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22.xml" ContentType="application/vnd.openxmlformats-officedocument.presentationml.notesSl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12"/>
  </p:notesMasterIdLst>
  <p:sldIdLst>
    <p:sldId id="256" r:id="rId5"/>
    <p:sldId id="468" r:id="rId6"/>
    <p:sldId id="456" r:id="rId7"/>
    <p:sldId id="457" r:id="rId8"/>
    <p:sldId id="436" r:id="rId9"/>
    <p:sldId id="437" r:id="rId10"/>
    <p:sldId id="438" r:id="rId11"/>
    <p:sldId id="409" r:id="rId12"/>
    <p:sldId id="455" r:id="rId13"/>
    <p:sldId id="440" r:id="rId14"/>
    <p:sldId id="299" r:id="rId15"/>
    <p:sldId id="300" r:id="rId16"/>
    <p:sldId id="301" r:id="rId17"/>
    <p:sldId id="443" r:id="rId18"/>
    <p:sldId id="302" r:id="rId19"/>
    <p:sldId id="444" r:id="rId20"/>
    <p:sldId id="294" r:id="rId21"/>
    <p:sldId id="296" r:id="rId22"/>
    <p:sldId id="295" r:id="rId23"/>
    <p:sldId id="292" r:id="rId24"/>
    <p:sldId id="293" r:id="rId25"/>
    <p:sldId id="289" r:id="rId26"/>
    <p:sldId id="445" r:id="rId27"/>
    <p:sldId id="291" r:id="rId28"/>
    <p:sldId id="446" r:id="rId29"/>
    <p:sldId id="447" r:id="rId30"/>
    <p:sldId id="451" r:id="rId31"/>
    <p:sldId id="452" r:id="rId32"/>
    <p:sldId id="453" r:id="rId33"/>
    <p:sldId id="454" r:id="rId34"/>
    <p:sldId id="282" r:id="rId35"/>
    <p:sldId id="415" r:id="rId36"/>
    <p:sldId id="288" r:id="rId37"/>
    <p:sldId id="285" r:id="rId38"/>
    <p:sldId id="286" r:id="rId39"/>
    <p:sldId id="287" r:id="rId40"/>
    <p:sldId id="290" r:id="rId41"/>
    <p:sldId id="416" r:id="rId42"/>
    <p:sldId id="263" r:id="rId43"/>
    <p:sldId id="264" r:id="rId44"/>
    <p:sldId id="417" r:id="rId45"/>
    <p:sldId id="418" r:id="rId46"/>
    <p:sldId id="421" r:id="rId47"/>
    <p:sldId id="422" r:id="rId48"/>
    <p:sldId id="423" r:id="rId49"/>
    <p:sldId id="257" r:id="rId50"/>
    <p:sldId id="258" r:id="rId51"/>
    <p:sldId id="260" r:id="rId52"/>
    <p:sldId id="261" r:id="rId53"/>
    <p:sldId id="259" r:id="rId54"/>
    <p:sldId id="262" r:id="rId55"/>
    <p:sldId id="273" r:id="rId56"/>
    <p:sldId id="265" r:id="rId57"/>
    <p:sldId id="266" r:id="rId58"/>
    <p:sldId id="267" r:id="rId59"/>
    <p:sldId id="271" r:id="rId60"/>
    <p:sldId id="268" r:id="rId61"/>
    <p:sldId id="482" r:id="rId62"/>
    <p:sldId id="480" r:id="rId63"/>
    <p:sldId id="481" r:id="rId64"/>
    <p:sldId id="483" r:id="rId65"/>
    <p:sldId id="484" r:id="rId66"/>
    <p:sldId id="272" r:id="rId67"/>
    <p:sldId id="475" r:id="rId68"/>
    <p:sldId id="476" r:id="rId69"/>
    <p:sldId id="367" r:id="rId70"/>
    <p:sldId id="327" r:id="rId71"/>
    <p:sldId id="368" r:id="rId72"/>
    <p:sldId id="369" r:id="rId73"/>
    <p:sldId id="370" r:id="rId74"/>
    <p:sldId id="371" r:id="rId75"/>
    <p:sldId id="345" r:id="rId76"/>
    <p:sldId id="373" r:id="rId77"/>
    <p:sldId id="374" r:id="rId78"/>
    <p:sldId id="375" r:id="rId79"/>
    <p:sldId id="376" r:id="rId80"/>
    <p:sldId id="377" r:id="rId81"/>
    <p:sldId id="378" r:id="rId82"/>
    <p:sldId id="379" r:id="rId83"/>
    <p:sldId id="380" r:id="rId84"/>
    <p:sldId id="381" r:id="rId85"/>
    <p:sldId id="382" r:id="rId86"/>
    <p:sldId id="372" r:id="rId87"/>
    <p:sldId id="383" r:id="rId88"/>
    <p:sldId id="385" r:id="rId89"/>
    <p:sldId id="386" r:id="rId90"/>
    <p:sldId id="388" r:id="rId91"/>
    <p:sldId id="472" r:id="rId92"/>
    <p:sldId id="397" r:id="rId93"/>
    <p:sldId id="389" r:id="rId94"/>
    <p:sldId id="390" r:id="rId95"/>
    <p:sldId id="391" r:id="rId96"/>
    <p:sldId id="392" r:id="rId97"/>
    <p:sldId id="393" r:id="rId98"/>
    <p:sldId id="394" r:id="rId99"/>
    <p:sldId id="395" r:id="rId100"/>
    <p:sldId id="473" r:id="rId101"/>
    <p:sldId id="396" r:id="rId102"/>
    <p:sldId id="399" r:id="rId103"/>
    <p:sldId id="400" r:id="rId104"/>
    <p:sldId id="401" r:id="rId105"/>
    <p:sldId id="402" r:id="rId106"/>
    <p:sldId id="403" r:id="rId107"/>
    <p:sldId id="398" r:id="rId108"/>
    <p:sldId id="404" r:id="rId109"/>
    <p:sldId id="405" r:id="rId110"/>
    <p:sldId id="406" r:id="rId111"/>
    <p:sldId id="407" r:id="rId112"/>
    <p:sldId id="408" r:id="rId113"/>
    <p:sldId id="276" r:id="rId114"/>
    <p:sldId id="277" r:id="rId115"/>
    <p:sldId id="278" r:id="rId116"/>
    <p:sldId id="279" r:id="rId117"/>
    <p:sldId id="280" r:id="rId118"/>
    <p:sldId id="281" r:id="rId119"/>
    <p:sldId id="283" r:id="rId120"/>
    <p:sldId id="304" r:id="rId121"/>
    <p:sldId id="305" r:id="rId122"/>
    <p:sldId id="306" r:id="rId123"/>
    <p:sldId id="309" r:id="rId124"/>
    <p:sldId id="310" r:id="rId125"/>
    <p:sldId id="311" r:id="rId126"/>
    <p:sldId id="312" r:id="rId127"/>
    <p:sldId id="313" r:id="rId128"/>
    <p:sldId id="315" r:id="rId129"/>
    <p:sldId id="314" r:id="rId130"/>
    <p:sldId id="316" r:id="rId131"/>
    <p:sldId id="317" r:id="rId132"/>
    <p:sldId id="318" r:id="rId133"/>
    <p:sldId id="319" r:id="rId134"/>
    <p:sldId id="320" r:id="rId135"/>
    <p:sldId id="321" r:id="rId136"/>
    <p:sldId id="324" r:id="rId137"/>
    <p:sldId id="410" r:id="rId138"/>
    <p:sldId id="466" r:id="rId139"/>
    <p:sldId id="478" r:id="rId140"/>
    <p:sldId id="479" r:id="rId141"/>
    <p:sldId id="467" r:id="rId142"/>
    <p:sldId id="459" r:id="rId143"/>
    <p:sldId id="460" r:id="rId144"/>
    <p:sldId id="461" r:id="rId145"/>
    <p:sldId id="462" r:id="rId146"/>
    <p:sldId id="463" r:id="rId147"/>
    <p:sldId id="464" r:id="rId148"/>
    <p:sldId id="465" r:id="rId149"/>
    <p:sldId id="477" r:id="rId150"/>
    <p:sldId id="458" r:id="rId151"/>
    <p:sldId id="274" r:id="rId152"/>
    <p:sldId id="275" r:id="rId153"/>
    <p:sldId id="325" r:id="rId154"/>
    <p:sldId id="326" r:id="rId155"/>
    <p:sldId id="328" r:id="rId156"/>
    <p:sldId id="329" r:id="rId157"/>
    <p:sldId id="330" r:id="rId158"/>
    <p:sldId id="331" r:id="rId159"/>
    <p:sldId id="419" r:id="rId160"/>
    <p:sldId id="420" r:id="rId161"/>
    <p:sldId id="425" r:id="rId162"/>
    <p:sldId id="426" r:id="rId163"/>
    <p:sldId id="427" r:id="rId164"/>
    <p:sldId id="430" r:id="rId165"/>
    <p:sldId id="428" r:id="rId166"/>
    <p:sldId id="431" r:id="rId167"/>
    <p:sldId id="432" r:id="rId168"/>
    <p:sldId id="433" r:id="rId169"/>
    <p:sldId id="424" r:id="rId170"/>
    <p:sldId id="434" r:id="rId171"/>
    <p:sldId id="435" r:id="rId172"/>
    <p:sldId id="412" r:id="rId173"/>
    <p:sldId id="413" r:id="rId174"/>
    <p:sldId id="474" r:id="rId175"/>
    <p:sldId id="414" r:id="rId176"/>
    <p:sldId id="351" r:id="rId177"/>
    <p:sldId id="411" r:id="rId178"/>
    <p:sldId id="353" r:id="rId179"/>
    <p:sldId id="354" r:id="rId180"/>
    <p:sldId id="355" r:id="rId181"/>
    <p:sldId id="356" r:id="rId182"/>
    <p:sldId id="357" r:id="rId183"/>
    <p:sldId id="358" r:id="rId184"/>
    <p:sldId id="360" r:id="rId185"/>
    <p:sldId id="361" r:id="rId186"/>
    <p:sldId id="362" r:id="rId187"/>
    <p:sldId id="363" r:id="rId188"/>
    <p:sldId id="364" r:id="rId189"/>
    <p:sldId id="365" r:id="rId190"/>
    <p:sldId id="332" r:id="rId191"/>
    <p:sldId id="333" r:id="rId192"/>
    <p:sldId id="334" r:id="rId193"/>
    <p:sldId id="335" r:id="rId194"/>
    <p:sldId id="471" r:id="rId195"/>
    <p:sldId id="336" r:id="rId196"/>
    <p:sldId id="337" r:id="rId197"/>
    <p:sldId id="338" r:id="rId198"/>
    <p:sldId id="339" r:id="rId199"/>
    <p:sldId id="340" r:id="rId200"/>
    <p:sldId id="341" r:id="rId201"/>
    <p:sldId id="342" r:id="rId202"/>
    <p:sldId id="343" r:id="rId203"/>
    <p:sldId id="344" r:id="rId204"/>
    <p:sldId id="346" r:id="rId205"/>
    <p:sldId id="347" r:id="rId206"/>
    <p:sldId id="348" r:id="rId207"/>
    <p:sldId id="349" r:id="rId208"/>
    <p:sldId id="350" r:id="rId209"/>
    <p:sldId id="352" r:id="rId210"/>
    <p:sldId id="470" r:id="rId211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545D4F1B-323F-46D6-A571-B856BC043C25}">
          <p14:sldIdLst>
            <p14:sldId id="256"/>
            <p14:sldId id="468"/>
            <p14:sldId id="456"/>
            <p14:sldId id="457"/>
          </p14:sldIdLst>
        </p14:section>
        <p14:section name="Toolkit" id="{49555D00-E77A-4C33-BAF7-791638C43FDF}">
          <p14:sldIdLst>
            <p14:sldId id="436"/>
            <p14:sldId id="437"/>
            <p14:sldId id="438"/>
            <p14:sldId id="409"/>
          </p14:sldIdLst>
        </p14:section>
        <p14:section name="Pandas" id="{9F0AB549-2B67-4950-B0CD-8B1ED6A16EFA}">
          <p14:sldIdLst>
            <p14:sldId id="455"/>
            <p14:sldId id="440"/>
            <p14:sldId id="299"/>
            <p14:sldId id="300"/>
            <p14:sldId id="301"/>
            <p14:sldId id="443"/>
            <p14:sldId id="302"/>
            <p14:sldId id="444"/>
            <p14:sldId id="294"/>
            <p14:sldId id="296"/>
            <p14:sldId id="295"/>
            <p14:sldId id="292"/>
            <p14:sldId id="293"/>
            <p14:sldId id="289"/>
            <p14:sldId id="445"/>
            <p14:sldId id="291"/>
            <p14:sldId id="446"/>
            <p14:sldId id="447"/>
            <p14:sldId id="451"/>
            <p14:sldId id="452"/>
            <p14:sldId id="453"/>
            <p14:sldId id="454"/>
          </p14:sldIdLst>
        </p14:section>
        <p14:section name="Statistische Grundbegriffe" id="{B18BC6AC-9543-4F1D-9117-C491A89A5B9D}">
          <p14:sldIdLst>
            <p14:sldId id="282"/>
            <p14:sldId id="415"/>
            <p14:sldId id="288"/>
            <p14:sldId id="285"/>
            <p14:sldId id="286"/>
            <p14:sldId id="287"/>
            <p14:sldId id="290"/>
          </p14:sldIdLst>
        </p14:section>
        <p14:section name="supervised &amp; unsupervised" id="{A5CF25AF-9530-47F2-8794-2B6CC55385DA}">
          <p14:sldIdLst>
            <p14:sldId id="416"/>
            <p14:sldId id="263"/>
            <p14:sldId id="264"/>
            <p14:sldId id="417"/>
            <p14:sldId id="418"/>
          </p14:sldIdLst>
        </p14:section>
        <p14:section name="Train &amp; Test Set" id="{BF441A55-D2C8-47A5-9389-F14F70A0A82F}">
          <p14:sldIdLst>
            <p14:sldId id="421"/>
            <p14:sldId id="422"/>
            <p14:sldId id="423"/>
          </p14:sldIdLst>
        </p14:section>
        <p14:section name="kNN" id="{DECBAC73-4026-4CBA-BD87-AA512144495C}">
          <p14:sldIdLst>
            <p14:sldId id="257"/>
            <p14:sldId id="258"/>
            <p14:sldId id="260"/>
            <p14:sldId id="261"/>
            <p14:sldId id="259"/>
            <p14:sldId id="262"/>
            <p14:sldId id="273"/>
          </p14:sldIdLst>
        </p14:section>
        <p14:section name="Distances" id="{B0DF4642-AEA7-494E-B08E-2602C3A113F5}">
          <p14:sldIdLst>
            <p14:sldId id="265"/>
            <p14:sldId id="266"/>
            <p14:sldId id="267"/>
            <p14:sldId id="271"/>
            <p14:sldId id="268"/>
            <p14:sldId id="482"/>
            <p14:sldId id="480"/>
            <p14:sldId id="481"/>
            <p14:sldId id="483"/>
            <p14:sldId id="484"/>
            <p14:sldId id="272"/>
            <p14:sldId id="475"/>
            <p14:sldId id="476"/>
          </p14:sldIdLst>
        </p14:section>
        <p14:section name="Lineare Regression" id="{2A1E5E80-FF90-451A-96FC-CDD02965D4F5}">
          <p14:sldIdLst>
            <p14:sldId id="367"/>
            <p14:sldId id="327"/>
            <p14:sldId id="368"/>
            <p14:sldId id="369"/>
            <p14:sldId id="370"/>
            <p14:sldId id="371"/>
            <p14:sldId id="345"/>
            <p14:sldId id="373"/>
            <p14:sldId id="374"/>
            <p14:sldId id="375"/>
            <p14:sldId id="376"/>
            <p14:sldId id="377"/>
            <p14:sldId id="378"/>
            <p14:sldId id="379"/>
            <p14:sldId id="380"/>
            <p14:sldId id="381"/>
            <p14:sldId id="382"/>
            <p14:sldId id="372"/>
          </p14:sldIdLst>
        </p14:section>
        <p14:section name="Naive Bayes classifier" id="{CD71FDD9-11C1-4BB8-8BEA-762142A1D4E2}">
          <p14:sldIdLst>
            <p14:sldId id="383"/>
            <p14:sldId id="385"/>
            <p14:sldId id="386"/>
            <p14:sldId id="388"/>
            <p14:sldId id="472"/>
            <p14:sldId id="397"/>
            <p14:sldId id="389"/>
            <p14:sldId id="390"/>
            <p14:sldId id="391"/>
            <p14:sldId id="392"/>
            <p14:sldId id="393"/>
            <p14:sldId id="394"/>
            <p14:sldId id="395"/>
            <p14:sldId id="473"/>
            <p14:sldId id="396"/>
            <p14:sldId id="399"/>
            <p14:sldId id="400"/>
            <p14:sldId id="401"/>
            <p14:sldId id="402"/>
            <p14:sldId id="403"/>
            <p14:sldId id="398"/>
            <p14:sldId id="404"/>
            <p14:sldId id="405"/>
            <p14:sldId id="406"/>
            <p14:sldId id="407"/>
            <p14:sldId id="408"/>
          </p14:sldIdLst>
        </p14:section>
        <p14:section name="Decision Trees" id="{2EEF7952-08C9-4BFB-8D00-E23F1FF4E04A}">
          <p14:sldIdLst>
            <p14:sldId id="276"/>
            <p14:sldId id="277"/>
            <p14:sldId id="278"/>
            <p14:sldId id="279"/>
            <p14:sldId id="280"/>
            <p14:sldId id="281"/>
            <p14:sldId id="283"/>
            <p14:sldId id="304"/>
            <p14:sldId id="305"/>
            <p14:sldId id="306"/>
            <p14:sldId id="309"/>
            <p14:sldId id="310"/>
            <p14:sldId id="311"/>
            <p14:sldId id="312"/>
            <p14:sldId id="313"/>
            <p14:sldId id="315"/>
            <p14:sldId id="314"/>
            <p14:sldId id="316"/>
            <p14:sldId id="317"/>
            <p14:sldId id="318"/>
            <p14:sldId id="319"/>
            <p14:sldId id="320"/>
            <p14:sldId id="321"/>
            <p14:sldId id="324"/>
          </p14:sldIdLst>
        </p14:section>
        <p14:section name="PCA" id="{A38A50FF-A53F-4609-AFC2-F2885DCA7620}">
          <p14:sldIdLst>
            <p14:sldId id="410"/>
            <p14:sldId id="466"/>
            <p14:sldId id="478"/>
            <p14:sldId id="479"/>
            <p14:sldId id="467"/>
            <p14:sldId id="459"/>
            <p14:sldId id="460"/>
            <p14:sldId id="461"/>
            <p14:sldId id="462"/>
            <p14:sldId id="463"/>
            <p14:sldId id="464"/>
            <p14:sldId id="465"/>
            <p14:sldId id="477"/>
            <p14:sldId id="458"/>
          </p14:sldIdLst>
        </p14:section>
        <p14:section name="Non-Negative Matrix Factorization (NMF)" id="{261E4C88-C101-4F3A-9B39-82B50CCEB0FF}">
          <p14:sldIdLst>
            <p14:sldId id="274"/>
            <p14:sldId id="275"/>
            <p14:sldId id="325"/>
            <p14:sldId id="326"/>
            <p14:sldId id="328"/>
            <p14:sldId id="329"/>
            <p14:sldId id="330"/>
            <p14:sldId id="331"/>
          </p14:sldIdLst>
        </p14:section>
        <p14:section name="t-SNE" id="{B4748A28-9E45-4716-95EA-52936D131823}">
          <p14:sldIdLst>
            <p14:sldId id="419"/>
            <p14:sldId id="420"/>
            <p14:sldId id="425"/>
            <p14:sldId id="426"/>
            <p14:sldId id="427"/>
            <p14:sldId id="430"/>
            <p14:sldId id="428"/>
            <p14:sldId id="431"/>
            <p14:sldId id="432"/>
            <p14:sldId id="433"/>
            <p14:sldId id="424"/>
            <p14:sldId id="434"/>
            <p14:sldId id="435"/>
          </p14:sldIdLst>
        </p14:section>
        <p14:section name="k-means clustering" id="{485EF09F-A6CD-451C-9BCA-7208CF8F8AA9}">
          <p14:sldIdLst>
            <p14:sldId id="412"/>
            <p14:sldId id="413"/>
            <p14:sldId id="474"/>
            <p14:sldId id="414"/>
            <p14:sldId id="351"/>
            <p14:sldId id="411"/>
          </p14:sldIdLst>
        </p14:section>
        <p14:section name="Agglomerative Clustering" id="{40752E96-F876-446B-8E64-3DDF8E14108D}">
          <p14:sldIdLst>
            <p14:sldId id="353"/>
            <p14:sldId id="354"/>
            <p14:sldId id="355"/>
            <p14:sldId id="356"/>
            <p14:sldId id="357"/>
            <p14:sldId id="358"/>
            <p14:sldId id="360"/>
            <p14:sldId id="361"/>
            <p14:sldId id="362"/>
            <p14:sldId id="363"/>
            <p14:sldId id="364"/>
            <p14:sldId id="365"/>
          </p14:sldIdLst>
        </p14:section>
        <p14:section name="DBSCAN" id="{0529C397-9637-4240-A0F5-51E41BD1D417}">
          <p14:sldIdLst>
            <p14:sldId id="332"/>
            <p14:sldId id="333"/>
            <p14:sldId id="334"/>
            <p14:sldId id="335"/>
            <p14:sldId id="471"/>
            <p14:sldId id="336"/>
            <p14:sldId id="337"/>
            <p14:sldId id="338"/>
            <p14:sldId id="339"/>
            <p14:sldId id="340"/>
            <p14:sldId id="341"/>
            <p14:sldId id="342"/>
            <p14:sldId id="343"/>
            <p14:sldId id="344"/>
            <p14:sldId id="346"/>
            <p14:sldId id="347"/>
            <p14:sldId id="348"/>
            <p14:sldId id="349"/>
            <p14:sldId id="350"/>
            <p14:sldId id="352"/>
            <p14:sldId id="47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Helle Formatvorlage 2 - Akz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91EBBBCC-DAD2-459C-BE2E-F6DE35CF9A28}" styleName="Dunkle Formatvorlage 2 - Akzent 3/Akz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4" autoAdjust="0"/>
    <p:restoredTop sz="93356" autoAdjust="0"/>
  </p:normalViewPr>
  <p:slideViewPr>
    <p:cSldViewPr snapToGrid="0">
      <p:cViewPr varScale="1">
        <p:scale>
          <a:sx n="145" d="100"/>
          <a:sy n="145" d="100"/>
        </p:scale>
        <p:origin x="828" y="120"/>
      </p:cViewPr>
      <p:guideLst/>
    </p:cSldViewPr>
  </p:slideViewPr>
  <p:outlineViewPr>
    <p:cViewPr>
      <p:scale>
        <a:sx n="33" d="100"/>
        <a:sy n="33" d="100"/>
      </p:scale>
      <p:origin x="0" y="-5205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516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3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63" Type="http://schemas.openxmlformats.org/officeDocument/2006/relationships/slide" Target="slides/slide59.xml"/><Relationship Id="rId84" Type="http://schemas.openxmlformats.org/officeDocument/2006/relationships/slide" Target="slides/slide80.xml"/><Relationship Id="rId138" Type="http://schemas.openxmlformats.org/officeDocument/2006/relationships/slide" Target="slides/slide134.xml"/><Relationship Id="rId159" Type="http://schemas.openxmlformats.org/officeDocument/2006/relationships/slide" Target="slides/slide155.xml"/><Relationship Id="rId170" Type="http://schemas.openxmlformats.org/officeDocument/2006/relationships/slide" Target="slides/slide166.xml"/><Relationship Id="rId191" Type="http://schemas.openxmlformats.org/officeDocument/2006/relationships/slide" Target="slides/slide187.xml"/><Relationship Id="rId205" Type="http://schemas.openxmlformats.org/officeDocument/2006/relationships/slide" Target="slides/slide201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slide" Target="slides/slide119.xml"/><Relationship Id="rId128" Type="http://schemas.openxmlformats.org/officeDocument/2006/relationships/slide" Target="slides/slide124.xml"/><Relationship Id="rId144" Type="http://schemas.openxmlformats.org/officeDocument/2006/relationships/slide" Target="slides/slide140.xml"/><Relationship Id="rId149" Type="http://schemas.openxmlformats.org/officeDocument/2006/relationships/slide" Target="slides/slide145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160" Type="http://schemas.openxmlformats.org/officeDocument/2006/relationships/slide" Target="slides/slide156.xml"/><Relationship Id="rId165" Type="http://schemas.openxmlformats.org/officeDocument/2006/relationships/slide" Target="slides/slide161.xml"/><Relationship Id="rId181" Type="http://schemas.openxmlformats.org/officeDocument/2006/relationships/slide" Target="slides/slide177.xml"/><Relationship Id="rId186" Type="http://schemas.openxmlformats.org/officeDocument/2006/relationships/slide" Target="slides/slide182.xml"/><Relationship Id="rId216" Type="http://schemas.openxmlformats.org/officeDocument/2006/relationships/tableStyles" Target="tableStyles.xml"/><Relationship Id="rId211" Type="http://schemas.openxmlformats.org/officeDocument/2006/relationships/slide" Target="slides/slide207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18" Type="http://schemas.openxmlformats.org/officeDocument/2006/relationships/slide" Target="slides/slide114.xml"/><Relationship Id="rId134" Type="http://schemas.openxmlformats.org/officeDocument/2006/relationships/slide" Target="slides/slide130.xml"/><Relationship Id="rId139" Type="http://schemas.openxmlformats.org/officeDocument/2006/relationships/slide" Target="slides/slide135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50" Type="http://schemas.openxmlformats.org/officeDocument/2006/relationships/slide" Target="slides/slide146.xml"/><Relationship Id="rId155" Type="http://schemas.openxmlformats.org/officeDocument/2006/relationships/slide" Target="slides/slide151.xml"/><Relationship Id="rId171" Type="http://schemas.openxmlformats.org/officeDocument/2006/relationships/slide" Target="slides/slide167.xml"/><Relationship Id="rId176" Type="http://schemas.openxmlformats.org/officeDocument/2006/relationships/slide" Target="slides/slide172.xml"/><Relationship Id="rId192" Type="http://schemas.openxmlformats.org/officeDocument/2006/relationships/slide" Target="slides/slide188.xml"/><Relationship Id="rId197" Type="http://schemas.openxmlformats.org/officeDocument/2006/relationships/slide" Target="slides/slide193.xml"/><Relationship Id="rId206" Type="http://schemas.openxmlformats.org/officeDocument/2006/relationships/slide" Target="slides/slide202.xml"/><Relationship Id="rId201" Type="http://schemas.openxmlformats.org/officeDocument/2006/relationships/slide" Target="slides/slide197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08" Type="http://schemas.openxmlformats.org/officeDocument/2006/relationships/slide" Target="slides/slide104.xml"/><Relationship Id="rId124" Type="http://schemas.openxmlformats.org/officeDocument/2006/relationships/slide" Target="slides/slide120.xml"/><Relationship Id="rId129" Type="http://schemas.openxmlformats.org/officeDocument/2006/relationships/slide" Target="slides/slide125.xml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40" Type="http://schemas.openxmlformats.org/officeDocument/2006/relationships/slide" Target="slides/slide136.xml"/><Relationship Id="rId145" Type="http://schemas.openxmlformats.org/officeDocument/2006/relationships/slide" Target="slides/slide141.xml"/><Relationship Id="rId161" Type="http://schemas.openxmlformats.org/officeDocument/2006/relationships/slide" Target="slides/slide157.xml"/><Relationship Id="rId166" Type="http://schemas.openxmlformats.org/officeDocument/2006/relationships/slide" Target="slides/slide162.xml"/><Relationship Id="rId182" Type="http://schemas.openxmlformats.org/officeDocument/2006/relationships/slide" Target="slides/slide178.xml"/><Relationship Id="rId187" Type="http://schemas.openxmlformats.org/officeDocument/2006/relationships/slide" Target="slides/slide183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212" Type="http://schemas.openxmlformats.org/officeDocument/2006/relationships/notesMaster" Target="notesMasters/notesMaster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119" Type="http://schemas.openxmlformats.org/officeDocument/2006/relationships/slide" Target="slides/slide115.xml"/><Relationship Id="rId44" Type="http://schemas.openxmlformats.org/officeDocument/2006/relationships/slide" Target="slides/slide40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130" Type="http://schemas.openxmlformats.org/officeDocument/2006/relationships/slide" Target="slides/slide126.xml"/><Relationship Id="rId135" Type="http://schemas.openxmlformats.org/officeDocument/2006/relationships/slide" Target="slides/slide131.xml"/><Relationship Id="rId151" Type="http://schemas.openxmlformats.org/officeDocument/2006/relationships/slide" Target="slides/slide147.xml"/><Relationship Id="rId156" Type="http://schemas.openxmlformats.org/officeDocument/2006/relationships/slide" Target="slides/slide152.xml"/><Relationship Id="rId177" Type="http://schemas.openxmlformats.org/officeDocument/2006/relationships/slide" Target="slides/slide173.xml"/><Relationship Id="rId198" Type="http://schemas.openxmlformats.org/officeDocument/2006/relationships/slide" Target="slides/slide194.xml"/><Relationship Id="rId172" Type="http://schemas.openxmlformats.org/officeDocument/2006/relationships/slide" Target="slides/slide168.xml"/><Relationship Id="rId193" Type="http://schemas.openxmlformats.org/officeDocument/2006/relationships/slide" Target="slides/slide189.xml"/><Relationship Id="rId202" Type="http://schemas.openxmlformats.org/officeDocument/2006/relationships/slide" Target="slides/slide198.xml"/><Relationship Id="rId207" Type="http://schemas.openxmlformats.org/officeDocument/2006/relationships/slide" Target="slides/slide203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120" Type="http://schemas.openxmlformats.org/officeDocument/2006/relationships/slide" Target="slides/slide116.xml"/><Relationship Id="rId125" Type="http://schemas.openxmlformats.org/officeDocument/2006/relationships/slide" Target="slides/slide121.xml"/><Relationship Id="rId141" Type="http://schemas.openxmlformats.org/officeDocument/2006/relationships/slide" Target="slides/slide137.xml"/><Relationship Id="rId146" Type="http://schemas.openxmlformats.org/officeDocument/2006/relationships/slide" Target="slides/slide142.xml"/><Relationship Id="rId167" Type="http://schemas.openxmlformats.org/officeDocument/2006/relationships/slide" Target="slides/slide163.xml"/><Relationship Id="rId188" Type="http://schemas.openxmlformats.org/officeDocument/2006/relationships/slide" Target="slides/slide184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162" Type="http://schemas.openxmlformats.org/officeDocument/2006/relationships/slide" Target="slides/slide158.xml"/><Relationship Id="rId183" Type="http://schemas.openxmlformats.org/officeDocument/2006/relationships/slide" Target="slides/slide179.xml"/><Relationship Id="rId213" Type="http://schemas.openxmlformats.org/officeDocument/2006/relationships/presProps" Target="presProps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slide" Target="slides/slide111.xml"/><Relationship Id="rId131" Type="http://schemas.openxmlformats.org/officeDocument/2006/relationships/slide" Target="slides/slide127.xml"/><Relationship Id="rId136" Type="http://schemas.openxmlformats.org/officeDocument/2006/relationships/slide" Target="slides/slide132.xml"/><Relationship Id="rId157" Type="http://schemas.openxmlformats.org/officeDocument/2006/relationships/slide" Target="slides/slide153.xml"/><Relationship Id="rId178" Type="http://schemas.openxmlformats.org/officeDocument/2006/relationships/slide" Target="slides/slide174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52" Type="http://schemas.openxmlformats.org/officeDocument/2006/relationships/slide" Target="slides/slide148.xml"/><Relationship Id="rId173" Type="http://schemas.openxmlformats.org/officeDocument/2006/relationships/slide" Target="slides/slide169.xml"/><Relationship Id="rId194" Type="http://schemas.openxmlformats.org/officeDocument/2006/relationships/slide" Target="slides/slide190.xml"/><Relationship Id="rId199" Type="http://schemas.openxmlformats.org/officeDocument/2006/relationships/slide" Target="slides/slide195.xml"/><Relationship Id="rId203" Type="http://schemas.openxmlformats.org/officeDocument/2006/relationships/slide" Target="slides/slide199.xml"/><Relationship Id="rId208" Type="http://schemas.openxmlformats.org/officeDocument/2006/relationships/slide" Target="slides/slide204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126" Type="http://schemas.openxmlformats.org/officeDocument/2006/relationships/slide" Target="slides/slide122.xml"/><Relationship Id="rId147" Type="http://schemas.openxmlformats.org/officeDocument/2006/relationships/slide" Target="slides/slide143.xml"/><Relationship Id="rId168" Type="http://schemas.openxmlformats.org/officeDocument/2006/relationships/slide" Target="slides/slide164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142" Type="http://schemas.openxmlformats.org/officeDocument/2006/relationships/slide" Target="slides/slide138.xml"/><Relationship Id="rId163" Type="http://schemas.openxmlformats.org/officeDocument/2006/relationships/slide" Target="slides/slide159.xml"/><Relationship Id="rId184" Type="http://schemas.openxmlformats.org/officeDocument/2006/relationships/slide" Target="slides/slide180.xml"/><Relationship Id="rId189" Type="http://schemas.openxmlformats.org/officeDocument/2006/relationships/slide" Target="slides/slide185.xml"/><Relationship Id="rId3" Type="http://schemas.openxmlformats.org/officeDocument/2006/relationships/customXml" Target="../customXml/item3.xml"/><Relationship Id="rId214" Type="http://schemas.openxmlformats.org/officeDocument/2006/relationships/viewProps" Target="viewProps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slide" Target="slides/slide112.xml"/><Relationship Id="rId137" Type="http://schemas.openxmlformats.org/officeDocument/2006/relationships/slide" Target="slides/slide133.xml"/><Relationship Id="rId158" Type="http://schemas.openxmlformats.org/officeDocument/2006/relationships/slide" Target="slides/slide154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32" Type="http://schemas.openxmlformats.org/officeDocument/2006/relationships/slide" Target="slides/slide128.xml"/><Relationship Id="rId153" Type="http://schemas.openxmlformats.org/officeDocument/2006/relationships/slide" Target="slides/slide149.xml"/><Relationship Id="rId174" Type="http://schemas.openxmlformats.org/officeDocument/2006/relationships/slide" Target="slides/slide170.xml"/><Relationship Id="rId179" Type="http://schemas.openxmlformats.org/officeDocument/2006/relationships/slide" Target="slides/slide175.xml"/><Relationship Id="rId195" Type="http://schemas.openxmlformats.org/officeDocument/2006/relationships/slide" Target="slides/slide191.xml"/><Relationship Id="rId209" Type="http://schemas.openxmlformats.org/officeDocument/2006/relationships/slide" Target="slides/slide205.xml"/><Relationship Id="rId190" Type="http://schemas.openxmlformats.org/officeDocument/2006/relationships/slide" Target="slides/slide186.xml"/><Relationship Id="rId204" Type="http://schemas.openxmlformats.org/officeDocument/2006/relationships/slide" Target="slides/slide200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27" Type="http://schemas.openxmlformats.org/officeDocument/2006/relationships/slide" Target="slides/slide12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slide" Target="slides/slide118.xml"/><Relationship Id="rId143" Type="http://schemas.openxmlformats.org/officeDocument/2006/relationships/slide" Target="slides/slide139.xml"/><Relationship Id="rId148" Type="http://schemas.openxmlformats.org/officeDocument/2006/relationships/slide" Target="slides/slide144.xml"/><Relationship Id="rId164" Type="http://schemas.openxmlformats.org/officeDocument/2006/relationships/slide" Target="slides/slide160.xml"/><Relationship Id="rId169" Type="http://schemas.openxmlformats.org/officeDocument/2006/relationships/slide" Target="slides/slide165.xml"/><Relationship Id="rId185" Type="http://schemas.openxmlformats.org/officeDocument/2006/relationships/slide" Target="slides/slide18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80" Type="http://schemas.openxmlformats.org/officeDocument/2006/relationships/slide" Target="slides/slide176.xml"/><Relationship Id="rId210" Type="http://schemas.openxmlformats.org/officeDocument/2006/relationships/slide" Target="slides/slide206.xml"/><Relationship Id="rId215" Type="http://schemas.openxmlformats.org/officeDocument/2006/relationships/theme" Target="theme/theme1.xml"/><Relationship Id="rId26" Type="http://schemas.openxmlformats.org/officeDocument/2006/relationships/slide" Target="slides/slide22.xml"/><Relationship Id="rId47" Type="http://schemas.openxmlformats.org/officeDocument/2006/relationships/slide" Target="slides/slide43.xml"/><Relationship Id="rId68" Type="http://schemas.openxmlformats.org/officeDocument/2006/relationships/slide" Target="slides/slide64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33" Type="http://schemas.openxmlformats.org/officeDocument/2006/relationships/slide" Target="slides/slide129.xml"/><Relationship Id="rId154" Type="http://schemas.openxmlformats.org/officeDocument/2006/relationships/slide" Target="slides/slide150.xml"/><Relationship Id="rId175" Type="http://schemas.openxmlformats.org/officeDocument/2006/relationships/slide" Target="slides/slide171.xml"/><Relationship Id="rId196" Type="http://schemas.openxmlformats.org/officeDocument/2006/relationships/slide" Target="slides/slide192.xml"/><Relationship Id="rId200" Type="http://schemas.openxmlformats.org/officeDocument/2006/relationships/slide" Target="slides/slide196.xml"/><Relationship Id="rId16" Type="http://schemas.openxmlformats.org/officeDocument/2006/relationships/slide" Target="slides/slide1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Vikto\PycharmProjects\data-science-trainer-math\M03_Statistics\trainer\Regressionen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Vikto\PycharmProjects\data-science-trainer-math\M03_Statistics\trainer\Regressionen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Vikto\PycharmProjects\data-science-trainer-math\M03_Statistics\trainer\Regressionen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Vikto\PycharmProjects\data-science-trainer-math\M03_Statistics\trainer\Regressionen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Vikto\PycharmProjects\data-science-trainer-math\M03_Statistics\trainer\Regressionen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Vikto\PycharmProjects\data-science-trainer-math\M03_Statistics\trainer\Regressionen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Vikto\PycharmProjects\data-science-trainer-math\M03_Statistics\trainer\Regressionen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Vikto\PycharmProjects\data-science-trainer-math\M03_Statistics\trainer\Regressionen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Vikto\PycharmProjects\data-science-trainer-math\M03_Statistics\trainer\Regressionen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noFill/>
              </a:ln>
              <a:effectLst/>
            </c:spPr>
          </c:marker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1"/>
            <c:dispEq val="1"/>
            <c:trendlineLbl>
              <c:layout>
                <c:manualLayout>
                  <c:x val="-0.10701356080489939"/>
                  <c:y val="1.3735783027120762E-3"/>
                </c:manualLayout>
              </c:layout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9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</c:trendlineLbl>
          </c:trendline>
          <c:xVal>
            <c:numRef>
              <c:f>Linear!$B$4:$B$21</c:f>
              <c:numCache>
                <c:formatCode>General</c:formatCode>
                <c:ptCount val="18"/>
                <c:pt idx="0">
                  <c:v>0.5</c:v>
                </c:pt>
                <c:pt idx="1">
                  <c:v>1.7</c:v>
                </c:pt>
                <c:pt idx="2">
                  <c:v>3.2</c:v>
                </c:pt>
                <c:pt idx="3">
                  <c:v>4.7</c:v>
                </c:pt>
                <c:pt idx="4">
                  <c:v>6.3</c:v>
                </c:pt>
                <c:pt idx="5">
                  <c:v>4</c:v>
                </c:pt>
              </c:numCache>
            </c:numRef>
          </c:xVal>
          <c:yVal>
            <c:numRef>
              <c:f>Linear!$C$4:$C$21</c:f>
              <c:numCache>
                <c:formatCode>General</c:formatCode>
                <c:ptCount val="18"/>
                <c:pt idx="0">
                  <c:v>65.2</c:v>
                </c:pt>
                <c:pt idx="1">
                  <c:v>42.7</c:v>
                </c:pt>
                <c:pt idx="2">
                  <c:v>39.4</c:v>
                </c:pt>
                <c:pt idx="3">
                  <c:v>19.600000000000001</c:v>
                </c:pt>
                <c:pt idx="4">
                  <c:v>12.4</c:v>
                </c:pt>
                <c:pt idx="5">
                  <c:v>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5749-4989-BB5B-01834F13B7FC}"/>
            </c:ext>
          </c:extLst>
        </c:ser>
        <c:ser>
          <c:idx val="1"/>
          <c:order val="1"/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Linear!$B$4:$B$21</c:f>
              <c:numCache>
                <c:formatCode>General</c:formatCode>
                <c:ptCount val="18"/>
                <c:pt idx="0">
                  <c:v>0.5</c:v>
                </c:pt>
                <c:pt idx="1">
                  <c:v>1.7</c:v>
                </c:pt>
                <c:pt idx="2">
                  <c:v>3.2</c:v>
                </c:pt>
                <c:pt idx="3">
                  <c:v>4.7</c:v>
                </c:pt>
                <c:pt idx="4">
                  <c:v>6.3</c:v>
                </c:pt>
                <c:pt idx="5">
                  <c:v>4</c:v>
                </c:pt>
              </c:numCache>
              <c:extLst xmlns:c15="http://schemas.microsoft.com/office/drawing/2012/chart"/>
            </c:numRef>
          </c:xVal>
          <c:yVal>
            <c:numRef>
              <c:f>Linear!$D$4:$D$21</c:f>
              <c:numCache>
                <c:formatCode>General</c:formatCode>
                <c:ptCount val="18"/>
                <c:pt idx="0">
                  <c:v>58.088792048929676</c:v>
                </c:pt>
                <c:pt idx="1">
                  <c:v>46.831360856269121</c:v>
                </c:pt>
                <c:pt idx="2">
                  <c:v>32.759571865443434</c:v>
                </c:pt>
                <c:pt idx="3">
                  <c:v>18.687782874617746</c:v>
                </c:pt>
                <c:pt idx="4">
                  <c:v>3.677874617737011</c:v>
                </c:pt>
                <c:pt idx="5">
                  <c:v>25.254617737003066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</c:numCache>
              <c:extLst xmlns:c15="http://schemas.microsoft.com/office/drawing/2012/chart"/>
            </c:numRef>
          </c:yVal>
          <c:smooth val="0"/>
          <c:extLst xmlns:c15="http://schemas.microsoft.com/office/drawing/2012/chart">
            <c:ext xmlns:c16="http://schemas.microsoft.com/office/drawing/2014/chart" uri="{C3380CC4-5D6E-409C-BE32-E72D297353CC}">
              <c16:uniqueId val="{00000002-5749-4989-BB5B-01834F13B7F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31664191"/>
        <c:axId val="231663359"/>
        <c:extLst/>
      </c:scatterChart>
      <c:valAx>
        <c:axId val="231664191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231663359"/>
        <c:crosses val="autoZero"/>
        <c:crossBetween val="midCat"/>
      </c:valAx>
      <c:valAx>
        <c:axId val="23166335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231664191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bg1">
                  <a:lumMod val="50000"/>
                </a:schemeClr>
              </a:solidFill>
              <a:ln w="9525">
                <a:noFill/>
              </a:ln>
              <a:effectLst/>
            </c:spPr>
          </c:marker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exp"/>
            <c:dispRSqr val="1"/>
            <c:dispEq val="1"/>
            <c:trendlineLbl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8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</c:trendlineLbl>
          </c:trendline>
          <c:xVal>
            <c:numRef>
              <c:f>Exponential!$B$4:$B$21</c:f>
              <c:numCache>
                <c:formatCode>General</c:formatCode>
                <c:ptCount val="18"/>
                <c:pt idx="0">
                  <c:v>27</c:v>
                </c:pt>
                <c:pt idx="1">
                  <c:v>24</c:v>
                </c:pt>
                <c:pt idx="2">
                  <c:v>14</c:v>
                </c:pt>
                <c:pt idx="3">
                  <c:v>32</c:v>
                </c:pt>
                <c:pt idx="4">
                  <c:v>29</c:v>
                </c:pt>
                <c:pt idx="5">
                  <c:v>12</c:v>
                </c:pt>
                <c:pt idx="6">
                  <c:v>20</c:v>
                </c:pt>
                <c:pt idx="7">
                  <c:v>33</c:v>
                </c:pt>
                <c:pt idx="8">
                  <c:v>25</c:v>
                </c:pt>
                <c:pt idx="9">
                  <c:v>22</c:v>
                </c:pt>
                <c:pt idx="10">
                  <c:v>18</c:v>
                </c:pt>
                <c:pt idx="11">
                  <c:v>31</c:v>
                </c:pt>
              </c:numCache>
            </c:numRef>
          </c:xVal>
          <c:yVal>
            <c:numRef>
              <c:f>Exponential!$C$4:$C$21</c:f>
              <c:numCache>
                <c:formatCode>General</c:formatCode>
                <c:ptCount val="18"/>
                <c:pt idx="0">
                  <c:v>350</c:v>
                </c:pt>
                <c:pt idx="1">
                  <c:v>215</c:v>
                </c:pt>
                <c:pt idx="2">
                  <c:v>42</c:v>
                </c:pt>
                <c:pt idx="3">
                  <c:v>1210</c:v>
                </c:pt>
                <c:pt idx="4">
                  <c:v>630</c:v>
                </c:pt>
                <c:pt idx="5">
                  <c:v>10</c:v>
                </c:pt>
                <c:pt idx="6">
                  <c:v>73</c:v>
                </c:pt>
                <c:pt idx="7">
                  <c:v>1525</c:v>
                </c:pt>
                <c:pt idx="8">
                  <c:v>230</c:v>
                </c:pt>
                <c:pt idx="9">
                  <c:v>155</c:v>
                </c:pt>
                <c:pt idx="10">
                  <c:v>65</c:v>
                </c:pt>
                <c:pt idx="11">
                  <c:v>980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7024-4135-93D8-E63448169E87}"/>
            </c:ext>
          </c:extLst>
        </c:ser>
        <c:ser>
          <c:idx val="1"/>
          <c:order val="1"/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Exponential!$B$4:$B$21</c:f>
              <c:numCache>
                <c:formatCode>General</c:formatCode>
                <c:ptCount val="18"/>
                <c:pt idx="0">
                  <c:v>27</c:v>
                </c:pt>
                <c:pt idx="1">
                  <c:v>24</c:v>
                </c:pt>
                <c:pt idx="2">
                  <c:v>14</c:v>
                </c:pt>
                <c:pt idx="3">
                  <c:v>32</c:v>
                </c:pt>
                <c:pt idx="4">
                  <c:v>29</c:v>
                </c:pt>
                <c:pt idx="5">
                  <c:v>12</c:v>
                </c:pt>
                <c:pt idx="6">
                  <c:v>20</c:v>
                </c:pt>
                <c:pt idx="7">
                  <c:v>33</c:v>
                </c:pt>
                <c:pt idx="8">
                  <c:v>25</c:v>
                </c:pt>
                <c:pt idx="9">
                  <c:v>22</c:v>
                </c:pt>
                <c:pt idx="10">
                  <c:v>18</c:v>
                </c:pt>
                <c:pt idx="11">
                  <c:v>31</c:v>
                </c:pt>
              </c:numCache>
              <c:extLst xmlns:c15="http://schemas.microsoft.com/office/drawing/2012/chart"/>
            </c:numRef>
          </c:xVal>
          <c:yVal>
            <c:numRef>
              <c:f>Exponential!$E$4:$E$21</c:f>
              <c:numCache>
                <c:formatCode>General</c:formatCode>
                <c:ptCount val="18"/>
                <c:pt idx="0">
                  <c:v>402.35199256023463</c:v>
                </c:pt>
                <c:pt idx="1">
                  <c:v>210.47771316527155</c:v>
                </c:pt>
                <c:pt idx="2">
                  <c:v>24.277612957930234</c:v>
                </c:pt>
                <c:pt idx="3">
                  <c:v>1184.6940927507583</c:v>
                </c:pt>
                <c:pt idx="4">
                  <c:v>619.73522699842511</c:v>
                </c:pt>
                <c:pt idx="5">
                  <c:v>15.761805239859671</c:v>
                </c:pt>
                <c:pt idx="6">
                  <c:v>88.716839792379034</c:v>
                </c:pt>
                <c:pt idx="7">
                  <c:v>1470.3009445766363</c:v>
                </c:pt>
                <c:pt idx="8">
                  <c:v>261.21982237682681</c:v>
                </c:pt>
                <c:pt idx="9">
                  <c:v>136.648884220654</c:v>
                </c:pt>
                <c:pt idx="10">
                  <c:v>57.597818728160682</c:v>
                </c:pt>
                <c:pt idx="11">
                  <c:v>954.56654542425758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</c:numCache>
              <c:extLst xmlns:c15="http://schemas.microsoft.com/office/drawing/2012/chart"/>
            </c:numRef>
          </c:yVal>
          <c:smooth val="0"/>
          <c:extLst xmlns:c15="http://schemas.microsoft.com/office/drawing/2012/chart">
            <c:ext xmlns:c16="http://schemas.microsoft.com/office/drawing/2014/chart" uri="{C3380CC4-5D6E-409C-BE32-E72D297353CC}">
              <c16:uniqueId val="{00000002-7024-4135-93D8-E63448169E8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94009215"/>
        <c:axId val="94013791"/>
        <c:extLst/>
      </c:scatterChart>
      <c:valAx>
        <c:axId val="94009215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94013791"/>
        <c:crosses val="autoZero"/>
        <c:crossBetween val="midCat"/>
      </c:valAx>
      <c:valAx>
        <c:axId val="9401379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94009215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sz="1400" b="0" i="0" u="none" strike="noStrike" baseline="0">
                <a:effectLst/>
              </a:rPr>
              <a:t>𝑦  und 𝑦 ̂</a:t>
            </a:r>
            <a:endParaRPr lang="de-DE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1"/>
            <c:dispEq val="0"/>
            <c:trendlineLbl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9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</c:trendlineLbl>
          </c:trendline>
          <c:xVal>
            <c:numRef>
              <c:f>Exponential!$C$4:$C$15</c:f>
              <c:numCache>
                <c:formatCode>General</c:formatCode>
                <c:ptCount val="12"/>
                <c:pt idx="0">
                  <c:v>350</c:v>
                </c:pt>
                <c:pt idx="1">
                  <c:v>215</c:v>
                </c:pt>
                <c:pt idx="2">
                  <c:v>42</c:v>
                </c:pt>
                <c:pt idx="3">
                  <c:v>1210</c:v>
                </c:pt>
                <c:pt idx="4">
                  <c:v>630</c:v>
                </c:pt>
                <c:pt idx="5">
                  <c:v>10</c:v>
                </c:pt>
                <c:pt idx="6">
                  <c:v>73</c:v>
                </c:pt>
                <c:pt idx="7">
                  <c:v>1525</c:v>
                </c:pt>
                <c:pt idx="8">
                  <c:v>230</c:v>
                </c:pt>
                <c:pt idx="9">
                  <c:v>155</c:v>
                </c:pt>
                <c:pt idx="10">
                  <c:v>65</c:v>
                </c:pt>
                <c:pt idx="11">
                  <c:v>980</c:v>
                </c:pt>
              </c:numCache>
            </c:numRef>
          </c:xVal>
          <c:yVal>
            <c:numRef>
              <c:f>Exponential!$E$4:$E$15</c:f>
              <c:numCache>
                <c:formatCode>General</c:formatCode>
                <c:ptCount val="12"/>
                <c:pt idx="0">
                  <c:v>402.35199256023463</c:v>
                </c:pt>
                <c:pt idx="1">
                  <c:v>210.47771316527155</c:v>
                </c:pt>
                <c:pt idx="2">
                  <c:v>24.277612957930234</c:v>
                </c:pt>
                <c:pt idx="3">
                  <c:v>1184.6940927507583</c:v>
                </c:pt>
                <c:pt idx="4">
                  <c:v>619.73522699842511</c:v>
                </c:pt>
                <c:pt idx="5">
                  <c:v>15.761805239859671</c:v>
                </c:pt>
                <c:pt idx="6">
                  <c:v>88.716839792379034</c:v>
                </c:pt>
                <c:pt idx="7">
                  <c:v>1470.3009445766363</c:v>
                </c:pt>
                <c:pt idx="8">
                  <c:v>261.21982237682681</c:v>
                </c:pt>
                <c:pt idx="9">
                  <c:v>136.648884220654</c:v>
                </c:pt>
                <c:pt idx="10">
                  <c:v>57.597818728160682</c:v>
                </c:pt>
                <c:pt idx="11">
                  <c:v>954.56654542425758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434D-42D3-9F33-C9C77584D9F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841440792"/>
        <c:axId val="841441872"/>
      </c:scatterChart>
      <c:valAx>
        <c:axId val="84144079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841441872"/>
        <c:crosses val="autoZero"/>
        <c:crossBetween val="midCat"/>
      </c:valAx>
      <c:valAx>
        <c:axId val="8414418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84144079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/>
              <a:t>Residualplot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FF0000"/>
              </a:solidFill>
              <a:ln w="9525">
                <a:noFill/>
              </a:ln>
              <a:effectLst/>
            </c:spPr>
          </c:marker>
          <c:xVal>
            <c:numRef>
              <c:f>Exponential!$B$4:$B$15</c:f>
              <c:numCache>
                <c:formatCode>General</c:formatCode>
                <c:ptCount val="12"/>
                <c:pt idx="0">
                  <c:v>27</c:v>
                </c:pt>
                <c:pt idx="1">
                  <c:v>24</c:v>
                </c:pt>
                <c:pt idx="2">
                  <c:v>14</c:v>
                </c:pt>
                <c:pt idx="3">
                  <c:v>32</c:v>
                </c:pt>
                <c:pt idx="4">
                  <c:v>29</c:v>
                </c:pt>
                <c:pt idx="5">
                  <c:v>12</c:v>
                </c:pt>
                <c:pt idx="6">
                  <c:v>20</c:v>
                </c:pt>
                <c:pt idx="7">
                  <c:v>33</c:v>
                </c:pt>
                <c:pt idx="8">
                  <c:v>25</c:v>
                </c:pt>
                <c:pt idx="9">
                  <c:v>22</c:v>
                </c:pt>
                <c:pt idx="10">
                  <c:v>18</c:v>
                </c:pt>
                <c:pt idx="11">
                  <c:v>31</c:v>
                </c:pt>
              </c:numCache>
            </c:numRef>
          </c:xVal>
          <c:yVal>
            <c:numRef>
              <c:f>Exponential!$F$4:$F$15</c:f>
              <c:numCache>
                <c:formatCode>General</c:formatCode>
                <c:ptCount val="12"/>
                <c:pt idx="0">
                  <c:v>-52.351992560234635</c:v>
                </c:pt>
                <c:pt idx="1">
                  <c:v>4.5222868347284475</c:v>
                </c:pt>
                <c:pt idx="2">
                  <c:v>17.722387042069766</c:v>
                </c:pt>
                <c:pt idx="3">
                  <c:v>25.305907249241727</c:v>
                </c:pt>
                <c:pt idx="4">
                  <c:v>10.264773001574895</c:v>
                </c:pt>
                <c:pt idx="5">
                  <c:v>-5.7618052398596706</c:v>
                </c:pt>
                <c:pt idx="6">
                  <c:v>-15.716839792379034</c:v>
                </c:pt>
                <c:pt idx="7">
                  <c:v>54.699055423363689</c:v>
                </c:pt>
                <c:pt idx="8">
                  <c:v>-31.219822376826812</c:v>
                </c:pt>
                <c:pt idx="9">
                  <c:v>18.351115779346003</c:v>
                </c:pt>
                <c:pt idx="10">
                  <c:v>7.4021812718393178</c:v>
                </c:pt>
                <c:pt idx="11">
                  <c:v>25.433454575742417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2693-4C98-9301-D1B06DFE207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38839800"/>
        <c:axId val="738841600"/>
      </c:scatterChart>
      <c:valAx>
        <c:axId val="73883980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738841600"/>
        <c:crosses val="autoZero"/>
        <c:crossBetween val="midCat"/>
      </c:valAx>
      <c:valAx>
        <c:axId val="7388416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73883980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/>
              <a:t>Potenzfunktion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noFill/>
              </a:ln>
              <a:effectLst/>
            </c:spPr>
          </c:marker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exp"/>
            <c:dispRSqr val="1"/>
            <c:dispEq val="1"/>
            <c:trendlineLbl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8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</c:trendlineLbl>
          </c:trendline>
          <c:xVal>
            <c:numRef>
              <c:f>Exponential!$B$4:$B$21</c:f>
              <c:numCache>
                <c:formatCode>General</c:formatCode>
                <c:ptCount val="18"/>
                <c:pt idx="0">
                  <c:v>27</c:v>
                </c:pt>
                <c:pt idx="1">
                  <c:v>24</c:v>
                </c:pt>
                <c:pt idx="2">
                  <c:v>14</c:v>
                </c:pt>
                <c:pt idx="3">
                  <c:v>32</c:v>
                </c:pt>
                <c:pt idx="4">
                  <c:v>29</c:v>
                </c:pt>
                <c:pt idx="5">
                  <c:v>12</c:v>
                </c:pt>
                <c:pt idx="6">
                  <c:v>20</c:v>
                </c:pt>
                <c:pt idx="7">
                  <c:v>33</c:v>
                </c:pt>
                <c:pt idx="8">
                  <c:v>25</c:v>
                </c:pt>
                <c:pt idx="9">
                  <c:v>22</c:v>
                </c:pt>
                <c:pt idx="10">
                  <c:v>18</c:v>
                </c:pt>
                <c:pt idx="11">
                  <c:v>31</c:v>
                </c:pt>
              </c:numCache>
            </c:numRef>
          </c:xVal>
          <c:yVal>
            <c:numRef>
              <c:f>Exponential!$C$4:$C$21</c:f>
              <c:numCache>
                <c:formatCode>General</c:formatCode>
                <c:ptCount val="18"/>
                <c:pt idx="0">
                  <c:v>350</c:v>
                </c:pt>
                <c:pt idx="1">
                  <c:v>215</c:v>
                </c:pt>
                <c:pt idx="2">
                  <c:v>42</c:v>
                </c:pt>
                <c:pt idx="3">
                  <c:v>1210</c:v>
                </c:pt>
                <c:pt idx="4">
                  <c:v>630</c:v>
                </c:pt>
                <c:pt idx="5">
                  <c:v>10</c:v>
                </c:pt>
                <c:pt idx="6">
                  <c:v>73</c:v>
                </c:pt>
                <c:pt idx="7">
                  <c:v>1525</c:v>
                </c:pt>
                <c:pt idx="8">
                  <c:v>230</c:v>
                </c:pt>
                <c:pt idx="9">
                  <c:v>155</c:v>
                </c:pt>
                <c:pt idx="10">
                  <c:v>65</c:v>
                </c:pt>
                <c:pt idx="11">
                  <c:v>980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008E-49DF-8C40-59591C447142}"/>
            </c:ext>
          </c:extLst>
        </c:ser>
        <c:ser>
          <c:idx val="1"/>
          <c:order val="1"/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Exponential!$B$4:$B$21</c:f>
              <c:numCache>
                <c:formatCode>General</c:formatCode>
                <c:ptCount val="18"/>
                <c:pt idx="0">
                  <c:v>27</c:v>
                </c:pt>
                <c:pt idx="1">
                  <c:v>24</c:v>
                </c:pt>
                <c:pt idx="2">
                  <c:v>14</c:v>
                </c:pt>
                <c:pt idx="3">
                  <c:v>32</c:v>
                </c:pt>
                <c:pt idx="4">
                  <c:v>29</c:v>
                </c:pt>
                <c:pt idx="5">
                  <c:v>12</c:v>
                </c:pt>
                <c:pt idx="6">
                  <c:v>20</c:v>
                </c:pt>
                <c:pt idx="7">
                  <c:v>33</c:v>
                </c:pt>
                <c:pt idx="8">
                  <c:v>25</c:v>
                </c:pt>
                <c:pt idx="9">
                  <c:v>22</c:v>
                </c:pt>
                <c:pt idx="10">
                  <c:v>18</c:v>
                </c:pt>
                <c:pt idx="11">
                  <c:v>31</c:v>
                </c:pt>
              </c:numCache>
              <c:extLst xmlns:c15="http://schemas.microsoft.com/office/drawing/2012/chart"/>
            </c:numRef>
          </c:xVal>
          <c:yVal>
            <c:numRef>
              <c:f>Exponential!$E$4:$E$21</c:f>
              <c:numCache>
                <c:formatCode>General</c:formatCode>
                <c:ptCount val="18"/>
                <c:pt idx="0">
                  <c:v>402.35199256023463</c:v>
                </c:pt>
                <c:pt idx="1">
                  <c:v>210.47771316527155</c:v>
                </c:pt>
                <c:pt idx="2">
                  <c:v>24.277612957930234</c:v>
                </c:pt>
                <c:pt idx="3">
                  <c:v>1184.6940927507583</c:v>
                </c:pt>
                <c:pt idx="4">
                  <c:v>619.73522699842511</c:v>
                </c:pt>
                <c:pt idx="5">
                  <c:v>15.761805239859671</c:v>
                </c:pt>
                <c:pt idx="6">
                  <c:v>88.716839792379034</c:v>
                </c:pt>
                <c:pt idx="7">
                  <c:v>1470.3009445766363</c:v>
                </c:pt>
                <c:pt idx="8">
                  <c:v>261.21982237682681</c:v>
                </c:pt>
                <c:pt idx="9">
                  <c:v>136.648884220654</c:v>
                </c:pt>
                <c:pt idx="10">
                  <c:v>57.597818728160682</c:v>
                </c:pt>
                <c:pt idx="11">
                  <c:v>954.56654542425758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</c:numCache>
              <c:extLst xmlns:c15="http://schemas.microsoft.com/office/drawing/2012/chart"/>
            </c:numRef>
          </c:yVal>
          <c:smooth val="0"/>
          <c:extLst xmlns:c15="http://schemas.microsoft.com/office/drawing/2012/chart">
            <c:ext xmlns:c16="http://schemas.microsoft.com/office/drawing/2014/chart" uri="{C3380CC4-5D6E-409C-BE32-E72D297353CC}">
              <c16:uniqueId val="{00000002-008E-49DF-8C40-59591C44714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94009215"/>
        <c:axId val="94013791"/>
        <c:extLst/>
      </c:scatterChart>
      <c:valAx>
        <c:axId val="94009215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94013791"/>
        <c:crosses val="autoZero"/>
        <c:crossBetween val="midCat"/>
      </c:valAx>
      <c:valAx>
        <c:axId val="9401379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94009215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/>
              <a:t>Polynomielle</a:t>
            </a:r>
            <a:r>
              <a:rPr lang="de-DE" baseline="0"/>
              <a:t> Funktion 2. Grades</a:t>
            </a:r>
            <a:endParaRPr lang="de-DE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noFill/>
              </a:ln>
              <a:effectLst/>
            </c:spPr>
          </c:marker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poly"/>
            <c:order val="2"/>
            <c:dispRSqr val="1"/>
            <c:dispEq val="1"/>
            <c:trendlineLbl>
              <c:layout>
                <c:manualLayout>
                  <c:x val="0.18817799303603566"/>
                  <c:y val="0.34739601178760504"/>
                </c:manualLayout>
              </c:layout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</c:trendlineLbl>
          </c:trendline>
          <c:xVal>
            <c:numRef>
              <c:f>Polynomiell!$E$4:$E$23</c:f>
              <c:numCache>
                <c:formatCode>General</c:formatCode>
                <c:ptCount val="20"/>
                <c:pt idx="0">
                  <c:v>15</c:v>
                </c:pt>
                <c:pt idx="1">
                  <c:v>30</c:v>
                </c:pt>
                <c:pt idx="2">
                  <c:v>45</c:v>
                </c:pt>
                <c:pt idx="3">
                  <c:v>60</c:v>
                </c:pt>
                <c:pt idx="4">
                  <c:v>75</c:v>
                </c:pt>
                <c:pt idx="5">
                  <c:v>90</c:v>
                </c:pt>
                <c:pt idx="6">
                  <c:v>105</c:v>
                </c:pt>
                <c:pt idx="7">
                  <c:v>120</c:v>
                </c:pt>
                <c:pt idx="8">
                  <c:v>135</c:v>
                </c:pt>
                <c:pt idx="9">
                  <c:v>150</c:v>
                </c:pt>
                <c:pt idx="10">
                  <c:v>165</c:v>
                </c:pt>
                <c:pt idx="11">
                  <c:v>180</c:v>
                </c:pt>
                <c:pt idx="12">
                  <c:v>195</c:v>
                </c:pt>
                <c:pt idx="13">
                  <c:v>210</c:v>
                </c:pt>
              </c:numCache>
            </c:numRef>
          </c:xVal>
          <c:yVal>
            <c:numRef>
              <c:f>Polynomiell!$C$4:$C$23</c:f>
              <c:numCache>
                <c:formatCode>General</c:formatCode>
                <c:ptCount val="20"/>
                <c:pt idx="0">
                  <c:v>1800</c:v>
                </c:pt>
                <c:pt idx="1">
                  <c:v>3600</c:v>
                </c:pt>
                <c:pt idx="2">
                  <c:v>6840</c:v>
                </c:pt>
                <c:pt idx="3">
                  <c:v>7200</c:v>
                </c:pt>
                <c:pt idx="4">
                  <c:v>8100</c:v>
                </c:pt>
                <c:pt idx="5">
                  <c:v>8460</c:v>
                </c:pt>
                <c:pt idx="6">
                  <c:v>8640</c:v>
                </c:pt>
                <c:pt idx="7">
                  <c:v>9000</c:v>
                </c:pt>
                <c:pt idx="8">
                  <c:v>9180</c:v>
                </c:pt>
                <c:pt idx="9">
                  <c:v>9000</c:v>
                </c:pt>
                <c:pt idx="10">
                  <c:v>8640</c:v>
                </c:pt>
                <c:pt idx="11">
                  <c:v>8460</c:v>
                </c:pt>
                <c:pt idx="12">
                  <c:v>8100</c:v>
                </c:pt>
                <c:pt idx="13">
                  <c:v>7740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FE58-4A6B-8838-178F863B5164}"/>
            </c:ext>
          </c:extLst>
        </c:ser>
        <c:ser>
          <c:idx val="1"/>
          <c:order val="1"/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Polynomiell!$E$4:$E$23</c:f>
              <c:numCache>
                <c:formatCode>General</c:formatCode>
                <c:ptCount val="20"/>
                <c:pt idx="0">
                  <c:v>15</c:v>
                </c:pt>
                <c:pt idx="1">
                  <c:v>30</c:v>
                </c:pt>
                <c:pt idx="2">
                  <c:v>45</c:v>
                </c:pt>
                <c:pt idx="3">
                  <c:v>60</c:v>
                </c:pt>
                <c:pt idx="4">
                  <c:v>75</c:v>
                </c:pt>
                <c:pt idx="5">
                  <c:v>90</c:v>
                </c:pt>
                <c:pt idx="6">
                  <c:v>105</c:v>
                </c:pt>
                <c:pt idx="7">
                  <c:v>120</c:v>
                </c:pt>
                <c:pt idx="8">
                  <c:v>135</c:v>
                </c:pt>
                <c:pt idx="9">
                  <c:v>150</c:v>
                </c:pt>
                <c:pt idx="10">
                  <c:v>165</c:v>
                </c:pt>
                <c:pt idx="11">
                  <c:v>180</c:v>
                </c:pt>
                <c:pt idx="12">
                  <c:v>195</c:v>
                </c:pt>
                <c:pt idx="13">
                  <c:v>210</c:v>
                </c:pt>
              </c:numCache>
            </c:numRef>
          </c:xVal>
          <c:yVal>
            <c:numRef>
              <c:f>Polynomiell!$B$4:$B$23</c:f>
              <c:numCache>
                <c:formatCode>General</c:formatCode>
                <c:ptCount val="20"/>
                <c:pt idx="0">
                  <c:v>2626.0714285715658</c:v>
                </c:pt>
                <c:pt idx="1">
                  <c:v>4171.4010989012031</c:v>
                </c:pt>
                <c:pt idx="2">
                  <c:v>5517.1978021978757</c:v>
                </c:pt>
                <c:pt idx="3">
                  <c:v>6663.4615384615827</c:v>
                </c:pt>
                <c:pt idx="4">
                  <c:v>7610.1923076923267</c:v>
                </c:pt>
                <c:pt idx="5">
                  <c:v>8357.3901098901024</c:v>
                </c:pt>
                <c:pt idx="6">
                  <c:v>8905.0549450549133</c:v>
                </c:pt>
                <c:pt idx="7">
                  <c:v>9253.1868131867614</c:v>
                </c:pt>
                <c:pt idx="8">
                  <c:v>9401.7857142856446</c:v>
                </c:pt>
                <c:pt idx="9">
                  <c:v>9350.8516483515614</c:v>
                </c:pt>
                <c:pt idx="10">
                  <c:v>9100.3846153845116</c:v>
                </c:pt>
                <c:pt idx="11">
                  <c:v>8650.3846153844988</c:v>
                </c:pt>
                <c:pt idx="12">
                  <c:v>8000.8516483515195</c:v>
                </c:pt>
                <c:pt idx="13">
                  <c:v>7151.7857142855719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FE58-4A6B-8838-178F863B516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85196831"/>
        <c:axId val="385201407"/>
      </c:scatterChart>
      <c:valAx>
        <c:axId val="385196831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385201407"/>
        <c:crosses val="autoZero"/>
        <c:crossBetween val="midCat"/>
      </c:valAx>
      <c:valAx>
        <c:axId val="38520140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385196831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/>
              <a:t>Orginaldaten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noFill/>
              </a:ln>
              <a:effectLst/>
            </c:spPr>
          </c:marker>
          <c:xVal>
            <c:numRef>
              <c:f>Logistisch!$B$4:$B$21</c:f>
              <c:numCache>
                <c:formatCode>General</c:formatCode>
                <c:ptCount val="18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</c:numCache>
            </c:numRef>
          </c:xVal>
          <c:yVal>
            <c:numRef>
              <c:f>Logistisch!$C$4:$C$21</c:f>
              <c:numCache>
                <c:formatCode>General</c:formatCode>
                <c:ptCount val="18"/>
                <c:pt idx="0">
                  <c:v>9.6</c:v>
                </c:pt>
                <c:pt idx="1">
                  <c:v>18.3</c:v>
                </c:pt>
                <c:pt idx="2">
                  <c:v>47.2</c:v>
                </c:pt>
                <c:pt idx="3">
                  <c:v>71.099999999999994</c:v>
                </c:pt>
                <c:pt idx="4">
                  <c:v>119.1</c:v>
                </c:pt>
                <c:pt idx="5">
                  <c:v>174.6</c:v>
                </c:pt>
                <c:pt idx="6">
                  <c:v>257.3</c:v>
                </c:pt>
                <c:pt idx="7">
                  <c:v>350.7</c:v>
                </c:pt>
                <c:pt idx="8">
                  <c:v>441</c:v>
                </c:pt>
                <c:pt idx="9">
                  <c:v>513.29999999999995</c:v>
                </c:pt>
                <c:pt idx="10">
                  <c:v>559.70000000000005</c:v>
                </c:pt>
                <c:pt idx="11">
                  <c:v>594.79999999999995</c:v>
                </c:pt>
                <c:pt idx="12">
                  <c:v>629.4</c:v>
                </c:pt>
                <c:pt idx="13">
                  <c:v>640.79999999999995</c:v>
                </c:pt>
                <c:pt idx="14">
                  <c:v>651.1</c:v>
                </c:pt>
                <c:pt idx="15">
                  <c:v>655.9</c:v>
                </c:pt>
                <c:pt idx="16">
                  <c:v>659.6</c:v>
                </c:pt>
                <c:pt idx="17">
                  <c:v>661.8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8990-47DC-9EB3-C30D31DC2968}"/>
            </c:ext>
          </c:extLst>
        </c:ser>
        <c:ser>
          <c:idx val="1"/>
          <c:order val="1"/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Logistisch!$B$4:$B$21</c:f>
              <c:numCache>
                <c:formatCode>General</c:formatCode>
                <c:ptCount val="18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</c:numCache>
              <c:extLst xmlns:c15="http://schemas.microsoft.com/office/drawing/2012/chart"/>
            </c:numRef>
          </c:xVal>
          <c:yVal>
            <c:numRef>
              <c:f>Logistisch!$E$4:$E$21</c:f>
              <c:numCache>
                <c:formatCode>General</c:formatCode>
                <c:ptCount val="18"/>
                <c:pt idx="0" formatCode="0.000000">
                  <c:v>13.942683119070461</c:v>
                </c:pt>
                <c:pt idx="1">
                  <c:v>23.76447278159845</c:v>
                </c:pt>
                <c:pt idx="2">
                  <c:v>40.079201581010338</c:v>
                </c:pt>
                <c:pt idx="3">
                  <c:v>66.433889730982017</c:v>
                </c:pt>
                <c:pt idx="4">
                  <c:v>107.14716328009777</c:v>
                </c:pt>
                <c:pt idx="5">
                  <c:v>165.89589743234316</c:v>
                </c:pt>
                <c:pt idx="6">
                  <c:v>242.83461800237615</c:v>
                </c:pt>
                <c:pt idx="7">
                  <c:v>331.73877711849389</c:v>
                </c:pt>
                <c:pt idx="8">
                  <c:v>420.75191377219488</c:v>
                </c:pt>
                <c:pt idx="9">
                  <c:v>497.96127536895426</c:v>
                </c:pt>
                <c:pt idx="10">
                  <c:v>557.02716690948421</c:v>
                </c:pt>
                <c:pt idx="11">
                  <c:v>598.01650333702958</c:v>
                </c:pt>
                <c:pt idx="12">
                  <c:v>624.57449828449489</c:v>
                </c:pt>
                <c:pt idx="13">
                  <c:v>641.02478460744385</c:v>
                </c:pt>
                <c:pt idx="14">
                  <c:v>650.93176270209347</c:v>
                </c:pt>
                <c:pt idx="15">
                  <c:v>656.79738809870707</c:v>
                </c:pt>
                <c:pt idx="16">
                  <c:v>660.2352950846215</c:v>
                </c:pt>
                <c:pt idx="17">
                  <c:v>662.23835324645506</c:v>
                </c:pt>
              </c:numCache>
              <c:extLst xmlns:c15="http://schemas.microsoft.com/office/drawing/2012/chart"/>
            </c:numRef>
          </c:yVal>
          <c:smooth val="0"/>
          <c:extLst xmlns:c15="http://schemas.microsoft.com/office/drawing/2012/chart">
            <c:ext xmlns:c16="http://schemas.microsoft.com/office/drawing/2014/chart" uri="{C3380CC4-5D6E-409C-BE32-E72D297353CC}">
              <c16:uniqueId val="{00000001-8990-47DC-9EB3-C30D31DC296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33396431"/>
        <c:axId val="233397263"/>
        <c:extLst/>
      </c:scatterChart>
      <c:valAx>
        <c:axId val="233396431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233397263"/>
        <c:crosses val="autoZero"/>
        <c:crossBetween val="midCat"/>
      </c:valAx>
      <c:valAx>
        <c:axId val="23339726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233396431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/>
              <a:t>Orginaldaten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bg2">
                  <a:lumMod val="75000"/>
                </a:schemeClr>
              </a:solidFill>
              <a:ln w="9525">
                <a:noFill/>
              </a:ln>
              <a:effectLst/>
            </c:spPr>
          </c:marker>
          <c:xVal>
            <c:numRef>
              <c:f>Logistisch!$B$4:$B$21</c:f>
              <c:numCache>
                <c:formatCode>General</c:formatCode>
                <c:ptCount val="18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</c:numCache>
            </c:numRef>
          </c:xVal>
          <c:yVal>
            <c:numRef>
              <c:f>Logistisch!$C$4:$C$21</c:f>
              <c:numCache>
                <c:formatCode>General</c:formatCode>
                <c:ptCount val="18"/>
                <c:pt idx="0">
                  <c:v>9.6</c:v>
                </c:pt>
                <c:pt idx="1">
                  <c:v>18.3</c:v>
                </c:pt>
                <c:pt idx="2">
                  <c:v>47.2</c:v>
                </c:pt>
                <c:pt idx="3">
                  <c:v>71.099999999999994</c:v>
                </c:pt>
                <c:pt idx="4">
                  <c:v>119.1</c:v>
                </c:pt>
                <c:pt idx="5">
                  <c:v>174.6</c:v>
                </c:pt>
                <c:pt idx="6">
                  <c:v>257.3</c:v>
                </c:pt>
                <c:pt idx="7">
                  <c:v>350.7</c:v>
                </c:pt>
                <c:pt idx="8">
                  <c:v>441</c:v>
                </c:pt>
                <c:pt idx="9">
                  <c:v>513.29999999999995</c:v>
                </c:pt>
                <c:pt idx="10">
                  <c:v>559.70000000000005</c:v>
                </c:pt>
                <c:pt idx="11">
                  <c:v>594.79999999999995</c:v>
                </c:pt>
                <c:pt idx="12">
                  <c:v>629.4</c:v>
                </c:pt>
                <c:pt idx="13">
                  <c:v>640.79999999999995</c:v>
                </c:pt>
                <c:pt idx="14">
                  <c:v>651.1</c:v>
                </c:pt>
                <c:pt idx="15">
                  <c:v>655.9</c:v>
                </c:pt>
                <c:pt idx="16">
                  <c:v>659.6</c:v>
                </c:pt>
                <c:pt idx="17">
                  <c:v>661.8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5FE9-4765-A75C-16AA6EAD549A}"/>
            </c:ext>
          </c:extLst>
        </c:ser>
        <c:ser>
          <c:idx val="1"/>
          <c:order val="1"/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Logistisch!$B$4:$B$21</c:f>
              <c:numCache>
                <c:formatCode>General</c:formatCode>
                <c:ptCount val="18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</c:numCache>
              <c:extLst xmlns:c15="http://schemas.microsoft.com/office/drawing/2012/chart"/>
            </c:numRef>
          </c:xVal>
          <c:yVal>
            <c:numRef>
              <c:f>Logistisch!$E$4:$E$21</c:f>
              <c:numCache>
                <c:formatCode>General</c:formatCode>
                <c:ptCount val="18"/>
                <c:pt idx="0" formatCode="0.000000">
                  <c:v>13.942683119070461</c:v>
                </c:pt>
                <c:pt idx="1">
                  <c:v>23.76447278159845</c:v>
                </c:pt>
                <c:pt idx="2">
                  <c:v>40.079201581010338</c:v>
                </c:pt>
                <c:pt idx="3">
                  <c:v>66.433889730982017</c:v>
                </c:pt>
                <c:pt idx="4">
                  <c:v>107.14716328009777</c:v>
                </c:pt>
                <c:pt idx="5">
                  <c:v>165.89589743234316</c:v>
                </c:pt>
                <c:pt idx="6">
                  <c:v>242.83461800237615</c:v>
                </c:pt>
                <c:pt idx="7">
                  <c:v>331.73877711849389</c:v>
                </c:pt>
                <c:pt idx="8">
                  <c:v>420.75191377219488</c:v>
                </c:pt>
                <c:pt idx="9">
                  <c:v>497.96127536895426</c:v>
                </c:pt>
                <c:pt idx="10">
                  <c:v>557.02716690948421</c:v>
                </c:pt>
                <c:pt idx="11">
                  <c:v>598.01650333702958</c:v>
                </c:pt>
                <c:pt idx="12">
                  <c:v>624.57449828449489</c:v>
                </c:pt>
                <c:pt idx="13">
                  <c:v>641.02478460744385</c:v>
                </c:pt>
                <c:pt idx="14">
                  <c:v>650.93176270209347</c:v>
                </c:pt>
                <c:pt idx="15">
                  <c:v>656.79738809870707</c:v>
                </c:pt>
                <c:pt idx="16">
                  <c:v>660.2352950846215</c:v>
                </c:pt>
                <c:pt idx="17">
                  <c:v>662.23835324645506</c:v>
                </c:pt>
              </c:numCache>
              <c:extLst xmlns:c15="http://schemas.microsoft.com/office/drawing/2012/chart"/>
            </c:numRef>
          </c:yVal>
          <c:smooth val="0"/>
          <c:extLst xmlns:c15="http://schemas.microsoft.com/office/drawing/2012/chart">
            <c:ext xmlns:c16="http://schemas.microsoft.com/office/drawing/2014/chart" uri="{C3380CC4-5D6E-409C-BE32-E72D297353CC}">
              <c16:uniqueId val="{00000001-5FE9-4765-A75C-16AA6EAD549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33396431"/>
        <c:axId val="233397263"/>
        <c:extLst/>
      </c:scatterChart>
      <c:valAx>
        <c:axId val="233396431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233397263"/>
        <c:crosses val="autoZero"/>
        <c:crossBetween val="midCat"/>
      </c:valAx>
      <c:valAx>
        <c:axId val="23339726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233396431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/>
              <a:t>y</a:t>
            </a:r>
            <a:r>
              <a:rPr lang="de-DE" baseline="0"/>
              <a:t> ist Transformiert</a:t>
            </a:r>
            <a:endParaRPr lang="de-DE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Logistisch!$B$4:$B$21</c:f>
              <c:numCache>
                <c:formatCode>General</c:formatCode>
                <c:ptCount val="18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</c:numCache>
            </c:numRef>
          </c:xVal>
          <c:yVal>
            <c:numRef>
              <c:f>Logistisch!$D$4:$D$21</c:f>
              <c:numCache>
                <c:formatCode>General</c:formatCode>
                <c:ptCount val="18"/>
                <c:pt idx="0">
                  <c:v>4.2234826377909238</c:v>
                </c:pt>
                <c:pt idx="1">
                  <c:v>3.5649814486051721</c:v>
                </c:pt>
                <c:pt idx="2">
                  <c:v>2.5717708878929715</c:v>
                </c:pt>
                <c:pt idx="3">
                  <c:v>2.1226236182126192</c:v>
                </c:pt>
                <c:pt idx="4">
                  <c:v>1.5224723324264575</c:v>
                </c:pt>
                <c:pt idx="5">
                  <c:v>1.0327237412164998</c:v>
                </c:pt>
                <c:pt idx="6">
                  <c:v>0.46028889053750921</c:v>
                </c:pt>
                <c:pt idx="7">
                  <c:v>-0.10958321334261034</c:v>
                </c:pt>
                <c:pt idx="8">
                  <c:v>-0.67739882359180614</c:v>
                </c:pt>
                <c:pt idx="9">
                  <c:v>-1.2189555832117702</c:v>
                </c:pt>
                <c:pt idx="10">
                  <c:v>-1.6705875067573845</c:v>
                </c:pt>
                <c:pt idx="11">
                  <c:v>-2.136876903554235</c:v>
                </c:pt>
                <c:pt idx="12">
                  <c:v>-2.8724213467723212</c:v>
                </c:pt>
                <c:pt idx="13">
                  <c:v>-3.2763647625915047</c:v>
                </c:pt>
                <c:pt idx="14">
                  <c:v>-3.8467744001061766</c:v>
                </c:pt>
                <c:pt idx="15">
                  <c:v>-4.2777339247768751</c:v>
                </c:pt>
                <c:pt idx="16">
                  <c:v>-4.8052346371152188</c:v>
                </c:pt>
                <c:pt idx="17">
                  <c:v>-5.3318125856818197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36C8-4DC5-9B2E-E040538AA48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85200991"/>
        <c:axId val="385202655"/>
      </c:scatterChart>
      <c:valAx>
        <c:axId val="385200991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385202655"/>
        <c:crosses val="autoZero"/>
        <c:crossBetween val="midCat"/>
      </c:valAx>
      <c:valAx>
        <c:axId val="38520265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385200991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4D9A2D-70B3-4E99-A3A6-5D90D3B67A4C}" type="datetimeFigureOut">
              <a:rPr lang="de-DE" smtClean="0"/>
              <a:t>18.12.2023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243340-F2BA-4434-9E6F-9B7BD540E69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773143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observablehq.com/@yizhe-ang/interactive-visualization-of-linear-regression" TargetMode="External"/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CABA57-5206-4269-822C-D9D1948C1C52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795897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(Shopping) </a:t>
            </a:r>
            <a:r>
              <a:rPr lang="de-DE" dirty="0" err="1"/>
              <a:t>Cart</a:t>
            </a:r>
            <a:r>
              <a:rPr lang="de-DE" dirty="0"/>
              <a:t> </a:t>
            </a:r>
            <a:r>
              <a:rPr lang="de-DE" dirty="0" err="1"/>
              <a:t>analysis</a:t>
            </a:r>
            <a:endParaRPr lang="de-DE" dirty="0"/>
          </a:p>
          <a:p>
            <a:r>
              <a:rPr lang="de-DE" dirty="0" err="1"/>
              <a:t>Dimansionality</a:t>
            </a:r>
            <a:r>
              <a:rPr lang="de-DE" dirty="0"/>
              <a:t> </a:t>
            </a:r>
            <a:r>
              <a:rPr lang="de-DE" dirty="0" err="1"/>
              <a:t>reduction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CABA57-5206-4269-822C-D9D1948C1C52}" type="slidenum">
              <a:rPr lang="de-DE" smtClean="0"/>
              <a:t>42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271762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43340-F2BA-4434-9E6F-9B7BD540E69E}" type="slidenum">
              <a:rPr lang="de-DE" smtClean="0"/>
              <a:t>45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965486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https://scikit-learn.org/stable/auto_examples/neighbors/plot_regression.html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43340-F2BA-4434-9E6F-9B7BD540E69E}" type="slidenum">
              <a:rPr lang="de-DE" smtClean="0"/>
              <a:t>51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140258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43340-F2BA-4434-9E6F-9B7BD540E69E}" type="slidenum">
              <a:rPr lang="de-DE" smtClean="0"/>
              <a:t>56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509472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43340-F2BA-4434-9E6F-9B7BD540E69E}" type="slidenum">
              <a:rPr lang="de-DE" smtClean="0"/>
              <a:t>61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400279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43340-F2BA-4434-9E6F-9B7BD540E69E}" type="slidenum">
              <a:rPr lang="de-DE" smtClean="0"/>
              <a:t>62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907186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https://observablehq.com/@yizhe-ang/interactive-visualization-of-linear-regression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CABA57-5206-4269-822C-D9D1948C1C52}" type="slidenum">
              <a:rPr lang="de-DE" smtClean="0"/>
              <a:t>66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737208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>
                <a:hlinkClick r:id="rId3"/>
              </a:rPr>
              <a:t>https://observablehq.com/@yizhe-ang/interactive-visualization-of-linear-regression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CABA57-5206-4269-822C-D9D1948C1C52}" type="slidenum">
              <a:rPr lang="de-DE" smtClean="0"/>
              <a:t>67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64639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https://www.geogebra.org/calculator/j4prtdbq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CABA57-5206-4269-822C-D9D1948C1C52}" type="slidenum">
              <a:rPr lang="de-DE" smtClean="0"/>
              <a:t>70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144711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https://www.kaggle.com/code/viktorreichert/tutorial-visualization-of-covariance-and-variance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CABA57-5206-4269-822C-D9D1948C1C52}" type="slidenum">
              <a:rPr lang="de-DE" smtClean="0"/>
              <a:t>71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788487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Bild: https://www.geeksforgeeks.org/creating-a-pandas-dataframe/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CABA57-5206-4269-822C-D9D1948C1C52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3662231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inheriting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CABA57-5206-4269-822C-D9D1948C1C52}" type="slidenum">
              <a:rPr lang="de-DE" smtClean="0"/>
              <a:t>77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096674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Power </a:t>
            </a:r>
            <a:r>
              <a:rPr lang="de-DE" dirty="0" err="1"/>
              <a:t>function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CABA57-5206-4269-822C-D9D1948C1C52}" type="slidenum">
              <a:rPr lang="de-DE" smtClean="0"/>
              <a:t>78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7049523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CABA57-5206-4269-822C-D9D1948C1C52}" type="slidenum">
              <a:rPr lang="de-DE" smtClean="0"/>
              <a:t>80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2958601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https://www.kaggle.com/code/viktorreichert/exponantial-regression-geometric-mean-fast-imp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CABA57-5206-4269-822C-D9D1948C1C52}" type="slidenum">
              <a:rPr lang="de-DE" smtClean="0"/>
              <a:t>83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5916922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https://www.ifad.de/wp-content/uploads/2018/06/Random-Forests-und-Boosted-Trees.pdf</a:t>
            </a:r>
          </a:p>
          <a:p>
            <a:r>
              <a:rPr lang="de-DE" dirty="0" err="1"/>
              <a:t>Offer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CABA57-5206-4269-822C-D9D1948C1C52}" type="slidenum">
              <a:rPr lang="de-DE" smtClean="0"/>
              <a:t>110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0915268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err="1"/>
              <a:t>Estimator</a:t>
            </a:r>
            <a:r>
              <a:rPr lang="de-DE"/>
              <a:t> (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CABA57-5206-4269-822C-D9D1948C1C52}" type="slidenum">
              <a:rPr lang="de-DE" smtClean="0"/>
              <a:t>112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9432300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 Classifier laden</a:t>
            </a:r>
            <a:endParaRPr lang="en-US" b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b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from</a:t>
            </a:r>
            <a:r>
              <a:rPr lang="en-US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sklearn.tree</a:t>
            </a:r>
            <a:r>
              <a:rPr lang="en-US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b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import</a:t>
            </a:r>
            <a:r>
              <a:rPr lang="en-US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DecisionTreeClassifier</a:t>
            </a:r>
            <a:endParaRPr lang="en-US" b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br>
              <a:rPr lang="en-US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en-US" b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 Classifier </a:t>
            </a:r>
            <a:r>
              <a:rPr lang="en-US" b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erstellen</a:t>
            </a:r>
            <a:endParaRPr lang="en-US" b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clf</a:t>
            </a:r>
            <a:r>
              <a:rPr lang="en-US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 </a:t>
            </a:r>
            <a:r>
              <a:rPr lang="en-US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DecisionTreeClassifier</a:t>
            </a:r>
            <a:r>
              <a:rPr lang="en-US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random_state</a:t>
            </a:r>
            <a:r>
              <a:rPr lang="en-US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b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42</a:t>
            </a:r>
            <a:r>
              <a:rPr lang="en-US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br>
              <a:rPr lang="en-US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en-US" b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 </a:t>
            </a:r>
            <a:r>
              <a:rPr lang="en-US" b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Classivier</a:t>
            </a:r>
            <a:r>
              <a:rPr lang="en-US" b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b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trainieren</a:t>
            </a:r>
            <a:endParaRPr lang="en-US" b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clf.fit</a:t>
            </a:r>
            <a:r>
              <a:rPr lang="en-US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iris.data</a:t>
            </a:r>
            <a:r>
              <a:rPr lang="en-US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iris.target</a:t>
            </a:r>
            <a:r>
              <a:rPr lang="en-US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endParaRPr lang="de-DE" b="0">
              <a:solidFill>
                <a:srgbClr val="AF00DB"/>
              </a:solidFill>
              <a:effectLst/>
              <a:latin typeface="Courier New" panose="02070309020205020404" pitchFamily="49" charset="0"/>
            </a:endParaRPr>
          </a:p>
          <a:p>
            <a:endParaRPr lang="de-DE" b="0">
              <a:solidFill>
                <a:srgbClr val="AF00DB"/>
              </a:solidFill>
              <a:effectLst/>
              <a:latin typeface="Courier New" panose="02070309020205020404" pitchFamily="49" charset="0"/>
            </a:endParaRPr>
          </a:p>
          <a:p>
            <a:r>
              <a:rPr lang="de-DE" b="0" err="1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import</a:t>
            </a:r>
            <a:r>
              <a:rPr lang="de-DE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de-DE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graphviz</a:t>
            </a:r>
            <a:r>
              <a:rPr lang="de-DE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de-DE" b="0" err="1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as</a:t>
            </a:r>
            <a:r>
              <a:rPr lang="de-DE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gv</a:t>
            </a:r>
          </a:p>
          <a:p>
            <a:r>
              <a:rPr lang="de-DE" b="0" err="1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from</a:t>
            </a:r>
            <a:r>
              <a:rPr lang="de-DE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de-DE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sklearn.tree</a:t>
            </a:r>
            <a:r>
              <a:rPr lang="de-DE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de-DE" b="0" err="1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import</a:t>
            </a:r>
            <a:r>
              <a:rPr lang="de-DE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de-DE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export_graphviz</a:t>
            </a:r>
            <a:endParaRPr lang="de-DE" b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br>
              <a:rPr lang="de-DE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de-DE" b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 Visualisierung</a:t>
            </a:r>
            <a:endParaRPr lang="de-DE" b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de-DE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gv.Source</a:t>
            </a:r>
            <a:r>
              <a:rPr lang="de-DE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de-DE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export_graphviz</a:t>
            </a:r>
            <a:r>
              <a:rPr lang="de-DE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de-DE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clf</a:t>
            </a:r>
            <a:r>
              <a:rPr lang="de-DE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</a:p>
          <a:p>
            <a:r>
              <a:rPr lang="de-DE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                    </a:t>
            </a:r>
            <a:r>
              <a:rPr lang="de-DE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feature_names</a:t>
            </a:r>
            <a:r>
              <a:rPr lang="de-DE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de-DE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iris.feature_names</a:t>
            </a:r>
            <a:r>
              <a:rPr lang="de-DE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</a:p>
          <a:p>
            <a:r>
              <a:rPr lang="de-DE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                    </a:t>
            </a:r>
            <a:r>
              <a:rPr lang="de-DE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class_names</a:t>
            </a:r>
            <a:r>
              <a:rPr lang="de-DE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de-DE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iris.target_names</a:t>
            </a:r>
            <a:r>
              <a:rPr lang="de-DE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</a:p>
          <a:p>
            <a:r>
              <a:rPr lang="de-DE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                    </a:t>
            </a:r>
            <a:r>
              <a:rPr lang="de-DE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filled</a:t>
            </a:r>
            <a:r>
              <a:rPr lang="de-DE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de-DE" b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True</a:t>
            </a:r>
            <a:r>
              <a:rPr lang="de-DE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))</a:t>
            </a:r>
          </a:p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CABA57-5206-4269-822C-D9D1948C1C52}" type="slidenum">
              <a:rPr lang="de-DE" smtClean="0"/>
              <a:t>114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73955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ttps://scikit-learn.org/stable/modules/tree.html#tree-algorithms-id3-c4-5-c5-0-and-cart:~:text=scikit-learn%20uses%20an%20optimized%20version%20of%20the%20CART%20algorithm%3B%20however%2C%20scikit-learn%20implementation%20does%20not%20support%20categorical%20variables%20for%20now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CABA57-5206-4269-822C-D9D1948C1C52}" type="slidenum">
              <a:rPr lang="de-DE" smtClean="0"/>
              <a:t>115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934115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Decision</a:t>
            </a:r>
            <a:r>
              <a:rPr lang="de-DE" dirty="0"/>
              <a:t> </a:t>
            </a:r>
            <a:r>
              <a:rPr lang="de-DE" dirty="0" err="1"/>
              <a:t>Boundry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CABA57-5206-4269-822C-D9D1948C1C52}" type="slidenum">
              <a:rPr lang="de-DE" smtClean="0"/>
              <a:t>124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8145153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CABA57-5206-4269-822C-D9D1948C1C52}" type="slidenum">
              <a:rPr lang="de-DE" smtClean="0"/>
              <a:t>127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666249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https://www.geeksforgeeks.org/python-pandas-series/?ref=lbp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CABA57-5206-4269-822C-D9D1948C1C52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7282875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CABA57-5206-4269-822C-D9D1948C1C52}" type="slidenum">
              <a:rPr lang="de-DE" smtClean="0"/>
              <a:t>130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3714904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Bild: https://youtu.be/g9c66TUylZ4?t=1130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CABA57-5206-4269-822C-D9D1948C1C52}" type="slidenum">
              <a:rPr lang="de-DE" smtClean="0"/>
              <a:t>132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3300515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https://www.geogebra.org/calculator/psst9sn4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43340-F2BA-4434-9E6F-9B7BD540E69E}" type="slidenum">
              <a:rPr lang="de-DE" smtClean="0"/>
              <a:t>141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7360641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https://www.researchgate.net/figure/Laboratory-Blood-Test-Results_tbl1_292971443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43340-F2BA-4434-9E6F-9B7BD540E69E}" type="slidenum">
              <a:rPr lang="de-DE" smtClean="0"/>
              <a:t>149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7513495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https://www.researchgate.net/figure/Laboratory-Blood-Test-Results_tbl1_292971443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43340-F2BA-4434-9E6F-9B7BD540E69E}" type="slidenum">
              <a:rPr lang="de-DE" smtClean="0"/>
              <a:t>150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6297154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43340-F2BA-4434-9E6F-9B7BD540E69E}" type="slidenum">
              <a:rPr lang="de-DE" smtClean="0"/>
              <a:t>153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746719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43340-F2BA-4434-9E6F-9B7BD540E69E}" type="slidenum">
              <a:rPr lang="de-DE" smtClean="0"/>
              <a:t>161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6894285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https://scikit-learn.org/stable/modules/generated/sklearn.cluster.DBSCAN.html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43340-F2BA-4434-9E6F-9B7BD540E69E}" type="slidenum">
              <a:rPr lang="de-DE" smtClean="0"/>
              <a:t>206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339531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import</a:t>
            </a:r>
            <a:r>
              <a:rPr lang="de-DE" dirty="0"/>
              <a:t> pandas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pd</a:t>
            </a:r>
            <a:endParaRPr lang="de-DE" dirty="0"/>
          </a:p>
          <a:p>
            <a:endParaRPr lang="de-DE" dirty="0"/>
          </a:p>
          <a:p>
            <a:r>
              <a:rPr lang="de-DE" dirty="0" err="1"/>
              <a:t>df</a:t>
            </a:r>
            <a:r>
              <a:rPr lang="de-DE" dirty="0"/>
              <a:t> = </a:t>
            </a:r>
            <a:r>
              <a:rPr lang="de-DE" dirty="0" err="1"/>
              <a:t>pd.DataFrame</a:t>
            </a:r>
            <a:r>
              <a:rPr lang="de-DE" dirty="0"/>
              <a:t>(</a:t>
            </a:r>
          </a:p>
          <a:p>
            <a:r>
              <a:rPr lang="de-DE" dirty="0"/>
              <a:t>    {'A': [1, 2, 3, 4, 5],</a:t>
            </a:r>
          </a:p>
          <a:p>
            <a:r>
              <a:rPr lang="de-DE" dirty="0"/>
              <a:t>     'B': [1.1, 2.2, 3.3, 4.4, 5.5],</a:t>
            </a:r>
          </a:p>
          <a:p>
            <a:r>
              <a:rPr lang="de-DE" dirty="0"/>
              <a:t>     'C': ['a', 'b', 'c', 'z', 'e'],</a:t>
            </a:r>
          </a:p>
          <a:p>
            <a:r>
              <a:rPr lang="de-DE" dirty="0"/>
              <a:t>     'D': [True, </a:t>
            </a:r>
            <a:r>
              <a:rPr lang="de-DE" dirty="0" err="1"/>
              <a:t>False</a:t>
            </a:r>
            <a:r>
              <a:rPr lang="de-DE" dirty="0"/>
              <a:t>, True, </a:t>
            </a:r>
            <a:r>
              <a:rPr lang="de-DE" dirty="0" err="1"/>
              <a:t>False</a:t>
            </a:r>
            <a:r>
              <a:rPr lang="de-DE" dirty="0"/>
              <a:t>, True],</a:t>
            </a:r>
          </a:p>
          <a:p>
            <a:r>
              <a:rPr lang="de-DE" dirty="0"/>
              <a:t>     'E': </a:t>
            </a:r>
            <a:r>
              <a:rPr lang="de-DE" dirty="0" err="1"/>
              <a:t>pd.to_datetime</a:t>
            </a:r>
            <a:r>
              <a:rPr lang="de-DE" dirty="0"/>
              <a:t>(['2021-01-01',</a:t>
            </a:r>
          </a:p>
          <a:p>
            <a:r>
              <a:rPr lang="de-DE" dirty="0"/>
              <a:t>                          '2021-02-01',</a:t>
            </a:r>
          </a:p>
          <a:p>
            <a:r>
              <a:rPr lang="de-DE" dirty="0"/>
              <a:t>                          '2021-03-01',</a:t>
            </a:r>
          </a:p>
          <a:p>
            <a:r>
              <a:rPr lang="de-DE" dirty="0"/>
              <a:t>                          '2021-04-01',</a:t>
            </a:r>
          </a:p>
          <a:p>
            <a:r>
              <a:rPr lang="de-DE" dirty="0"/>
              <a:t>                          '2021-05-01'])})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CABA57-5206-4269-822C-D9D1948C1C52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481408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Merkmalsausprägung - </a:t>
            </a:r>
            <a:r>
              <a:rPr lang="de-DE" dirty="0" err="1"/>
              <a:t>Characterics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CABA57-5206-4269-822C-D9D1948C1C52}" type="slidenum">
              <a:rPr lang="de-DE" smtClean="0"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965164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Positional</a:t>
            </a:r>
            <a:r>
              <a:rPr lang="de-DE" dirty="0"/>
              <a:t> Parameters / Central </a:t>
            </a:r>
            <a:r>
              <a:rPr lang="de-DE" dirty="0" err="1"/>
              <a:t>Tendancy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CABA57-5206-4269-822C-D9D1948C1C52}" type="slidenum">
              <a:rPr lang="de-DE" smtClean="0"/>
              <a:t>34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458345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Scattering</a:t>
            </a:r>
            <a:r>
              <a:rPr lang="de-DE" dirty="0"/>
              <a:t> </a:t>
            </a:r>
            <a:r>
              <a:rPr lang="de-DE" dirty="0" err="1"/>
              <a:t>Measurements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CABA57-5206-4269-822C-D9D1948C1C52}" type="slidenum">
              <a:rPr lang="de-DE" smtClean="0"/>
              <a:t>36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129205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import</a:t>
            </a:r>
            <a:r>
              <a:rPr lang="de-DE" dirty="0"/>
              <a:t> pandas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pd</a:t>
            </a:r>
            <a:endParaRPr lang="de-DE" dirty="0"/>
          </a:p>
          <a:p>
            <a:endParaRPr lang="de-DE" dirty="0"/>
          </a:p>
          <a:p>
            <a:r>
              <a:rPr lang="de-DE" dirty="0" err="1"/>
              <a:t>df</a:t>
            </a:r>
            <a:r>
              <a:rPr lang="de-DE" dirty="0"/>
              <a:t> = </a:t>
            </a:r>
            <a:r>
              <a:rPr lang="de-DE" dirty="0" err="1"/>
              <a:t>pd.DataFrame</a:t>
            </a:r>
            <a:r>
              <a:rPr lang="de-DE" dirty="0"/>
              <a:t>(</a:t>
            </a:r>
          </a:p>
          <a:p>
            <a:r>
              <a:rPr lang="de-DE" dirty="0"/>
              <a:t>    {'A': [1, 2, 3, 4, 5],</a:t>
            </a:r>
          </a:p>
          <a:p>
            <a:r>
              <a:rPr lang="de-DE" dirty="0"/>
              <a:t>     'B': [1.1, 2.2, 3.3, 4.4, 5.5],</a:t>
            </a:r>
          </a:p>
          <a:p>
            <a:r>
              <a:rPr lang="de-DE" dirty="0"/>
              <a:t>     'C': ['a', 'b', 'c', 'z', 'e'],</a:t>
            </a:r>
          </a:p>
          <a:p>
            <a:r>
              <a:rPr lang="de-DE" dirty="0"/>
              <a:t>     'D': [True, </a:t>
            </a:r>
            <a:r>
              <a:rPr lang="de-DE" dirty="0" err="1"/>
              <a:t>False</a:t>
            </a:r>
            <a:r>
              <a:rPr lang="de-DE" dirty="0"/>
              <a:t>, True, </a:t>
            </a:r>
            <a:r>
              <a:rPr lang="de-DE" dirty="0" err="1"/>
              <a:t>False</a:t>
            </a:r>
            <a:r>
              <a:rPr lang="de-DE" dirty="0"/>
              <a:t>, True],</a:t>
            </a:r>
          </a:p>
          <a:p>
            <a:r>
              <a:rPr lang="de-DE" dirty="0"/>
              <a:t>     'E': </a:t>
            </a:r>
            <a:r>
              <a:rPr lang="de-DE" dirty="0" err="1"/>
              <a:t>pd.to_datetime</a:t>
            </a:r>
            <a:r>
              <a:rPr lang="de-DE" dirty="0"/>
              <a:t>(['2021-01-01',</a:t>
            </a:r>
          </a:p>
          <a:p>
            <a:r>
              <a:rPr lang="de-DE" dirty="0"/>
              <a:t>                          '2021-02-01',</a:t>
            </a:r>
          </a:p>
          <a:p>
            <a:r>
              <a:rPr lang="de-DE" dirty="0"/>
              <a:t>                          '2021-03-01',</a:t>
            </a:r>
          </a:p>
          <a:p>
            <a:r>
              <a:rPr lang="de-DE" dirty="0"/>
              <a:t>                          '2021-04-01',</a:t>
            </a:r>
          </a:p>
          <a:p>
            <a:r>
              <a:rPr lang="de-DE" dirty="0"/>
              <a:t>                          '2021-05-01'])})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CABA57-5206-4269-822C-D9D1948C1C52}" type="slidenum">
              <a:rPr lang="de-DE" smtClean="0"/>
              <a:t>37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621211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Fraud </a:t>
            </a:r>
            <a:r>
              <a:rPr lang="de-DE" dirty="0" err="1"/>
              <a:t>Detection</a:t>
            </a:r>
            <a:endParaRPr lang="de-DE" dirty="0"/>
          </a:p>
          <a:p>
            <a:r>
              <a:rPr lang="de-DE" dirty="0"/>
              <a:t>Image Recognition</a:t>
            </a:r>
          </a:p>
          <a:p>
            <a:r>
              <a:rPr lang="de-DE" dirty="0"/>
              <a:t>Sales </a:t>
            </a:r>
            <a:r>
              <a:rPr lang="de-DE" dirty="0" err="1"/>
              <a:t>forecast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CABA57-5206-4269-822C-D9D1948C1C52}" type="slidenum">
              <a:rPr lang="de-DE" smtClean="0"/>
              <a:t>39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892368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43B690-7E36-2167-25B1-2A1D94FF50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FA07AA68-2C3F-EB76-9CD9-0350F28183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DB87D-1CC4-A34D-32DF-3420D5AB06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CAC1B-CFA1-4B40-A1C3-FCFB2F9F14A2}" type="datetimeFigureOut">
              <a:rPr lang="de-DE" smtClean="0"/>
              <a:t>18.12.2023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DF42A3E-1FBB-3215-098A-BE39BE94D8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37297BC-9151-C406-2542-4DE1D0041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A1853-EA66-4256-BD53-FFC5AD7B6E2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958269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D4808F1-B27D-C9CE-F83F-BCC2179EFB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A2A4A054-DF81-9599-08A6-6C3B36E7EA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B15E46C-29D2-882D-2ABC-9CEA8C7215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CAC1B-CFA1-4B40-A1C3-FCFB2F9F14A2}" type="datetimeFigureOut">
              <a:rPr lang="de-DE" smtClean="0"/>
              <a:t>18.12.2023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B67B087-0F4F-153F-E6C3-5CE7AE2CB5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492130D-7AF4-2961-955C-0A482D3362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A1853-EA66-4256-BD53-FFC5AD7B6E2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916368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8A07CF68-AEC5-BFE2-37FF-DF1CC5F7FAF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11A2A6F7-582E-5436-7FBE-452C22F811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27932BB-E5CA-1125-8A49-DE7A3F8EFB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CAC1B-CFA1-4B40-A1C3-FCFB2F9F14A2}" type="datetimeFigureOut">
              <a:rPr lang="de-DE" smtClean="0"/>
              <a:t>18.12.2023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9675EFC-C396-1EEC-8F8D-F3B9B8C799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0B19362-8E92-4DAD-9320-50925F6E9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A1853-EA66-4256-BD53-FFC5AD7B6E2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595617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067247-E21E-C8B2-9C3E-2E06ECFFC6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FC354DC-863B-02FB-6092-2687756D31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D4CC90A-D3D7-5E96-4C18-0F6A2CEB32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CAC1B-CFA1-4B40-A1C3-FCFB2F9F14A2}" type="datetimeFigureOut">
              <a:rPr lang="de-DE" smtClean="0"/>
              <a:t>18.12.2023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F12EED0-C738-EE4B-9848-BD6278FF7E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A7247BA-1389-038D-0B12-DA936770A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A1853-EA66-4256-BD53-FFC5AD7B6E2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854937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D1E73E-9638-9E19-5CF9-FB4C55650A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49C6514-12BE-CA03-4153-955B24A906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AA387BF-D69E-E494-1A73-55AC345BDC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CAC1B-CFA1-4B40-A1C3-FCFB2F9F14A2}" type="datetimeFigureOut">
              <a:rPr lang="de-DE" smtClean="0"/>
              <a:t>18.12.2023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201DC26-8F34-F7A0-4D04-292CB0BCB8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3A4D51D-D8CA-8817-509E-FDB8422321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A1853-EA66-4256-BD53-FFC5AD7B6E2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216170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47E3316-EE83-1889-64D5-3CEC933889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F168673-3B77-69DC-47AE-2EC0ADFBD9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BC54EEEE-3709-F3E5-1369-7A11BF3E76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772B73C-FE72-B57B-F186-701BDDDA0F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CAC1B-CFA1-4B40-A1C3-FCFB2F9F14A2}" type="datetimeFigureOut">
              <a:rPr lang="de-DE" smtClean="0"/>
              <a:t>18.12.2023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7430213-0D0C-6701-60D2-843FEDC0DD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D193D37-617C-CC48-2332-60CF54AEBB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A1853-EA66-4256-BD53-FFC5AD7B6E2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955506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027F87A-CB26-BF09-A7D2-05A8FB53F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FF71A4F-DF53-06EB-2FE4-5800917AA5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2FE6C1C-2D88-A697-B148-6734282436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D9078B6-83C1-7428-64D1-D80C4CE9753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92B5541-8936-3101-F895-DA3BA6C7FB8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1A661F4E-CB9C-4703-7D45-35CDEDA192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CAC1B-CFA1-4B40-A1C3-FCFB2F9F14A2}" type="datetimeFigureOut">
              <a:rPr lang="de-DE" smtClean="0"/>
              <a:t>18.12.2023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69E4AEE0-5D63-13B2-1C23-A006F8E249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4277691A-E9E3-7A2C-86A3-5212FCCC73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A1853-EA66-4256-BD53-FFC5AD7B6E2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699265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E7C1B7-A579-F707-9DA7-E2E2D01A52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B47864F-AACD-7730-0544-CFA4DA45E1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CAC1B-CFA1-4B40-A1C3-FCFB2F9F14A2}" type="datetimeFigureOut">
              <a:rPr lang="de-DE" smtClean="0"/>
              <a:t>18.12.2023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7692685-FE74-A93B-F507-D4B81C6593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B5D9934-BCF9-4C78-5716-05DFDD5E92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A1853-EA66-4256-BD53-FFC5AD7B6E2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1802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D81FC0E6-DF23-6796-C937-C74DF9A104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CAC1B-CFA1-4B40-A1C3-FCFB2F9F14A2}" type="datetimeFigureOut">
              <a:rPr lang="de-DE" smtClean="0"/>
              <a:t>18.12.2023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FE8E9714-C35B-753F-0C1A-CE770AD34D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185FC2B-4C2B-4C08-0A06-669EEB534D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A1853-EA66-4256-BD53-FFC5AD7B6E2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589562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58F36CF-067B-AA86-78FA-DBE61633A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7B6AE88-F0B6-8A77-1475-3E9E9DF188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1A41579-C531-9FF2-37F3-724CEB6A4E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C0ED1DF-9D38-011F-EA1F-971B474483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CAC1B-CFA1-4B40-A1C3-FCFB2F9F14A2}" type="datetimeFigureOut">
              <a:rPr lang="de-DE" smtClean="0"/>
              <a:t>18.12.2023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AE413BF-1271-4EA3-E835-0B121CA087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465FC1B-2E64-D45B-458D-FE9BB71DD4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A1853-EA66-4256-BD53-FFC5AD7B6E2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084949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0D78FD7-6DBC-C5EC-B508-5E5F3C7F14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4ADBB226-3A76-B9D0-39C8-4687C3C06E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A07AFB6-70C8-AC9E-FF2B-F90D5D5801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73BA191-17F2-A191-38ED-ED460713E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CAC1B-CFA1-4B40-A1C3-FCFB2F9F14A2}" type="datetimeFigureOut">
              <a:rPr lang="de-DE" smtClean="0"/>
              <a:t>18.12.2023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683138D-BE3D-CC5C-4C11-C067CA2581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5495D2A-0E18-068B-81B5-0AF7CBD5DD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A1853-EA66-4256-BD53-FFC5AD7B6E2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288712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0BC72962-2F64-8DA9-0CAF-0EA6D6D8F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2695A29-FFF7-B0BC-ED96-5AC0CB0A67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AAE059A-08EC-BAA6-4A0D-773A04E0CE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CCAC1B-CFA1-4B40-A1C3-FCFB2F9F14A2}" type="datetimeFigureOut">
              <a:rPr lang="de-DE" smtClean="0"/>
              <a:t>18.12.2023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2D7D0EA-C0D4-5EB2-BC16-A4486586F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1916201-4725-B3EF-1935-DAC0E1E764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8A1853-EA66-4256-BD53-FFC5AD7B6E2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728928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hyperlink" Target="https://pandas.pydata.org/docs/reference/api/pandas.read_csv.html" TargetMode="External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hyperlink" Target="https://pandas.pydata.org/docs/reference/api/pandas.DataFrame.to_csv.html" TargetMode="External"/><Relationship Id="rId9" Type="http://schemas.openxmlformats.org/officeDocument/2006/relationships/image" Target="../media/image12.png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8.png"/><Relationship Id="rId3" Type="http://schemas.openxmlformats.org/officeDocument/2006/relationships/image" Target="../media/image2350.png"/><Relationship Id="rId7" Type="http://schemas.openxmlformats.org/officeDocument/2006/relationships/image" Target="../media/image247.svg"/><Relationship Id="rId12" Type="http://schemas.openxmlformats.org/officeDocument/2006/relationships/image" Target="../media/image2360.png"/><Relationship Id="rId2" Type="http://schemas.openxmlformats.org/officeDocument/2006/relationships/image" Target="../media/image23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6.png"/><Relationship Id="rId11" Type="http://schemas.openxmlformats.org/officeDocument/2006/relationships/image" Target="../media/image251.svg"/><Relationship Id="rId5" Type="http://schemas.openxmlformats.org/officeDocument/2006/relationships/image" Target="../media/image245.svg"/><Relationship Id="rId10" Type="http://schemas.openxmlformats.org/officeDocument/2006/relationships/image" Target="../media/image250.png"/><Relationship Id="rId4" Type="http://schemas.openxmlformats.org/officeDocument/2006/relationships/image" Target="../media/image244.png"/><Relationship Id="rId9" Type="http://schemas.openxmlformats.org/officeDocument/2006/relationships/image" Target="../media/image249.svg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30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71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91.png"/><Relationship Id="rId2" Type="http://schemas.openxmlformats.org/officeDocument/2006/relationships/hyperlink" Target="https://scikit-learn.org/stable/modules/naive_bayes.html" TargetMode="Externa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7.svg"/><Relationship Id="rId3" Type="http://schemas.openxmlformats.org/officeDocument/2006/relationships/image" Target="../media/image253.svg"/><Relationship Id="rId7" Type="http://schemas.openxmlformats.org/officeDocument/2006/relationships/image" Target="../media/image256.png"/><Relationship Id="rId12" Type="http://schemas.openxmlformats.org/officeDocument/2006/relationships/image" Target="../media/image2500.png"/><Relationship Id="rId2" Type="http://schemas.openxmlformats.org/officeDocument/2006/relationships/image" Target="../media/image2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21.png"/><Relationship Id="rId11" Type="http://schemas.openxmlformats.org/officeDocument/2006/relationships/image" Target="../media/image249.png"/><Relationship Id="rId5" Type="http://schemas.openxmlformats.org/officeDocument/2006/relationships/image" Target="../media/image255.svg"/><Relationship Id="rId10" Type="http://schemas.openxmlformats.org/officeDocument/2006/relationships/image" Target="../media/image259.svg"/><Relationship Id="rId4" Type="http://schemas.openxmlformats.org/officeDocument/2006/relationships/image" Target="../media/image254.png"/><Relationship Id="rId9" Type="http://schemas.openxmlformats.org/officeDocument/2006/relationships/image" Target="../media/image258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.png"/><Relationship Id="rId2" Type="http://schemas.openxmlformats.org/officeDocument/2006/relationships/image" Target="../media/image24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3.png"/><Relationship Id="rId4" Type="http://schemas.openxmlformats.org/officeDocument/2006/relationships/image" Target="../media/image2520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.png"/><Relationship Id="rId2" Type="http://schemas.openxmlformats.org/officeDocument/2006/relationships/image" Target="../media/image24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7.png"/><Relationship Id="rId4" Type="http://schemas.openxmlformats.org/officeDocument/2006/relationships/image" Target="../media/image2520.png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6.png"/><Relationship Id="rId13" Type="http://schemas.openxmlformats.org/officeDocument/2006/relationships/image" Target="../media/image2500.png"/><Relationship Id="rId3" Type="http://schemas.openxmlformats.org/officeDocument/2006/relationships/image" Target="../media/image252.png"/><Relationship Id="rId7" Type="http://schemas.openxmlformats.org/officeDocument/2006/relationships/image" Target="../media/image2560.png"/><Relationship Id="rId12" Type="http://schemas.openxmlformats.org/officeDocument/2006/relationships/image" Target="../media/image249.png"/><Relationship Id="rId2" Type="http://schemas.openxmlformats.org/officeDocument/2006/relationships/image" Target="../media/image2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5.svg"/><Relationship Id="rId11" Type="http://schemas.openxmlformats.org/officeDocument/2006/relationships/image" Target="../media/image259.svg"/><Relationship Id="rId5" Type="http://schemas.openxmlformats.org/officeDocument/2006/relationships/image" Target="../media/image254.png"/><Relationship Id="rId15" Type="http://schemas.openxmlformats.org/officeDocument/2006/relationships/image" Target="../media/image261.svg"/><Relationship Id="rId10" Type="http://schemas.openxmlformats.org/officeDocument/2006/relationships/image" Target="../media/image258.png"/><Relationship Id="rId4" Type="http://schemas.openxmlformats.org/officeDocument/2006/relationships/image" Target="../media/image253.svg"/><Relationship Id="rId9" Type="http://schemas.openxmlformats.org/officeDocument/2006/relationships/image" Target="../media/image257.svg"/><Relationship Id="rId14" Type="http://schemas.openxmlformats.org/officeDocument/2006/relationships/image" Target="../media/image260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.png"/><Relationship Id="rId2" Type="http://schemas.openxmlformats.org/officeDocument/2006/relationships/image" Target="../media/image25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9.png"/><Relationship Id="rId4" Type="http://schemas.openxmlformats.org/officeDocument/2006/relationships/image" Target="../media/image2520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hyperlink" Target="https://scikit-learn.org/stable/modules/naive_bayes.html" TargetMode="External"/><Relationship Id="rId2" Type="http://schemas.openxmlformats.org/officeDocument/2006/relationships/hyperlink" Target="https://www.kaggle.com/code/viktorreichert/spam-detaction-with-naive-bayes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narmnet.com/tolong-hentikan-hantar-email-spam/" TargetMode="External"/><Relationship Id="rId5" Type="http://schemas.openxmlformats.org/officeDocument/2006/relationships/image" Target="../media/image262.jpg"/><Relationship Id="rId4" Type="http://schemas.openxmlformats.org/officeDocument/2006/relationships/hyperlink" Target="https://scikit-learn.org/stable/modules/generated/sklearn.naive_bayes.MultinomialNB.html#sklearn.naive_bayes.MultinomialNB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4.png"/><Relationship Id="rId7" Type="http://schemas.openxmlformats.org/officeDocument/2006/relationships/image" Target="../media/image268.png"/><Relationship Id="rId2" Type="http://schemas.openxmlformats.org/officeDocument/2006/relationships/image" Target="../media/image2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7.png"/><Relationship Id="rId5" Type="http://schemas.openxmlformats.org/officeDocument/2006/relationships/image" Target="../media/image266.png"/><Relationship Id="rId4" Type="http://schemas.openxmlformats.org/officeDocument/2006/relationships/image" Target="../media/image265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hyperlink" Target="https://scikit-learn.org/stable/modules/generated/sklearn.tree.DecisionTreeClassifier.html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1.png"/><Relationship Id="rId5" Type="http://schemas.openxmlformats.org/officeDocument/2006/relationships/image" Target="../media/image270.png"/><Relationship Id="rId4" Type="http://schemas.openxmlformats.org/officeDocument/2006/relationships/image" Target="../media/image269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hyperlink" Target="https://scikit-learn.org/stable/modules/tree.html#tree-algorithms-id3-c4-5-c5-0-and-cart:~:text=scikit-learn%20uses%20an%20optimized%20version%20of%20the%20CART%20algorithm%3B%20however%2C%20scikit-learn%20implementation%20does%20not%20support%20categorical%20variables%20for%20now.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3.svg"/><Relationship Id="rId2" Type="http://schemas.openxmlformats.org/officeDocument/2006/relationships/image" Target="../media/image27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5.svg"/><Relationship Id="rId4" Type="http://schemas.openxmlformats.org/officeDocument/2006/relationships/image" Target="../media/image274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5.svg"/><Relationship Id="rId2" Type="http://schemas.openxmlformats.org/officeDocument/2006/relationships/image" Target="../media/image27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3.svg"/><Relationship Id="rId4" Type="http://schemas.openxmlformats.org/officeDocument/2006/relationships/image" Target="../media/image272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3.svg"/><Relationship Id="rId2" Type="http://schemas.openxmlformats.org/officeDocument/2006/relationships/image" Target="../media/image27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5.svg"/><Relationship Id="rId4" Type="http://schemas.openxmlformats.org/officeDocument/2006/relationships/image" Target="../media/image27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pandas.pydata.org/docs/reference/api/pandas.DataFrame.html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5.svg"/><Relationship Id="rId2" Type="http://schemas.openxmlformats.org/officeDocument/2006/relationships/image" Target="../media/image27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3.svg"/><Relationship Id="rId4" Type="http://schemas.openxmlformats.org/officeDocument/2006/relationships/image" Target="../media/image272.png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6.png"/><Relationship Id="rId3" Type="http://schemas.openxmlformats.org/officeDocument/2006/relationships/image" Target="../media/image274.png"/><Relationship Id="rId7" Type="http://schemas.openxmlformats.org/officeDocument/2006/relationships/image" Target="../media/image275.png"/><Relationship Id="rId2" Type="http://schemas.openxmlformats.org/officeDocument/2006/relationships/image" Target="../media/image27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3.svg"/><Relationship Id="rId5" Type="http://schemas.openxmlformats.org/officeDocument/2006/relationships/image" Target="../media/image272.png"/><Relationship Id="rId4" Type="http://schemas.openxmlformats.org/officeDocument/2006/relationships/image" Target="../media/image275.svg"/><Relationship Id="rId9" Type="http://schemas.openxmlformats.org/officeDocument/2006/relationships/image" Target="../media/image277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5.svg"/><Relationship Id="rId2" Type="http://schemas.openxmlformats.org/officeDocument/2006/relationships/image" Target="../media/image2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80.png"/><Relationship Id="rId5" Type="http://schemas.openxmlformats.org/officeDocument/2006/relationships/image" Target="../media/image273.svg"/><Relationship Id="rId4" Type="http://schemas.openxmlformats.org/officeDocument/2006/relationships/image" Target="../media/image272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5.svg"/><Relationship Id="rId7" Type="http://schemas.openxmlformats.org/officeDocument/2006/relationships/image" Target="../media/image1970.png"/><Relationship Id="rId2" Type="http://schemas.openxmlformats.org/officeDocument/2006/relationships/image" Target="../media/image2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90.png"/><Relationship Id="rId5" Type="http://schemas.openxmlformats.org/officeDocument/2006/relationships/image" Target="../media/image273.svg"/><Relationship Id="rId4" Type="http://schemas.openxmlformats.org/officeDocument/2006/relationships/image" Target="../media/image272.png"/></Relationships>
</file>

<file path=ppt/slides/_rels/slide1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9.png"/><Relationship Id="rId3" Type="http://schemas.openxmlformats.org/officeDocument/2006/relationships/image" Target="../media/image278.png"/><Relationship Id="rId7" Type="http://schemas.openxmlformats.org/officeDocument/2006/relationships/image" Target="../media/image273.sv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2.png"/><Relationship Id="rId5" Type="http://schemas.openxmlformats.org/officeDocument/2006/relationships/image" Target="../media/image275.svg"/><Relationship Id="rId4" Type="http://schemas.openxmlformats.org/officeDocument/2006/relationships/image" Target="../media/image274.png"/><Relationship Id="rId9" Type="http://schemas.openxmlformats.org/officeDocument/2006/relationships/image" Target="../media/image280.svg"/></Relationships>
</file>

<file path=ppt/slides/_rels/slide1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1.png"/><Relationship Id="rId3" Type="http://schemas.openxmlformats.org/officeDocument/2006/relationships/image" Target="../media/image275.svg"/><Relationship Id="rId7" Type="http://schemas.openxmlformats.org/officeDocument/2006/relationships/image" Target="../media/image280.svg"/><Relationship Id="rId2" Type="http://schemas.openxmlformats.org/officeDocument/2006/relationships/image" Target="../media/image2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9.png"/><Relationship Id="rId5" Type="http://schemas.openxmlformats.org/officeDocument/2006/relationships/image" Target="../media/image273.svg"/><Relationship Id="rId10" Type="http://schemas.openxmlformats.org/officeDocument/2006/relationships/image" Target="../media/image283.png"/><Relationship Id="rId4" Type="http://schemas.openxmlformats.org/officeDocument/2006/relationships/image" Target="../media/image272.png"/><Relationship Id="rId9" Type="http://schemas.openxmlformats.org/officeDocument/2006/relationships/image" Target="../media/image282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5.svg"/><Relationship Id="rId7" Type="http://schemas.openxmlformats.org/officeDocument/2006/relationships/image" Target="../media/image280.svg"/><Relationship Id="rId2" Type="http://schemas.openxmlformats.org/officeDocument/2006/relationships/image" Target="../media/image2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9.png"/><Relationship Id="rId5" Type="http://schemas.openxmlformats.org/officeDocument/2006/relationships/image" Target="../media/image273.svg"/><Relationship Id="rId4" Type="http://schemas.openxmlformats.org/officeDocument/2006/relationships/image" Target="../media/image272.png"/></Relationships>
</file>

<file path=ppt/slides/_rels/slide1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0.png"/><Relationship Id="rId3" Type="http://schemas.openxmlformats.org/officeDocument/2006/relationships/image" Target="../media/image272.png"/><Relationship Id="rId7" Type="http://schemas.openxmlformats.org/officeDocument/2006/relationships/image" Target="../media/image166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5.svg"/><Relationship Id="rId5" Type="http://schemas.openxmlformats.org/officeDocument/2006/relationships/image" Target="../media/image274.png"/><Relationship Id="rId4" Type="http://schemas.openxmlformats.org/officeDocument/2006/relationships/image" Target="../media/image273.svg"/><Relationship Id="rId9" Type="http://schemas.openxmlformats.org/officeDocument/2006/relationships/image" Target="../media/image2000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3.svg"/><Relationship Id="rId2" Type="http://schemas.openxmlformats.org/officeDocument/2006/relationships/image" Target="../media/image27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5.svg"/><Relationship Id="rId4" Type="http://schemas.openxmlformats.org/officeDocument/2006/relationships/image" Target="../media/image274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3.svg"/><Relationship Id="rId2" Type="http://schemas.openxmlformats.org/officeDocument/2006/relationships/image" Target="../media/image27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5.svg"/><Relationship Id="rId4" Type="http://schemas.openxmlformats.org/officeDocument/2006/relationships/image" Target="../media/image27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pandas.pydata.org/docs/reference/api/pandas.Series.html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how-to-tune-a-decision-tree-f03721801680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hyperlink" Target="https://scikit-learn.org/stable/auto_examples/tree/plot_tree_regression.html#sphx-glr-auto-examples-tree-plot-tree-regression-py" TargetMode="External"/><Relationship Id="rId2" Type="http://schemas.openxmlformats.org/officeDocument/2006/relationships/hyperlink" Target="https://scikit-learn.org/stable/modules/generated/sklearn.tree.DecisionTreeRegressor.html#sklearn.tree.DecisionTreeRegressor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4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6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2.png"/><Relationship Id="rId3" Type="http://schemas.openxmlformats.org/officeDocument/2006/relationships/image" Target="../media/image287.png"/><Relationship Id="rId7" Type="http://schemas.openxmlformats.org/officeDocument/2006/relationships/image" Target="../media/image291.png"/><Relationship Id="rId2" Type="http://schemas.openxmlformats.org/officeDocument/2006/relationships/image" Target="../media/image2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0.png"/><Relationship Id="rId5" Type="http://schemas.openxmlformats.org/officeDocument/2006/relationships/image" Target="../media/image289.png"/><Relationship Id="rId4" Type="http://schemas.openxmlformats.org/officeDocument/2006/relationships/image" Target="../media/image288.png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3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0.png"/><Relationship Id="rId13" Type="http://schemas.openxmlformats.org/officeDocument/2006/relationships/image" Target="../media/image305.svg"/><Relationship Id="rId3" Type="http://schemas.openxmlformats.org/officeDocument/2006/relationships/image" Target="../media/image295.svg"/><Relationship Id="rId7" Type="http://schemas.openxmlformats.org/officeDocument/2006/relationships/image" Target="../media/image299.svg"/><Relationship Id="rId12" Type="http://schemas.openxmlformats.org/officeDocument/2006/relationships/image" Target="../media/image304.png"/><Relationship Id="rId2" Type="http://schemas.openxmlformats.org/officeDocument/2006/relationships/image" Target="../media/image2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8.png"/><Relationship Id="rId11" Type="http://schemas.openxmlformats.org/officeDocument/2006/relationships/image" Target="../media/image303.svg"/><Relationship Id="rId5" Type="http://schemas.openxmlformats.org/officeDocument/2006/relationships/image" Target="../media/image297.svg"/><Relationship Id="rId10" Type="http://schemas.openxmlformats.org/officeDocument/2006/relationships/image" Target="../media/image302.png"/><Relationship Id="rId4" Type="http://schemas.openxmlformats.org/officeDocument/2006/relationships/image" Target="../media/image296.png"/><Relationship Id="rId9" Type="http://schemas.openxmlformats.org/officeDocument/2006/relationships/image" Target="../media/image301.sv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6.png"/><Relationship Id="rId2" Type="http://schemas.openxmlformats.org/officeDocument/2006/relationships/image" Target="../media/image2930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60.png"/><Relationship Id="rId2" Type="http://schemas.openxmlformats.org/officeDocument/2006/relationships/image" Target="../media/image29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hyperlink" Target="https://pandas.pydata.org/docs/reference/api/pandas.DataFrame.describe.html" TargetMode="External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hyperlink" Target="https://pandas.pydata.org/docs/reference/api/pandas.DataFrame.dtypes.html" TargetMode="External"/><Relationship Id="rId10" Type="http://schemas.openxmlformats.org/officeDocument/2006/relationships/image" Target="../media/image23.png"/><Relationship Id="rId4" Type="http://schemas.openxmlformats.org/officeDocument/2006/relationships/hyperlink" Target="https://pandas.pydata.org/docs/reference/api/pandas.DataFrame.info.html" TargetMode="External"/><Relationship Id="rId9" Type="http://schemas.openxmlformats.org/officeDocument/2006/relationships/image" Target="../media/image22.png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7.png"/><Relationship Id="rId2" Type="http://schemas.openxmlformats.org/officeDocument/2006/relationships/image" Target="../media/image295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ogebra.org/calculator/psst9sn4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8.png"/><Relationship Id="rId5" Type="http://schemas.openxmlformats.org/officeDocument/2006/relationships/image" Target="../media/image307.png"/><Relationship Id="rId4" Type="http://schemas.openxmlformats.org/officeDocument/2006/relationships/image" Target="../media/image2980.pn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7.png"/><Relationship Id="rId2" Type="http://schemas.openxmlformats.org/officeDocument/2006/relationships/image" Target="../media/image2920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20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40.png"/><Relationship Id="rId2" Type="http://schemas.openxmlformats.org/officeDocument/2006/relationships/image" Target="../media/image303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60.png"/><Relationship Id="rId2" Type="http://schemas.openxmlformats.org/officeDocument/2006/relationships/image" Target="../media/image305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9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code/viktorreichert/pca-breast-cancer" TargetMode="External"/><Relationship Id="rId2" Type="http://schemas.openxmlformats.org/officeDocument/2006/relationships/hyperlink" Target="https://scikit-learn.org/stable/modules/generated/sklearn.decomposition.PCA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0.png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6.svg"/><Relationship Id="rId3" Type="http://schemas.openxmlformats.org/officeDocument/2006/relationships/image" Target="../media/image311.png"/><Relationship Id="rId7" Type="http://schemas.openxmlformats.org/officeDocument/2006/relationships/image" Target="../media/image31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4.svg"/><Relationship Id="rId5" Type="http://schemas.openxmlformats.org/officeDocument/2006/relationships/image" Target="../media/image313.png"/><Relationship Id="rId4" Type="http://schemas.openxmlformats.org/officeDocument/2006/relationships/image" Target="../media/image312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3" Type="http://schemas.openxmlformats.org/officeDocument/2006/relationships/hyperlink" Target="https://pandas.pydata.org/docs/reference/api/pandas.DataFrame.loc.html" TargetMode="External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2" Type="http://schemas.openxmlformats.org/officeDocument/2006/relationships/hyperlink" Target="https://pandas.pydata.org/docs/reference/api/pandas.DataFrame.iloc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Relationship Id="rId14" Type="http://schemas.openxmlformats.org/officeDocument/2006/relationships/image" Target="../media/image34.png"/></Relationships>
</file>

<file path=ppt/slides/_rels/slide1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6.svg"/><Relationship Id="rId3" Type="http://schemas.openxmlformats.org/officeDocument/2006/relationships/image" Target="../media/image311.png"/><Relationship Id="rId7" Type="http://schemas.openxmlformats.org/officeDocument/2006/relationships/image" Target="../media/image31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4.svg"/><Relationship Id="rId5" Type="http://schemas.openxmlformats.org/officeDocument/2006/relationships/image" Target="../media/image313.png"/><Relationship Id="rId4" Type="http://schemas.openxmlformats.org/officeDocument/2006/relationships/image" Target="../media/image312.svg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50.png"/><Relationship Id="rId2" Type="http://schemas.openxmlformats.org/officeDocument/2006/relationships/image" Target="../media/image3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8.png"/><Relationship Id="rId5" Type="http://schemas.openxmlformats.org/officeDocument/2006/relationships/image" Target="../media/image317.png"/><Relationship Id="rId4" Type="http://schemas.openxmlformats.org/officeDocument/2006/relationships/image" Target="../media/image316.png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7" Type="http://schemas.openxmlformats.org/officeDocument/2006/relationships/image" Target="../media/image318.png"/><Relationship Id="rId2" Type="http://schemas.openxmlformats.org/officeDocument/2006/relationships/image" Target="../media/image3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7.png"/><Relationship Id="rId5" Type="http://schemas.openxmlformats.org/officeDocument/2006/relationships/image" Target="../media/image316.png"/><Relationship Id="rId4" Type="http://schemas.openxmlformats.org/officeDocument/2006/relationships/image" Target="../media/image3150.png"/></Relationships>
</file>

<file path=ppt/slides/_rels/slide1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6.png"/><Relationship Id="rId3" Type="http://schemas.openxmlformats.org/officeDocument/2006/relationships/image" Target="../media/image321.png"/><Relationship Id="rId7" Type="http://schemas.openxmlformats.org/officeDocument/2006/relationships/image" Target="../media/image32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4.png"/><Relationship Id="rId5" Type="http://schemas.openxmlformats.org/officeDocument/2006/relationships/image" Target="../media/image323.png"/><Relationship Id="rId4" Type="http://schemas.openxmlformats.org/officeDocument/2006/relationships/image" Target="../media/image322.png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8.png"/><Relationship Id="rId2" Type="http://schemas.openxmlformats.org/officeDocument/2006/relationships/image" Target="../media/image3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9.png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viktorreichert/nmf-image-compression" TargetMode="External"/><Relationship Id="rId2" Type="http://schemas.openxmlformats.org/officeDocument/2006/relationships/hyperlink" Target="https://scikit-learn.org/stable/modules/generated/sklearn.decomposition.NMF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0.png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1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3.png"/><Relationship Id="rId7" Type="http://schemas.openxmlformats.org/officeDocument/2006/relationships/image" Target="../media/image337.png"/><Relationship Id="rId2" Type="http://schemas.openxmlformats.org/officeDocument/2006/relationships/image" Target="../media/image3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6.png"/><Relationship Id="rId5" Type="http://schemas.openxmlformats.org/officeDocument/2006/relationships/image" Target="../media/image335.png"/><Relationship Id="rId4" Type="http://schemas.openxmlformats.org/officeDocument/2006/relationships/image" Target="../media/image334.png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9.png"/><Relationship Id="rId2" Type="http://schemas.openxmlformats.org/officeDocument/2006/relationships/image" Target="../media/image3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2.png"/><Relationship Id="rId5" Type="http://schemas.openxmlformats.org/officeDocument/2006/relationships/image" Target="../media/image341.png"/><Relationship Id="rId4" Type="http://schemas.openxmlformats.org/officeDocument/2006/relationships/image" Target="../media/image34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4.png"/><Relationship Id="rId2" Type="http://schemas.openxmlformats.org/officeDocument/2006/relationships/image" Target="../media/image3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7.png"/><Relationship Id="rId5" Type="http://schemas.openxmlformats.org/officeDocument/2006/relationships/image" Target="../media/image346.png"/><Relationship Id="rId4" Type="http://schemas.openxmlformats.org/officeDocument/2006/relationships/image" Target="../media/image345.png"/></Relationships>
</file>

<file path=ppt/slides/_rels/slide1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30.png"/><Relationship Id="rId13" Type="http://schemas.openxmlformats.org/officeDocument/2006/relationships/image" Target="../media/image2480.png"/><Relationship Id="rId3" Type="http://schemas.openxmlformats.org/officeDocument/2006/relationships/image" Target="../media/image2370.png"/><Relationship Id="rId7" Type="http://schemas.openxmlformats.org/officeDocument/2006/relationships/image" Target="../media/image2420.png"/><Relationship Id="rId12" Type="http://schemas.openxmlformats.org/officeDocument/2006/relationships/image" Target="../media/image247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10.png"/><Relationship Id="rId11" Type="http://schemas.openxmlformats.org/officeDocument/2006/relationships/image" Target="../media/image2460.png"/><Relationship Id="rId5" Type="http://schemas.openxmlformats.org/officeDocument/2006/relationships/image" Target="../media/image2390.png"/><Relationship Id="rId10" Type="http://schemas.openxmlformats.org/officeDocument/2006/relationships/image" Target="../media/image2450.png"/><Relationship Id="rId4" Type="http://schemas.openxmlformats.org/officeDocument/2006/relationships/image" Target="../media/image2380.png"/><Relationship Id="rId9" Type="http://schemas.openxmlformats.org/officeDocument/2006/relationships/image" Target="../media/image2440.png"/><Relationship Id="rId14" Type="http://schemas.openxmlformats.org/officeDocument/2006/relationships/image" Target="../media/image2490.png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9.png"/><Relationship Id="rId2" Type="http://schemas.openxmlformats.org/officeDocument/2006/relationships/image" Target="../media/image3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1.png"/><Relationship Id="rId4" Type="http://schemas.openxmlformats.org/officeDocument/2006/relationships/image" Target="../media/image350.png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2.pn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4.png"/><Relationship Id="rId2" Type="http://schemas.openxmlformats.org/officeDocument/2006/relationships/image" Target="../media/image353.pn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6.png"/><Relationship Id="rId2" Type="http://schemas.openxmlformats.org/officeDocument/2006/relationships/image" Target="../media/image3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7.png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8.png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9.png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code/viktorreichert/t-sne-with-mnist" TargetMode="External"/><Relationship Id="rId2" Type="http://schemas.openxmlformats.org/officeDocument/2006/relationships/hyperlink" Target="https://scikit-learn.org/stable/modules/generated/sklearn.manifold.TSNE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0.png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8.png"/><Relationship Id="rId13" Type="http://schemas.openxmlformats.org/officeDocument/2006/relationships/image" Target="../media/image373.svg"/><Relationship Id="rId3" Type="http://schemas.openxmlformats.org/officeDocument/2006/relationships/image" Target="../media/image363.svg"/><Relationship Id="rId7" Type="http://schemas.openxmlformats.org/officeDocument/2006/relationships/image" Target="../media/image367.svg"/><Relationship Id="rId12" Type="http://schemas.openxmlformats.org/officeDocument/2006/relationships/image" Target="../media/image372.png"/><Relationship Id="rId2" Type="http://schemas.openxmlformats.org/officeDocument/2006/relationships/image" Target="../media/image3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6.png"/><Relationship Id="rId11" Type="http://schemas.openxmlformats.org/officeDocument/2006/relationships/image" Target="../media/image371.svg"/><Relationship Id="rId5" Type="http://schemas.openxmlformats.org/officeDocument/2006/relationships/image" Target="../media/image365.svg"/><Relationship Id="rId10" Type="http://schemas.openxmlformats.org/officeDocument/2006/relationships/image" Target="../media/image370.png"/><Relationship Id="rId4" Type="http://schemas.openxmlformats.org/officeDocument/2006/relationships/image" Target="../media/image364.png"/><Relationship Id="rId9" Type="http://schemas.openxmlformats.org/officeDocument/2006/relationships/image" Target="../media/image369.svg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5.svg"/><Relationship Id="rId7" Type="http://schemas.openxmlformats.org/officeDocument/2006/relationships/image" Target="../media/image379.svg"/><Relationship Id="rId2" Type="http://schemas.openxmlformats.org/officeDocument/2006/relationships/image" Target="../media/image3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8.png"/><Relationship Id="rId5" Type="http://schemas.openxmlformats.org/officeDocument/2006/relationships/image" Target="../media/image377.svg"/><Relationship Id="rId4" Type="http://schemas.openxmlformats.org/officeDocument/2006/relationships/image" Target="../media/image376.png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40.png"/><Relationship Id="rId2" Type="http://schemas.openxmlformats.org/officeDocument/2006/relationships/hyperlink" Target="https://scikit-learn.org/stable/modules/clustering.html#k-means" TargetMode="External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viktorreichert/k-means-tumor-image-segmentation" TargetMode="External"/><Relationship Id="rId2" Type="http://schemas.openxmlformats.org/officeDocument/2006/relationships/hyperlink" Target="https://scikit-learn.org/stable/modules/generated/sklearn.cluster.KMeans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0.png"/></Relationships>
</file>

<file path=ppt/slides/_rels/slide1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159.svg"/><Relationship Id="rId3" Type="http://schemas.openxmlformats.org/officeDocument/2006/relationships/image" Target="../media/image62.svg"/><Relationship Id="rId7" Type="http://schemas.openxmlformats.org/officeDocument/2006/relationships/image" Target="../media/image382.svg"/><Relationship Id="rId12" Type="http://schemas.openxmlformats.org/officeDocument/2006/relationships/image" Target="../media/image158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1.png"/><Relationship Id="rId11" Type="http://schemas.openxmlformats.org/officeDocument/2006/relationships/image" Target="../media/image70.svg"/><Relationship Id="rId5" Type="http://schemas.openxmlformats.org/officeDocument/2006/relationships/image" Target="../media/image83.svg"/><Relationship Id="rId10" Type="http://schemas.openxmlformats.org/officeDocument/2006/relationships/image" Target="../media/image69.png"/><Relationship Id="rId4" Type="http://schemas.openxmlformats.org/officeDocument/2006/relationships/image" Target="../media/image82.png"/><Relationship Id="rId9" Type="http://schemas.openxmlformats.org/officeDocument/2006/relationships/image" Target="../media/image68.svg"/></Relationships>
</file>

<file path=ppt/slides/_rels/slide1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159.svg"/><Relationship Id="rId3" Type="http://schemas.openxmlformats.org/officeDocument/2006/relationships/image" Target="../media/image62.svg"/><Relationship Id="rId7" Type="http://schemas.openxmlformats.org/officeDocument/2006/relationships/image" Target="../media/image382.svg"/><Relationship Id="rId12" Type="http://schemas.openxmlformats.org/officeDocument/2006/relationships/image" Target="../media/image158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1.png"/><Relationship Id="rId11" Type="http://schemas.openxmlformats.org/officeDocument/2006/relationships/image" Target="../media/image70.svg"/><Relationship Id="rId5" Type="http://schemas.openxmlformats.org/officeDocument/2006/relationships/image" Target="../media/image83.svg"/><Relationship Id="rId10" Type="http://schemas.openxmlformats.org/officeDocument/2006/relationships/image" Target="../media/image69.png"/><Relationship Id="rId4" Type="http://schemas.openxmlformats.org/officeDocument/2006/relationships/image" Target="../media/image82.png"/><Relationship Id="rId9" Type="http://schemas.openxmlformats.org/officeDocument/2006/relationships/image" Target="../media/image68.svg"/></Relationships>
</file>

<file path=ppt/slides/_rels/slide1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159.svg"/><Relationship Id="rId3" Type="http://schemas.openxmlformats.org/officeDocument/2006/relationships/image" Target="../media/image62.svg"/><Relationship Id="rId7" Type="http://schemas.openxmlformats.org/officeDocument/2006/relationships/image" Target="../media/image382.svg"/><Relationship Id="rId12" Type="http://schemas.openxmlformats.org/officeDocument/2006/relationships/image" Target="../media/image158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1.png"/><Relationship Id="rId11" Type="http://schemas.openxmlformats.org/officeDocument/2006/relationships/image" Target="../media/image70.svg"/><Relationship Id="rId5" Type="http://schemas.openxmlformats.org/officeDocument/2006/relationships/image" Target="../media/image83.svg"/><Relationship Id="rId10" Type="http://schemas.openxmlformats.org/officeDocument/2006/relationships/image" Target="../media/image69.png"/><Relationship Id="rId4" Type="http://schemas.openxmlformats.org/officeDocument/2006/relationships/image" Target="../media/image82.png"/><Relationship Id="rId9" Type="http://schemas.openxmlformats.org/officeDocument/2006/relationships/image" Target="../media/image68.svg"/></Relationships>
</file>

<file path=ppt/slides/_rels/slide1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159.svg"/><Relationship Id="rId3" Type="http://schemas.openxmlformats.org/officeDocument/2006/relationships/image" Target="../media/image62.svg"/><Relationship Id="rId7" Type="http://schemas.openxmlformats.org/officeDocument/2006/relationships/image" Target="../media/image382.svg"/><Relationship Id="rId12" Type="http://schemas.openxmlformats.org/officeDocument/2006/relationships/image" Target="../media/image158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1.png"/><Relationship Id="rId11" Type="http://schemas.openxmlformats.org/officeDocument/2006/relationships/image" Target="../media/image70.svg"/><Relationship Id="rId5" Type="http://schemas.openxmlformats.org/officeDocument/2006/relationships/image" Target="../media/image83.svg"/><Relationship Id="rId10" Type="http://schemas.openxmlformats.org/officeDocument/2006/relationships/image" Target="../media/image69.png"/><Relationship Id="rId4" Type="http://schemas.openxmlformats.org/officeDocument/2006/relationships/image" Target="../media/image82.png"/><Relationship Id="rId9" Type="http://schemas.openxmlformats.org/officeDocument/2006/relationships/image" Target="../media/image68.svg"/></Relationships>
</file>

<file path=ppt/slides/_rels/slide1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159.svg"/><Relationship Id="rId3" Type="http://schemas.openxmlformats.org/officeDocument/2006/relationships/image" Target="../media/image62.svg"/><Relationship Id="rId7" Type="http://schemas.openxmlformats.org/officeDocument/2006/relationships/image" Target="../media/image382.svg"/><Relationship Id="rId12" Type="http://schemas.openxmlformats.org/officeDocument/2006/relationships/image" Target="../media/image158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1.png"/><Relationship Id="rId11" Type="http://schemas.openxmlformats.org/officeDocument/2006/relationships/image" Target="../media/image70.svg"/><Relationship Id="rId5" Type="http://schemas.openxmlformats.org/officeDocument/2006/relationships/image" Target="../media/image83.svg"/><Relationship Id="rId10" Type="http://schemas.openxmlformats.org/officeDocument/2006/relationships/image" Target="../media/image69.png"/><Relationship Id="rId4" Type="http://schemas.openxmlformats.org/officeDocument/2006/relationships/image" Target="../media/image82.png"/><Relationship Id="rId9" Type="http://schemas.openxmlformats.org/officeDocument/2006/relationships/image" Target="../media/image68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pandas.pydata.org/docs/reference/api/pandas.DataFrame.rename_axis.html" TargetMode="External"/><Relationship Id="rId2" Type="http://schemas.openxmlformats.org/officeDocument/2006/relationships/hyperlink" Target="https://pandas.pydata.org/docs/reference/api/pandas.DataFrame.rename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159.svg"/><Relationship Id="rId3" Type="http://schemas.openxmlformats.org/officeDocument/2006/relationships/image" Target="../media/image62.svg"/><Relationship Id="rId7" Type="http://schemas.openxmlformats.org/officeDocument/2006/relationships/image" Target="../media/image382.svg"/><Relationship Id="rId12" Type="http://schemas.openxmlformats.org/officeDocument/2006/relationships/image" Target="../media/image158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1.png"/><Relationship Id="rId11" Type="http://schemas.openxmlformats.org/officeDocument/2006/relationships/image" Target="../media/image70.svg"/><Relationship Id="rId5" Type="http://schemas.openxmlformats.org/officeDocument/2006/relationships/image" Target="../media/image83.svg"/><Relationship Id="rId10" Type="http://schemas.openxmlformats.org/officeDocument/2006/relationships/image" Target="../media/image69.png"/><Relationship Id="rId4" Type="http://schemas.openxmlformats.org/officeDocument/2006/relationships/image" Target="../media/image82.png"/><Relationship Id="rId9" Type="http://schemas.openxmlformats.org/officeDocument/2006/relationships/image" Target="../media/image68.svg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3.png"/><Relationship Id="rId2" Type="http://schemas.openxmlformats.org/officeDocument/2006/relationships/image" Target="../media/image37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4.svg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4.svg"/><Relationship Id="rId2" Type="http://schemas.openxmlformats.org/officeDocument/2006/relationships/image" Target="../media/image38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810.png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4.svg"/><Relationship Id="rId2" Type="http://schemas.openxmlformats.org/officeDocument/2006/relationships/image" Target="../media/image38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82.png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4.svg"/><Relationship Id="rId2" Type="http://schemas.openxmlformats.org/officeDocument/2006/relationships/image" Target="../media/image38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830.png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4.svg"/><Relationship Id="rId2" Type="http://schemas.openxmlformats.org/officeDocument/2006/relationships/image" Target="../media/image38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84.png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viktorreichert/hirarchical-clustering-with-world-map" TargetMode="External"/><Relationship Id="rId2" Type="http://schemas.openxmlformats.org/officeDocument/2006/relationships/hyperlink" Target="https://scikit-learn.org/stable/modules/generated/sklearn.cluster.AgglomerativeClustering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5.png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6.png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pandas.pydata.org/docs/reference/api/pandas.to_numeric.html#pandas.to_numeric" TargetMode="External"/><Relationship Id="rId2" Type="http://schemas.openxmlformats.org/officeDocument/2006/relationships/hyperlink" Target="https://pandas.pydata.org/docs/reference/api/pandas.DataFrame.astype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hyperlink" Target="https://pandas.pydata.org/docs/reference/api/pandas.to_timedelta.html#pandas.to_timedelta" TargetMode="External"/><Relationship Id="rId4" Type="http://schemas.openxmlformats.org/officeDocument/2006/relationships/hyperlink" Target="https://pandas.pydata.org/docs/reference/api/pandas.to_datetime.html" TargetMode="Externa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70.png"/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8.png"/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9.png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hyperlink" Target="https://pandas.pydata.org/docs/reference/api/pandas.DataFrame.assign.html" TargetMode="External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hyperlink" Target="https://scikit-learn.org/stable/modules/generated/sklearn.cluster.DBSCAN.html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90.png"/><Relationship Id="rId4" Type="http://schemas.openxmlformats.org/officeDocument/2006/relationships/hyperlink" Target="https://www.kaggle.com/code/viktorreichert/dbscan-clustering-of-fuel-price-in-india" TargetMode="Externa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https://pandas.pydata.org/docs/reference/api/pandas.DataFrame.sort_values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1.png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hyperlink" Target="https://pandas.pydata.org/docs/reference/api/pandas.DataFrame.query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hyperlink" Target="https://pandas.pydata.org/docs/reference/api/pandas.DataFrame.pipe.html?highlight=pipe" TargetMode="External"/><Relationship Id="rId3" Type="http://schemas.openxmlformats.org/officeDocument/2006/relationships/hyperlink" Target="https://pandas.pydata.org/docs/reference/api/pandas.DataFrame.applymap.html" TargetMode="External"/><Relationship Id="rId7" Type="http://schemas.openxmlformats.org/officeDocument/2006/relationships/hyperlink" Target="https://pandas.pydata.org/docs/reference/api/pandas.DataFrame.assign.html?highlight=assign" TargetMode="External"/><Relationship Id="rId2" Type="http://schemas.openxmlformats.org/officeDocument/2006/relationships/hyperlink" Target="https://pandas.pydata.org/docs/reference/api/pandas.DataFrame.apply.html?highlight=apply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andas.pydata.org/docs/reference/api/pandas.DataFrame.transform.html" TargetMode="External"/><Relationship Id="rId5" Type="http://schemas.openxmlformats.org/officeDocument/2006/relationships/hyperlink" Target="https://pandas.pydata.org/docs/reference/api/pandas.DataFrame.agg.html" TargetMode="External"/><Relationship Id="rId4" Type="http://schemas.openxmlformats.org/officeDocument/2006/relationships/hyperlink" Target="https://pandas.pydata.org/docs/reference/api/pandas.DataFrame.aggregate.html" TargetMode="External"/><Relationship Id="rId9" Type="http://schemas.openxmlformats.org/officeDocument/2006/relationships/hyperlink" Target="https://pandas.pydata.org/docs/reference/api/pandas.Series.map.html?highlight=map" TargetMode="Externa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hyperlink" Target="https://pandas.pydata.org/docs/reference/api/pandas.DataFrame.plot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hyperlink" Target="https://docs.scipy.org/doc/scipy/reference/generated/scipy.stats.hmean.html" TargetMode="External"/><Relationship Id="rId3" Type="http://schemas.openxmlformats.org/officeDocument/2006/relationships/hyperlink" Target="https://pandas.pydata.org/docs/reference/api/pandas.DataFrame.mode.html" TargetMode="External"/><Relationship Id="rId7" Type="http://schemas.openxmlformats.org/officeDocument/2006/relationships/hyperlink" Target="https://docs.scipy.org/doc/scipy/reference/generated/scipy.stats.hmean.html" TargetMode="External"/><Relationship Id="rId12" Type="http://schemas.openxmlformats.org/officeDocument/2006/relationships/hyperlink" Target="https://docs.scipy.org/doc/scipy/reference/generated/scipy.stats.mstats.gmean.html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cs.scipy.org/doc/scipy/reference/generated/scipy.stats.mstats.gmean.html" TargetMode="External"/><Relationship Id="rId11" Type="http://schemas.openxmlformats.org/officeDocument/2006/relationships/hyperlink" Target="https://pandas.pydata.org/docs/reference/api/pandas.DataFrame.mean.html" TargetMode="External"/><Relationship Id="rId5" Type="http://schemas.openxmlformats.org/officeDocument/2006/relationships/hyperlink" Target="https://pandas.pydata.org/docs/reference/api/pandas.DataFrame.mean.html" TargetMode="External"/><Relationship Id="rId10" Type="http://schemas.openxmlformats.org/officeDocument/2006/relationships/hyperlink" Target="https://pandas.pydata.org/docs/reference/api/pandas.DataFrame.median.html" TargetMode="External"/><Relationship Id="rId4" Type="http://schemas.openxmlformats.org/officeDocument/2006/relationships/hyperlink" Target="https://pandas.pydata.org/docs/reference/api/pandas.DataFrame.median.html" TargetMode="External"/><Relationship Id="rId9" Type="http://schemas.openxmlformats.org/officeDocument/2006/relationships/hyperlink" Target="https://pandas.pydata.org/docs/reference/api/pandas.DataFrame.mode.html" TargetMode="External"/><Relationship Id="rId14" Type="http://schemas.openxmlformats.org/officeDocument/2006/relationships/image" Target="../media/image60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72.svg"/><Relationship Id="rId18" Type="http://schemas.openxmlformats.org/officeDocument/2006/relationships/image" Target="../media/image77.png"/><Relationship Id="rId3" Type="http://schemas.openxmlformats.org/officeDocument/2006/relationships/image" Target="../media/image62.svg"/><Relationship Id="rId21" Type="http://schemas.openxmlformats.org/officeDocument/2006/relationships/image" Target="../media/image80.png"/><Relationship Id="rId7" Type="http://schemas.openxmlformats.org/officeDocument/2006/relationships/image" Target="../media/image66.svg"/><Relationship Id="rId12" Type="http://schemas.openxmlformats.org/officeDocument/2006/relationships/image" Target="../media/image71.png"/><Relationship Id="rId17" Type="http://schemas.openxmlformats.org/officeDocument/2006/relationships/image" Target="../media/image76.png"/><Relationship Id="rId2" Type="http://schemas.openxmlformats.org/officeDocument/2006/relationships/image" Target="../media/image61.png"/><Relationship Id="rId16" Type="http://schemas.openxmlformats.org/officeDocument/2006/relationships/image" Target="../media/image75.png"/><Relationship Id="rId20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11" Type="http://schemas.openxmlformats.org/officeDocument/2006/relationships/image" Target="../media/image70.svg"/><Relationship Id="rId5" Type="http://schemas.openxmlformats.org/officeDocument/2006/relationships/image" Target="../media/image64.svg"/><Relationship Id="rId15" Type="http://schemas.openxmlformats.org/officeDocument/2006/relationships/image" Target="../media/image74.svg"/><Relationship Id="rId10" Type="http://schemas.openxmlformats.org/officeDocument/2006/relationships/image" Target="../media/image69.png"/><Relationship Id="rId19" Type="http://schemas.openxmlformats.org/officeDocument/2006/relationships/image" Target="../media/image78.png"/><Relationship Id="rId4" Type="http://schemas.openxmlformats.org/officeDocument/2006/relationships/image" Target="../media/image63.png"/><Relationship Id="rId9" Type="http://schemas.openxmlformats.org/officeDocument/2006/relationships/image" Target="../media/image68.svg"/><Relationship Id="rId14" Type="http://schemas.openxmlformats.org/officeDocument/2006/relationships/image" Target="../media/image73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hyperlink" Target="https://pandas.pydata.org/docs/reference/api/pandas.DataFrame.max.html" TargetMode="External"/><Relationship Id="rId7" Type="http://schemas.openxmlformats.org/officeDocument/2006/relationships/hyperlink" Target="https://pandas.pydata.org/docs/reference/api/pandas.DataFrame.quantile.html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andas.pydata.org/docs/reference/api/pandas.DataFrame.std.html" TargetMode="External"/><Relationship Id="rId11" Type="http://schemas.openxmlformats.org/officeDocument/2006/relationships/hyperlink" Target="https://pandas.pydata.org/docs/reference/api/pandas.DataFrame.quantile.html" TargetMode="External"/><Relationship Id="rId5" Type="http://schemas.openxmlformats.org/officeDocument/2006/relationships/hyperlink" Target="https://pandas.pydata.org/docs/reference/api/pandas.DataFrame.var.html" TargetMode="External"/><Relationship Id="rId10" Type="http://schemas.openxmlformats.org/officeDocument/2006/relationships/hyperlink" Target="https://pandas.pydata.org/docs/reference/api/pandas.DataFrame.std.html" TargetMode="External"/><Relationship Id="rId4" Type="http://schemas.openxmlformats.org/officeDocument/2006/relationships/hyperlink" Target="https://pandas.pydata.org/docs/reference/api/pandas.DataFrame.min.html" TargetMode="External"/><Relationship Id="rId9" Type="http://schemas.openxmlformats.org/officeDocument/2006/relationships/hyperlink" Target="https://pandas.pydata.org/docs/reference/api/pandas.DataFrame.var.html" TargetMode="Externa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hyperlink" Target="https://pandas.pydata.org/docs/reference/api/pandas.DataFrame.describe.html" TargetMode="External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hyperlink" Target="https://pandas.pydata.org/docs/reference/api/pandas.DataFrame.dtypes.html" TargetMode="External"/><Relationship Id="rId10" Type="http://schemas.openxmlformats.org/officeDocument/2006/relationships/image" Target="../media/image23.png"/><Relationship Id="rId4" Type="http://schemas.openxmlformats.org/officeDocument/2006/relationships/hyperlink" Target="https://pandas.pydata.org/docs/reference/api/pandas.DataFrame.info.html" TargetMode="External"/><Relationship Id="rId9" Type="http://schemas.openxmlformats.org/officeDocument/2006/relationships/image" Target="../media/image22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70.svg"/><Relationship Id="rId3" Type="http://schemas.openxmlformats.org/officeDocument/2006/relationships/image" Target="../media/image62.svg"/><Relationship Id="rId7" Type="http://schemas.openxmlformats.org/officeDocument/2006/relationships/image" Target="../media/image83.svg"/><Relationship Id="rId12" Type="http://schemas.openxmlformats.org/officeDocument/2006/relationships/image" Target="../media/image69.png"/><Relationship Id="rId17" Type="http://schemas.openxmlformats.org/officeDocument/2006/relationships/image" Target="../media/image74.svg"/><Relationship Id="rId2" Type="http://schemas.openxmlformats.org/officeDocument/2006/relationships/image" Target="../media/image61.png"/><Relationship Id="rId16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11" Type="http://schemas.openxmlformats.org/officeDocument/2006/relationships/image" Target="../media/image68.svg"/><Relationship Id="rId5" Type="http://schemas.openxmlformats.org/officeDocument/2006/relationships/image" Target="../media/image64.svg"/><Relationship Id="rId15" Type="http://schemas.openxmlformats.org/officeDocument/2006/relationships/image" Target="../media/image72.svg"/><Relationship Id="rId10" Type="http://schemas.openxmlformats.org/officeDocument/2006/relationships/image" Target="../media/image67.png"/><Relationship Id="rId4" Type="http://schemas.openxmlformats.org/officeDocument/2006/relationships/image" Target="../media/image63.png"/><Relationship Id="rId9" Type="http://schemas.openxmlformats.org/officeDocument/2006/relationships/image" Target="../media/image66.svg"/><Relationship Id="rId14" Type="http://schemas.openxmlformats.org/officeDocument/2006/relationships/image" Target="../media/image71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hyperlink" Target="https://scikit-learn.org/stable/modules/generated/sklearn.model_selection.train_test_split.html" TargetMode="Externa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hyperlink" Target="https://www.kaggle.com/code/viktorreichert/introduction-to-python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scikit-learn.org/stable/modules/generated/sklearn.neighbors.KNeighborsRegressor.html#sklearn.neighbors.KNeighborsRegressor" TargetMode="External"/><Relationship Id="rId2" Type="http://schemas.openxmlformats.org/officeDocument/2006/relationships/hyperlink" Target="https://scikit-learn.org/stable/modules/generated/sklearn.neighbors.KNeighborsClassifier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publicdomainpictures.net/view-image.php?image=169400&amp;picture=glass-of-red-wine" TargetMode="External"/><Relationship Id="rId5" Type="http://schemas.openxmlformats.org/officeDocument/2006/relationships/image" Target="../media/image91.jpg"/><Relationship Id="rId4" Type="http://schemas.openxmlformats.org/officeDocument/2006/relationships/hyperlink" Target="https://www.kaggle.com/viktorreichert/knn-scaling-red-wine" TargetMode="Externa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sv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numpy.org/doc/stable/index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hyperlink" Target="https://stackoverflow.com/questions/22320534/how-does-the-axis-parameter-from-numpy-work" TargetMode="Externa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102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3" Type="http://schemas.openxmlformats.org/officeDocument/2006/relationships/image" Target="../media/image114.png"/><Relationship Id="rId7" Type="http://schemas.openxmlformats.org/officeDocument/2006/relationships/image" Target="../media/image1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102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9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2.sv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observablehq.com/@yizhe-ang/interactive-visualization-of-linear-regression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3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4.gif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0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github.com/pandas-dev/panda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ogebra.org/calculator/j4prtdbq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50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kaggle.com/code/viktorreichert/tutorial-visualization-of-covariance-and-variance" TargetMode="External"/><Relationship Id="rId3" Type="http://schemas.openxmlformats.org/officeDocument/2006/relationships/hyperlink" Target="https://www.kaggle.com/code/viktorreichert/tutorial-visualization-of-covariance-and-variance" TargetMode="External"/><Relationship Id="rId7" Type="http://schemas.openxmlformats.org/officeDocument/2006/relationships/image" Target="../media/image106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cikit-learn.org/stable/modules/generated/sklearn.linear_model.LinearRegression.html#sklearn.linear_model.LinearRegression.score" TargetMode="External"/><Relationship Id="rId11" Type="http://schemas.openxmlformats.org/officeDocument/2006/relationships/hyperlink" Target="https://scikit-learn.org/stable/modules/generated/sklearn.linear_model.LinearRegression.html#sklearn.linear_model.LinearRegression.score" TargetMode="External"/><Relationship Id="rId5" Type="http://schemas.openxmlformats.org/officeDocument/2006/relationships/hyperlink" Target="https://numpy.org/doc/stable/reference/generated/numpy.corrcoef.html" TargetMode="External"/><Relationship Id="rId10" Type="http://schemas.openxmlformats.org/officeDocument/2006/relationships/hyperlink" Target="https://numpy.org/doc/stable/reference/generated/numpy.corrcoef.html" TargetMode="External"/><Relationship Id="rId4" Type="http://schemas.openxmlformats.org/officeDocument/2006/relationships/hyperlink" Target="https://numpy.org/doc/stable/reference/generated/numpy.cov.html" TargetMode="External"/><Relationship Id="rId9" Type="http://schemas.openxmlformats.org/officeDocument/2006/relationships/hyperlink" Target="https://numpy.org/doc/stable/reference/generated/numpy.cov.html" TargetMode="Externa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0.png"/><Relationship Id="rId7" Type="http://schemas.openxmlformats.org/officeDocument/2006/relationships/image" Target="../media/image1110.png"/><Relationship Id="rId2" Type="http://schemas.openxmlformats.org/officeDocument/2006/relationships/image" Target="../media/image1070.png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1.xml"/><Relationship Id="rId5" Type="http://schemas.openxmlformats.org/officeDocument/2006/relationships/image" Target="../media/image1100.png"/><Relationship Id="rId4" Type="http://schemas.openxmlformats.org/officeDocument/2006/relationships/image" Target="../media/image1090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gif"/><Relationship Id="rId2" Type="http://schemas.openxmlformats.org/officeDocument/2006/relationships/image" Target="../media/image1120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0.png"/><Relationship Id="rId3" Type="http://schemas.openxmlformats.org/officeDocument/2006/relationships/image" Target="../media/image1150.png"/><Relationship Id="rId7" Type="http://schemas.openxmlformats.org/officeDocument/2006/relationships/image" Target="../media/image1190.png"/><Relationship Id="rId2" Type="http://schemas.openxmlformats.org/officeDocument/2006/relationships/image" Target="../media/image11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80.png"/><Relationship Id="rId5" Type="http://schemas.openxmlformats.org/officeDocument/2006/relationships/image" Target="../media/image1170.png"/><Relationship Id="rId4" Type="http://schemas.openxmlformats.org/officeDocument/2006/relationships/image" Target="../media/image1160.png"/><Relationship Id="rId9" Type="http://schemas.openxmlformats.org/officeDocument/2006/relationships/chart" Target="../charts/char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7" Type="http://schemas.openxmlformats.org/officeDocument/2006/relationships/image" Target="../media/image125.png"/><Relationship Id="rId2" Type="http://schemas.openxmlformats.org/officeDocument/2006/relationships/image" Target="../media/image1210.png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3.xml"/><Relationship Id="rId5" Type="http://schemas.openxmlformats.org/officeDocument/2006/relationships/image" Target="../media/image124.png"/><Relationship Id="rId4" Type="http://schemas.openxmlformats.org/officeDocument/2006/relationships/image" Target="../media/image1230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2.png"/><Relationship Id="rId4" Type="http://schemas.openxmlformats.org/officeDocument/2006/relationships/chart" Target="../charts/chart4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chart" Target="../charts/chart5.xml"/><Relationship Id="rId3" Type="http://schemas.openxmlformats.org/officeDocument/2006/relationships/image" Target="../media/image134.png"/><Relationship Id="rId7" Type="http://schemas.openxmlformats.org/officeDocument/2006/relationships/image" Target="../media/image13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7.png"/><Relationship Id="rId5" Type="http://schemas.openxmlformats.org/officeDocument/2006/relationships/image" Target="../media/image136.png"/><Relationship Id="rId4" Type="http://schemas.openxmlformats.org/officeDocument/2006/relationships/image" Target="../media/image135.png"/><Relationship Id="rId9" Type="http://schemas.openxmlformats.org/officeDocument/2006/relationships/image" Target="../media/image139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png"/><Relationship Id="rId3" Type="http://schemas.openxmlformats.org/officeDocument/2006/relationships/chart" Target="../charts/chart6.xml"/><Relationship Id="rId7" Type="http://schemas.openxmlformats.org/officeDocument/2006/relationships/image" Target="../media/image144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3.png"/><Relationship Id="rId5" Type="http://schemas.openxmlformats.org/officeDocument/2006/relationships/image" Target="../media/image142.png"/><Relationship Id="rId4" Type="http://schemas.openxmlformats.org/officeDocument/2006/relationships/image" Target="../media/image14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scikit-learn.org/stable/index.html" TargetMode="Externa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1.png"/><Relationship Id="rId3" Type="http://schemas.openxmlformats.org/officeDocument/2006/relationships/image" Target="../media/image146.png"/><Relationship Id="rId7" Type="http://schemas.openxmlformats.org/officeDocument/2006/relationships/image" Target="../media/image15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9.png"/><Relationship Id="rId5" Type="http://schemas.openxmlformats.org/officeDocument/2006/relationships/image" Target="../media/image148.png"/><Relationship Id="rId10" Type="http://schemas.openxmlformats.org/officeDocument/2006/relationships/image" Target="../media/image152.png"/><Relationship Id="rId4" Type="http://schemas.openxmlformats.org/officeDocument/2006/relationships/image" Target="../media/image147.png"/><Relationship Id="rId9" Type="http://schemas.openxmlformats.org/officeDocument/2006/relationships/chart" Target="../charts/chart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9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code/viktorreichert/exponantial-regression-geometric-mean-fast-imp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5.pn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svg"/><Relationship Id="rId13" Type="http://schemas.openxmlformats.org/officeDocument/2006/relationships/image" Target="../media/image61.png"/><Relationship Id="rId18" Type="http://schemas.openxmlformats.org/officeDocument/2006/relationships/image" Target="../media/image74.svg"/><Relationship Id="rId3" Type="http://schemas.openxmlformats.org/officeDocument/2006/relationships/image" Target="../media/image67.png"/><Relationship Id="rId7" Type="http://schemas.openxmlformats.org/officeDocument/2006/relationships/image" Target="../media/image158.png"/><Relationship Id="rId12" Type="http://schemas.openxmlformats.org/officeDocument/2006/relationships/image" Target="../media/image64.svg"/><Relationship Id="rId17" Type="http://schemas.openxmlformats.org/officeDocument/2006/relationships/image" Target="../media/image73.png"/><Relationship Id="rId2" Type="http://schemas.openxmlformats.org/officeDocument/2006/relationships/image" Target="../media/image157.png"/><Relationship Id="rId16" Type="http://schemas.openxmlformats.org/officeDocument/2006/relationships/image" Target="../media/image83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svg"/><Relationship Id="rId11" Type="http://schemas.openxmlformats.org/officeDocument/2006/relationships/image" Target="../media/image63.png"/><Relationship Id="rId5" Type="http://schemas.openxmlformats.org/officeDocument/2006/relationships/image" Target="../media/image69.png"/><Relationship Id="rId15" Type="http://schemas.openxmlformats.org/officeDocument/2006/relationships/image" Target="../media/image82.png"/><Relationship Id="rId10" Type="http://schemas.openxmlformats.org/officeDocument/2006/relationships/image" Target="../media/image161.svg"/><Relationship Id="rId19" Type="http://schemas.openxmlformats.org/officeDocument/2006/relationships/image" Target="../media/image162.png"/><Relationship Id="rId4" Type="http://schemas.openxmlformats.org/officeDocument/2006/relationships/image" Target="../media/image68.svg"/><Relationship Id="rId9" Type="http://schemas.openxmlformats.org/officeDocument/2006/relationships/image" Target="../media/image160.png"/><Relationship Id="rId14" Type="http://schemas.openxmlformats.org/officeDocument/2006/relationships/image" Target="../media/image62.sv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13" Type="http://schemas.openxmlformats.org/officeDocument/2006/relationships/image" Target="../media/image62.svg"/><Relationship Id="rId18" Type="http://schemas.openxmlformats.org/officeDocument/2006/relationships/image" Target="../media/image163.png"/><Relationship Id="rId3" Type="http://schemas.openxmlformats.org/officeDocument/2006/relationships/image" Target="../media/image68.svg"/><Relationship Id="rId7" Type="http://schemas.openxmlformats.org/officeDocument/2006/relationships/image" Target="../media/image159.svg"/><Relationship Id="rId12" Type="http://schemas.openxmlformats.org/officeDocument/2006/relationships/image" Target="../media/image61.png"/><Relationship Id="rId17" Type="http://schemas.openxmlformats.org/officeDocument/2006/relationships/image" Target="../media/image74.svg"/><Relationship Id="rId2" Type="http://schemas.openxmlformats.org/officeDocument/2006/relationships/image" Target="../media/image67.png"/><Relationship Id="rId16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8.png"/><Relationship Id="rId11" Type="http://schemas.openxmlformats.org/officeDocument/2006/relationships/image" Target="../media/image64.svg"/><Relationship Id="rId5" Type="http://schemas.openxmlformats.org/officeDocument/2006/relationships/image" Target="../media/image70.svg"/><Relationship Id="rId15" Type="http://schemas.openxmlformats.org/officeDocument/2006/relationships/image" Target="../media/image83.svg"/><Relationship Id="rId10" Type="http://schemas.openxmlformats.org/officeDocument/2006/relationships/image" Target="../media/image63.png"/><Relationship Id="rId4" Type="http://schemas.openxmlformats.org/officeDocument/2006/relationships/image" Target="../media/image69.png"/><Relationship Id="rId9" Type="http://schemas.openxmlformats.org/officeDocument/2006/relationships/image" Target="../media/image161.svg"/><Relationship Id="rId14" Type="http://schemas.openxmlformats.org/officeDocument/2006/relationships/image" Target="../media/image82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13" Type="http://schemas.openxmlformats.org/officeDocument/2006/relationships/image" Target="../media/image62.svg"/><Relationship Id="rId18" Type="http://schemas.openxmlformats.org/officeDocument/2006/relationships/image" Target="../media/image164.png"/><Relationship Id="rId26" Type="http://schemas.openxmlformats.org/officeDocument/2006/relationships/image" Target="../media/image1600.png"/><Relationship Id="rId39" Type="http://schemas.openxmlformats.org/officeDocument/2006/relationships/image" Target="../media/image185.png"/><Relationship Id="rId3" Type="http://schemas.openxmlformats.org/officeDocument/2006/relationships/image" Target="../media/image68.svg"/><Relationship Id="rId21" Type="http://schemas.openxmlformats.org/officeDocument/2006/relationships/image" Target="../media/image167.png"/><Relationship Id="rId34" Type="http://schemas.openxmlformats.org/officeDocument/2006/relationships/image" Target="../media/image180.png"/><Relationship Id="rId7" Type="http://schemas.openxmlformats.org/officeDocument/2006/relationships/image" Target="../media/image159.svg"/><Relationship Id="rId12" Type="http://schemas.openxmlformats.org/officeDocument/2006/relationships/image" Target="../media/image61.png"/><Relationship Id="rId17" Type="http://schemas.openxmlformats.org/officeDocument/2006/relationships/image" Target="../media/image74.svg"/><Relationship Id="rId25" Type="http://schemas.openxmlformats.org/officeDocument/2006/relationships/image" Target="../media/image171.png"/><Relationship Id="rId33" Type="http://schemas.openxmlformats.org/officeDocument/2006/relationships/image" Target="../media/image179.png"/><Relationship Id="rId38" Type="http://schemas.openxmlformats.org/officeDocument/2006/relationships/image" Target="../media/image184.png"/><Relationship Id="rId2" Type="http://schemas.openxmlformats.org/officeDocument/2006/relationships/image" Target="../media/image67.png"/><Relationship Id="rId16" Type="http://schemas.openxmlformats.org/officeDocument/2006/relationships/image" Target="../media/image73.png"/><Relationship Id="rId20" Type="http://schemas.openxmlformats.org/officeDocument/2006/relationships/image" Target="../media/image166.png"/><Relationship Id="rId29" Type="http://schemas.openxmlformats.org/officeDocument/2006/relationships/image" Target="../media/image175.png"/><Relationship Id="rId41" Type="http://schemas.openxmlformats.org/officeDocument/2006/relationships/image" Target="../media/image1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8.png"/><Relationship Id="rId11" Type="http://schemas.openxmlformats.org/officeDocument/2006/relationships/image" Target="../media/image64.svg"/><Relationship Id="rId24" Type="http://schemas.openxmlformats.org/officeDocument/2006/relationships/image" Target="../media/image170.png"/><Relationship Id="rId32" Type="http://schemas.openxmlformats.org/officeDocument/2006/relationships/image" Target="../media/image178.png"/><Relationship Id="rId37" Type="http://schemas.openxmlformats.org/officeDocument/2006/relationships/image" Target="../media/image183.png"/><Relationship Id="rId40" Type="http://schemas.openxmlformats.org/officeDocument/2006/relationships/image" Target="../media/image186.png"/><Relationship Id="rId5" Type="http://schemas.openxmlformats.org/officeDocument/2006/relationships/image" Target="../media/image70.svg"/><Relationship Id="rId15" Type="http://schemas.openxmlformats.org/officeDocument/2006/relationships/image" Target="../media/image83.svg"/><Relationship Id="rId23" Type="http://schemas.openxmlformats.org/officeDocument/2006/relationships/image" Target="../media/image169.png"/><Relationship Id="rId28" Type="http://schemas.openxmlformats.org/officeDocument/2006/relationships/image" Target="../media/image174.png"/><Relationship Id="rId36" Type="http://schemas.openxmlformats.org/officeDocument/2006/relationships/image" Target="../media/image182.png"/><Relationship Id="rId10" Type="http://schemas.openxmlformats.org/officeDocument/2006/relationships/image" Target="../media/image63.png"/><Relationship Id="rId19" Type="http://schemas.openxmlformats.org/officeDocument/2006/relationships/image" Target="../media/image165.png"/><Relationship Id="rId31" Type="http://schemas.openxmlformats.org/officeDocument/2006/relationships/image" Target="../media/image177.png"/><Relationship Id="rId4" Type="http://schemas.openxmlformats.org/officeDocument/2006/relationships/image" Target="../media/image69.png"/><Relationship Id="rId9" Type="http://schemas.openxmlformats.org/officeDocument/2006/relationships/image" Target="../media/image161.svg"/><Relationship Id="rId14" Type="http://schemas.openxmlformats.org/officeDocument/2006/relationships/image" Target="../media/image82.png"/><Relationship Id="rId22" Type="http://schemas.openxmlformats.org/officeDocument/2006/relationships/image" Target="../media/image168.png"/><Relationship Id="rId27" Type="http://schemas.openxmlformats.org/officeDocument/2006/relationships/image" Target="../media/image173.png"/><Relationship Id="rId30" Type="http://schemas.openxmlformats.org/officeDocument/2006/relationships/image" Target="../media/image176.png"/><Relationship Id="rId35" Type="http://schemas.openxmlformats.org/officeDocument/2006/relationships/image" Target="../media/image181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13" Type="http://schemas.openxmlformats.org/officeDocument/2006/relationships/image" Target="../media/image62.svg"/><Relationship Id="rId18" Type="http://schemas.openxmlformats.org/officeDocument/2006/relationships/image" Target="../media/image1581.png"/><Relationship Id="rId26" Type="http://schemas.openxmlformats.org/officeDocument/2006/relationships/image" Target="../media/image192.png"/><Relationship Id="rId39" Type="http://schemas.openxmlformats.org/officeDocument/2006/relationships/image" Target="../media/image205.png"/><Relationship Id="rId3" Type="http://schemas.openxmlformats.org/officeDocument/2006/relationships/image" Target="../media/image68.svg"/><Relationship Id="rId21" Type="http://schemas.openxmlformats.org/officeDocument/2006/relationships/image" Target="../media/image172.png"/><Relationship Id="rId34" Type="http://schemas.openxmlformats.org/officeDocument/2006/relationships/image" Target="../media/image200.png"/><Relationship Id="rId7" Type="http://schemas.openxmlformats.org/officeDocument/2006/relationships/image" Target="../media/image159.svg"/><Relationship Id="rId12" Type="http://schemas.openxmlformats.org/officeDocument/2006/relationships/image" Target="../media/image61.png"/><Relationship Id="rId17" Type="http://schemas.openxmlformats.org/officeDocument/2006/relationships/image" Target="../media/image74.svg"/><Relationship Id="rId25" Type="http://schemas.openxmlformats.org/officeDocument/2006/relationships/image" Target="../media/image191.png"/><Relationship Id="rId33" Type="http://schemas.openxmlformats.org/officeDocument/2006/relationships/image" Target="../media/image199.png"/><Relationship Id="rId38" Type="http://schemas.openxmlformats.org/officeDocument/2006/relationships/image" Target="../media/image204.png"/><Relationship Id="rId2" Type="http://schemas.openxmlformats.org/officeDocument/2006/relationships/image" Target="../media/image67.png"/><Relationship Id="rId16" Type="http://schemas.openxmlformats.org/officeDocument/2006/relationships/image" Target="../media/image73.png"/><Relationship Id="rId20" Type="http://schemas.openxmlformats.org/officeDocument/2006/relationships/image" Target="../media/image161.png"/><Relationship Id="rId29" Type="http://schemas.openxmlformats.org/officeDocument/2006/relationships/image" Target="../media/image195.png"/><Relationship Id="rId41" Type="http://schemas.openxmlformats.org/officeDocument/2006/relationships/image" Target="../media/image2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8.png"/><Relationship Id="rId11" Type="http://schemas.openxmlformats.org/officeDocument/2006/relationships/image" Target="../media/image64.svg"/><Relationship Id="rId24" Type="http://schemas.openxmlformats.org/officeDocument/2006/relationships/image" Target="../media/image190.png"/><Relationship Id="rId32" Type="http://schemas.openxmlformats.org/officeDocument/2006/relationships/image" Target="../media/image198.png"/><Relationship Id="rId37" Type="http://schemas.openxmlformats.org/officeDocument/2006/relationships/image" Target="../media/image203.png"/><Relationship Id="rId40" Type="http://schemas.openxmlformats.org/officeDocument/2006/relationships/image" Target="../media/image206.png"/><Relationship Id="rId5" Type="http://schemas.openxmlformats.org/officeDocument/2006/relationships/image" Target="../media/image70.svg"/><Relationship Id="rId15" Type="http://schemas.openxmlformats.org/officeDocument/2006/relationships/image" Target="../media/image83.svg"/><Relationship Id="rId23" Type="http://schemas.openxmlformats.org/officeDocument/2006/relationships/image" Target="../media/image189.png"/><Relationship Id="rId28" Type="http://schemas.openxmlformats.org/officeDocument/2006/relationships/image" Target="../media/image194.png"/><Relationship Id="rId36" Type="http://schemas.openxmlformats.org/officeDocument/2006/relationships/image" Target="../media/image202.png"/><Relationship Id="rId10" Type="http://schemas.openxmlformats.org/officeDocument/2006/relationships/image" Target="../media/image63.png"/><Relationship Id="rId19" Type="http://schemas.openxmlformats.org/officeDocument/2006/relationships/image" Target="../media/image159.png"/><Relationship Id="rId31" Type="http://schemas.openxmlformats.org/officeDocument/2006/relationships/image" Target="../media/image197.png"/><Relationship Id="rId4" Type="http://schemas.openxmlformats.org/officeDocument/2006/relationships/image" Target="../media/image69.png"/><Relationship Id="rId9" Type="http://schemas.openxmlformats.org/officeDocument/2006/relationships/image" Target="../media/image161.svg"/><Relationship Id="rId14" Type="http://schemas.openxmlformats.org/officeDocument/2006/relationships/image" Target="../media/image82.png"/><Relationship Id="rId22" Type="http://schemas.openxmlformats.org/officeDocument/2006/relationships/image" Target="../media/image188.png"/><Relationship Id="rId27" Type="http://schemas.openxmlformats.org/officeDocument/2006/relationships/image" Target="../media/image193.png"/><Relationship Id="rId30" Type="http://schemas.openxmlformats.org/officeDocument/2006/relationships/image" Target="../media/image196.png"/><Relationship Id="rId35" Type="http://schemas.openxmlformats.org/officeDocument/2006/relationships/image" Target="../media/image201.pn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png"/><Relationship Id="rId13" Type="http://schemas.openxmlformats.org/officeDocument/2006/relationships/image" Target="../media/image64.svg"/><Relationship Id="rId18" Type="http://schemas.openxmlformats.org/officeDocument/2006/relationships/image" Target="../media/image73.png"/><Relationship Id="rId3" Type="http://schemas.openxmlformats.org/officeDocument/2006/relationships/image" Target="../media/image1890.png"/><Relationship Id="rId7" Type="http://schemas.openxmlformats.org/officeDocument/2006/relationships/image" Target="../media/image70.svg"/><Relationship Id="rId12" Type="http://schemas.openxmlformats.org/officeDocument/2006/relationships/image" Target="../media/image63.png"/><Relationship Id="rId17" Type="http://schemas.openxmlformats.org/officeDocument/2006/relationships/image" Target="../media/image83.svg"/><Relationship Id="rId2" Type="http://schemas.openxmlformats.org/officeDocument/2006/relationships/image" Target="../media/image1880.png"/><Relationship Id="rId16" Type="http://schemas.openxmlformats.org/officeDocument/2006/relationships/image" Target="../media/image82.png"/><Relationship Id="rId20" Type="http://schemas.openxmlformats.org/officeDocument/2006/relationships/image" Target="../media/image19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11" Type="http://schemas.openxmlformats.org/officeDocument/2006/relationships/image" Target="../media/image161.svg"/><Relationship Id="rId5" Type="http://schemas.openxmlformats.org/officeDocument/2006/relationships/image" Target="../media/image68.svg"/><Relationship Id="rId15" Type="http://schemas.openxmlformats.org/officeDocument/2006/relationships/image" Target="../media/image62.svg"/><Relationship Id="rId10" Type="http://schemas.openxmlformats.org/officeDocument/2006/relationships/image" Target="../media/image160.png"/><Relationship Id="rId19" Type="http://schemas.openxmlformats.org/officeDocument/2006/relationships/image" Target="../media/image74.svg"/><Relationship Id="rId4" Type="http://schemas.openxmlformats.org/officeDocument/2006/relationships/image" Target="../media/image67.png"/><Relationship Id="rId9" Type="http://schemas.openxmlformats.org/officeDocument/2006/relationships/image" Target="../media/image159.svg"/><Relationship Id="rId14" Type="http://schemas.openxmlformats.org/officeDocument/2006/relationships/image" Target="../media/image6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github.com/pandas-dev/panda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13" Type="http://schemas.openxmlformats.org/officeDocument/2006/relationships/image" Target="../media/image175.png"/><Relationship Id="rId18" Type="http://schemas.openxmlformats.org/officeDocument/2006/relationships/image" Target="../media/image180.png"/><Relationship Id="rId26" Type="http://schemas.openxmlformats.org/officeDocument/2006/relationships/image" Target="../media/image1910.png"/><Relationship Id="rId3" Type="http://schemas.openxmlformats.org/officeDocument/2006/relationships/image" Target="../media/image165.png"/><Relationship Id="rId21" Type="http://schemas.openxmlformats.org/officeDocument/2006/relationships/image" Target="../media/image183.png"/><Relationship Id="rId7" Type="http://schemas.openxmlformats.org/officeDocument/2006/relationships/image" Target="../media/image169.png"/><Relationship Id="rId12" Type="http://schemas.openxmlformats.org/officeDocument/2006/relationships/image" Target="../media/image174.png"/><Relationship Id="rId17" Type="http://schemas.openxmlformats.org/officeDocument/2006/relationships/image" Target="../media/image179.png"/><Relationship Id="rId25" Type="http://schemas.openxmlformats.org/officeDocument/2006/relationships/image" Target="../media/image187.png"/><Relationship Id="rId2" Type="http://schemas.openxmlformats.org/officeDocument/2006/relationships/image" Target="../media/image164.png"/><Relationship Id="rId16" Type="http://schemas.openxmlformats.org/officeDocument/2006/relationships/image" Target="../media/image178.png"/><Relationship Id="rId20" Type="http://schemas.openxmlformats.org/officeDocument/2006/relationships/image" Target="../media/image1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8.png"/><Relationship Id="rId11" Type="http://schemas.openxmlformats.org/officeDocument/2006/relationships/image" Target="../media/image173.png"/><Relationship Id="rId24" Type="http://schemas.openxmlformats.org/officeDocument/2006/relationships/image" Target="../media/image186.png"/><Relationship Id="rId5" Type="http://schemas.openxmlformats.org/officeDocument/2006/relationships/image" Target="../media/image167.png"/><Relationship Id="rId15" Type="http://schemas.openxmlformats.org/officeDocument/2006/relationships/image" Target="../media/image177.png"/><Relationship Id="rId23" Type="http://schemas.openxmlformats.org/officeDocument/2006/relationships/image" Target="../media/image185.png"/><Relationship Id="rId10" Type="http://schemas.openxmlformats.org/officeDocument/2006/relationships/image" Target="../media/image1720.png"/><Relationship Id="rId19" Type="http://schemas.openxmlformats.org/officeDocument/2006/relationships/image" Target="../media/image181.png"/><Relationship Id="rId4" Type="http://schemas.openxmlformats.org/officeDocument/2006/relationships/image" Target="../media/image166.png"/><Relationship Id="rId9" Type="http://schemas.openxmlformats.org/officeDocument/2006/relationships/image" Target="../media/image171.png"/><Relationship Id="rId14" Type="http://schemas.openxmlformats.org/officeDocument/2006/relationships/image" Target="../media/image176.png"/><Relationship Id="rId22" Type="http://schemas.openxmlformats.org/officeDocument/2006/relationships/image" Target="../media/image184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9.png"/><Relationship Id="rId13" Type="http://schemas.openxmlformats.org/officeDocument/2006/relationships/image" Target="../media/image1971.png"/><Relationship Id="rId18" Type="http://schemas.openxmlformats.org/officeDocument/2006/relationships/image" Target="../media/image179.png"/><Relationship Id="rId26" Type="http://schemas.openxmlformats.org/officeDocument/2006/relationships/image" Target="../media/image2040.png"/><Relationship Id="rId3" Type="http://schemas.openxmlformats.org/officeDocument/2006/relationships/image" Target="../media/image164.png"/><Relationship Id="rId21" Type="http://schemas.openxmlformats.org/officeDocument/2006/relationships/image" Target="../media/image1990.png"/><Relationship Id="rId7" Type="http://schemas.openxmlformats.org/officeDocument/2006/relationships/image" Target="../media/image168.png"/><Relationship Id="rId12" Type="http://schemas.openxmlformats.org/officeDocument/2006/relationships/image" Target="../media/image1960.png"/><Relationship Id="rId17" Type="http://schemas.openxmlformats.org/officeDocument/2006/relationships/image" Target="../media/image178.png"/><Relationship Id="rId25" Type="http://schemas.openxmlformats.org/officeDocument/2006/relationships/image" Target="../media/image2030.png"/><Relationship Id="rId2" Type="http://schemas.openxmlformats.org/officeDocument/2006/relationships/image" Target="../media/image1920.png"/><Relationship Id="rId16" Type="http://schemas.openxmlformats.org/officeDocument/2006/relationships/image" Target="../media/image177.png"/><Relationship Id="rId20" Type="http://schemas.openxmlformats.org/officeDocument/2006/relationships/image" Target="../media/image1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7.png"/><Relationship Id="rId11" Type="http://schemas.openxmlformats.org/officeDocument/2006/relationships/image" Target="../media/image1950.png"/><Relationship Id="rId24" Type="http://schemas.openxmlformats.org/officeDocument/2006/relationships/image" Target="../media/image2020.png"/><Relationship Id="rId5" Type="http://schemas.openxmlformats.org/officeDocument/2006/relationships/image" Target="../media/image166.png"/><Relationship Id="rId15" Type="http://schemas.openxmlformats.org/officeDocument/2006/relationships/image" Target="../media/image176.png"/><Relationship Id="rId23" Type="http://schemas.openxmlformats.org/officeDocument/2006/relationships/image" Target="../media/image2010.png"/><Relationship Id="rId10" Type="http://schemas.openxmlformats.org/officeDocument/2006/relationships/image" Target="../media/image1940.png"/><Relationship Id="rId19" Type="http://schemas.openxmlformats.org/officeDocument/2006/relationships/image" Target="../media/image180.png"/><Relationship Id="rId4" Type="http://schemas.openxmlformats.org/officeDocument/2006/relationships/image" Target="../media/image165.png"/><Relationship Id="rId9" Type="http://schemas.openxmlformats.org/officeDocument/2006/relationships/image" Target="../media/image1930.png"/><Relationship Id="rId14" Type="http://schemas.openxmlformats.org/officeDocument/2006/relationships/image" Target="../media/image1980.png"/><Relationship Id="rId22" Type="http://schemas.openxmlformats.org/officeDocument/2006/relationships/image" Target="../media/image2001.png"/><Relationship Id="rId27" Type="http://schemas.openxmlformats.org/officeDocument/2006/relationships/image" Target="../media/image2050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9.png"/><Relationship Id="rId13" Type="http://schemas.openxmlformats.org/officeDocument/2006/relationships/image" Target="../media/image174.png"/><Relationship Id="rId18" Type="http://schemas.openxmlformats.org/officeDocument/2006/relationships/image" Target="../media/image179.png"/><Relationship Id="rId26" Type="http://schemas.openxmlformats.org/officeDocument/2006/relationships/image" Target="../media/image187.png"/><Relationship Id="rId3" Type="http://schemas.openxmlformats.org/officeDocument/2006/relationships/image" Target="../media/image164.png"/><Relationship Id="rId21" Type="http://schemas.openxmlformats.org/officeDocument/2006/relationships/image" Target="../media/image182.png"/><Relationship Id="rId7" Type="http://schemas.openxmlformats.org/officeDocument/2006/relationships/image" Target="../media/image168.png"/><Relationship Id="rId12" Type="http://schemas.openxmlformats.org/officeDocument/2006/relationships/image" Target="../media/image173.png"/><Relationship Id="rId17" Type="http://schemas.openxmlformats.org/officeDocument/2006/relationships/image" Target="../media/image178.png"/><Relationship Id="rId25" Type="http://schemas.openxmlformats.org/officeDocument/2006/relationships/image" Target="../media/image186.png"/><Relationship Id="rId2" Type="http://schemas.openxmlformats.org/officeDocument/2006/relationships/image" Target="../media/image2060.png"/><Relationship Id="rId16" Type="http://schemas.openxmlformats.org/officeDocument/2006/relationships/image" Target="../media/image177.png"/><Relationship Id="rId20" Type="http://schemas.openxmlformats.org/officeDocument/2006/relationships/image" Target="../media/image1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7.png"/><Relationship Id="rId11" Type="http://schemas.openxmlformats.org/officeDocument/2006/relationships/image" Target="../media/image1720.png"/><Relationship Id="rId24" Type="http://schemas.openxmlformats.org/officeDocument/2006/relationships/image" Target="../media/image2070.png"/><Relationship Id="rId5" Type="http://schemas.openxmlformats.org/officeDocument/2006/relationships/image" Target="../media/image166.png"/><Relationship Id="rId15" Type="http://schemas.openxmlformats.org/officeDocument/2006/relationships/image" Target="../media/image176.png"/><Relationship Id="rId23" Type="http://schemas.openxmlformats.org/officeDocument/2006/relationships/image" Target="../media/image184.png"/><Relationship Id="rId28" Type="http://schemas.openxmlformats.org/officeDocument/2006/relationships/image" Target="../media/image209.png"/><Relationship Id="rId10" Type="http://schemas.openxmlformats.org/officeDocument/2006/relationships/image" Target="../media/image171.png"/><Relationship Id="rId19" Type="http://schemas.openxmlformats.org/officeDocument/2006/relationships/image" Target="../media/image180.png"/><Relationship Id="rId4" Type="http://schemas.openxmlformats.org/officeDocument/2006/relationships/image" Target="../media/image165.png"/><Relationship Id="rId9" Type="http://schemas.openxmlformats.org/officeDocument/2006/relationships/image" Target="../media/image170.png"/><Relationship Id="rId14" Type="http://schemas.openxmlformats.org/officeDocument/2006/relationships/image" Target="../media/image175.png"/><Relationship Id="rId22" Type="http://schemas.openxmlformats.org/officeDocument/2006/relationships/image" Target="../media/image183.png"/><Relationship Id="rId27" Type="http://schemas.openxmlformats.org/officeDocument/2006/relationships/image" Target="../media/image208.pn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9.png"/><Relationship Id="rId13" Type="http://schemas.openxmlformats.org/officeDocument/2006/relationships/image" Target="../media/image174.png"/><Relationship Id="rId18" Type="http://schemas.openxmlformats.org/officeDocument/2006/relationships/image" Target="../media/image179.png"/><Relationship Id="rId26" Type="http://schemas.openxmlformats.org/officeDocument/2006/relationships/image" Target="../media/image187.png"/><Relationship Id="rId3" Type="http://schemas.openxmlformats.org/officeDocument/2006/relationships/image" Target="../media/image164.png"/><Relationship Id="rId21" Type="http://schemas.openxmlformats.org/officeDocument/2006/relationships/image" Target="../media/image182.png"/><Relationship Id="rId7" Type="http://schemas.openxmlformats.org/officeDocument/2006/relationships/image" Target="../media/image168.png"/><Relationship Id="rId12" Type="http://schemas.openxmlformats.org/officeDocument/2006/relationships/image" Target="../media/image173.png"/><Relationship Id="rId17" Type="http://schemas.openxmlformats.org/officeDocument/2006/relationships/image" Target="../media/image178.png"/><Relationship Id="rId25" Type="http://schemas.openxmlformats.org/officeDocument/2006/relationships/image" Target="../media/image186.png"/><Relationship Id="rId2" Type="http://schemas.openxmlformats.org/officeDocument/2006/relationships/image" Target="../media/image2060.png"/><Relationship Id="rId16" Type="http://schemas.openxmlformats.org/officeDocument/2006/relationships/image" Target="../media/image177.png"/><Relationship Id="rId20" Type="http://schemas.openxmlformats.org/officeDocument/2006/relationships/image" Target="../media/image1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7.png"/><Relationship Id="rId11" Type="http://schemas.openxmlformats.org/officeDocument/2006/relationships/image" Target="../media/image1720.png"/><Relationship Id="rId24" Type="http://schemas.openxmlformats.org/officeDocument/2006/relationships/image" Target="../media/image185.png"/><Relationship Id="rId5" Type="http://schemas.openxmlformats.org/officeDocument/2006/relationships/image" Target="../media/image166.png"/><Relationship Id="rId15" Type="http://schemas.openxmlformats.org/officeDocument/2006/relationships/image" Target="../media/image176.png"/><Relationship Id="rId23" Type="http://schemas.openxmlformats.org/officeDocument/2006/relationships/image" Target="../media/image184.png"/><Relationship Id="rId10" Type="http://schemas.openxmlformats.org/officeDocument/2006/relationships/image" Target="../media/image171.png"/><Relationship Id="rId19" Type="http://schemas.openxmlformats.org/officeDocument/2006/relationships/image" Target="../media/image180.png"/><Relationship Id="rId4" Type="http://schemas.openxmlformats.org/officeDocument/2006/relationships/image" Target="../media/image165.png"/><Relationship Id="rId9" Type="http://schemas.openxmlformats.org/officeDocument/2006/relationships/image" Target="../media/image170.png"/><Relationship Id="rId14" Type="http://schemas.openxmlformats.org/officeDocument/2006/relationships/image" Target="../media/image175.png"/><Relationship Id="rId22" Type="http://schemas.openxmlformats.org/officeDocument/2006/relationships/image" Target="../media/image183.png"/><Relationship Id="rId27" Type="http://schemas.openxmlformats.org/officeDocument/2006/relationships/image" Target="../media/image2090.pn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9.png"/><Relationship Id="rId13" Type="http://schemas.openxmlformats.org/officeDocument/2006/relationships/image" Target="../media/image174.png"/><Relationship Id="rId18" Type="http://schemas.openxmlformats.org/officeDocument/2006/relationships/image" Target="../media/image179.png"/><Relationship Id="rId26" Type="http://schemas.openxmlformats.org/officeDocument/2006/relationships/image" Target="../media/image187.png"/><Relationship Id="rId39" Type="http://schemas.openxmlformats.org/officeDocument/2006/relationships/image" Target="../media/image64.svg"/><Relationship Id="rId3" Type="http://schemas.openxmlformats.org/officeDocument/2006/relationships/image" Target="../media/image164.png"/><Relationship Id="rId21" Type="http://schemas.openxmlformats.org/officeDocument/2006/relationships/image" Target="../media/image1990.png"/><Relationship Id="rId34" Type="http://schemas.openxmlformats.org/officeDocument/2006/relationships/image" Target="../media/image158.png"/><Relationship Id="rId42" Type="http://schemas.openxmlformats.org/officeDocument/2006/relationships/image" Target="../media/image82.png"/><Relationship Id="rId7" Type="http://schemas.openxmlformats.org/officeDocument/2006/relationships/image" Target="../media/image168.png"/><Relationship Id="rId12" Type="http://schemas.openxmlformats.org/officeDocument/2006/relationships/image" Target="../media/image173.png"/><Relationship Id="rId17" Type="http://schemas.openxmlformats.org/officeDocument/2006/relationships/image" Target="../media/image178.png"/><Relationship Id="rId25" Type="http://schemas.openxmlformats.org/officeDocument/2006/relationships/image" Target="../media/image186.png"/><Relationship Id="rId33" Type="http://schemas.openxmlformats.org/officeDocument/2006/relationships/image" Target="../media/image70.svg"/><Relationship Id="rId38" Type="http://schemas.openxmlformats.org/officeDocument/2006/relationships/image" Target="../media/image63.png"/><Relationship Id="rId2" Type="http://schemas.openxmlformats.org/officeDocument/2006/relationships/image" Target="../media/image210.png"/><Relationship Id="rId16" Type="http://schemas.openxmlformats.org/officeDocument/2006/relationships/image" Target="../media/image177.png"/><Relationship Id="rId20" Type="http://schemas.openxmlformats.org/officeDocument/2006/relationships/image" Target="../media/image181.png"/><Relationship Id="rId29" Type="http://schemas.openxmlformats.org/officeDocument/2006/relationships/image" Target="../media/image215.png"/><Relationship Id="rId41" Type="http://schemas.openxmlformats.org/officeDocument/2006/relationships/image" Target="../media/image62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7.png"/><Relationship Id="rId11" Type="http://schemas.openxmlformats.org/officeDocument/2006/relationships/image" Target="../media/image211.png"/><Relationship Id="rId24" Type="http://schemas.openxmlformats.org/officeDocument/2006/relationships/image" Target="../media/image185.png"/><Relationship Id="rId32" Type="http://schemas.openxmlformats.org/officeDocument/2006/relationships/image" Target="../media/image69.png"/><Relationship Id="rId37" Type="http://schemas.openxmlformats.org/officeDocument/2006/relationships/image" Target="../media/image161.svg"/><Relationship Id="rId40" Type="http://schemas.openxmlformats.org/officeDocument/2006/relationships/image" Target="../media/image61.png"/><Relationship Id="rId45" Type="http://schemas.openxmlformats.org/officeDocument/2006/relationships/image" Target="../media/image74.svg"/><Relationship Id="rId5" Type="http://schemas.openxmlformats.org/officeDocument/2006/relationships/image" Target="../media/image166.png"/><Relationship Id="rId15" Type="http://schemas.openxmlformats.org/officeDocument/2006/relationships/image" Target="../media/image176.png"/><Relationship Id="rId23" Type="http://schemas.openxmlformats.org/officeDocument/2006/relationships/image" Target="../media/image212.png"/><Relationship Id="rId28" Type="http://schemas.openxmlformats.org/officeDocument/2006/relationships/image" Target="../media/image214.png"/><Relationship Id="rId36" Type="http://schemas.openxmlformats.org/officeDocument/2006/relationships/image" Target="../media/image160.png"/><Relationship Id="rId10" Type="http://schemas.openxmlformats.org/officeDocument/2006/relationships/image" Target="../media/image171.png"/><Relationship Id="rId19" Type="http://schemas.openxmlformats.org/officeDocument/2006/relationships/image" Target="../media/image180.png"/><Relationship Id="rId31" Type="http://schemas.openxmlformats.org/officeDocument/2006/relationships/image" Target="../media/image68.svg"/><Relationship Id="rId44" Type="http://schemas.openxmlformats.org/officeDocument/2006/relationships/image" Target="../media/image73.png"/><Relationship Id="rId4" Type="http://schemas.openxmlformats.org/officeDocument/2006/relationships/image" Target="../media/image165.png"/><Relationship Id="rId9" Type="http://schemas.openxmlformats.org/officeDocument/2006/relationships/image" Target="../media/image1930.png"/><Relationship Id="rId14" Type="http://schemas.openxmlformats.org/officeDocument/2006/relationships/image" Target="../media/image175.png"/><Relationship Id="rId22" Type="http://schemas.openxmlformats.org/officeDocument/2006/relationships/image" Target="../media/image183.png"/><Relationship Id="rId27" Type="http://schemas.openxmlformats.org/officeDocument/2006/relationships/image" Target="../media/image213.png"/><Relationship Id="rId30" Type="http://schemas.openxmlformats.org/officeDocument/2006/relationships/image" Target="../media/image67.png"/><Relationship Id="rId35" Type="http://schemas.openxmlformats.org/officeDocument/2006/relationships/image" Target="../media/image159.svg"/><Relationship Id="rId43" Type="http://schemas.openxmlformats.org/officeDocument/2006/relationships/image" Target="../media/image83.sv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9.png"/><Relationship Id="rId13" Type="http://schemas.openxmlformats.org/officeDocument/2006/relationships/image" Target="../media/image174.png"/><Relationship Id="rId18" Type="http://schemas.openxmlformats.org/officeDocument/2006/relationships/image" Target="../media/image179.png"/><Relationship Id="rId26" Type="http://schemas.openxmlformats.org/officeDocument/2006/relationships/image" Target="../media/image187.png"/><Relationship Id="rId3" Type="http://schemas.openxmlformats.org/officeDocument/2006/relationships/image" Target="../media/image164.png"/><Relationship Id="rId21" Type="http://schemas.openxmlformats.org/officeDocument/2006/relationships/image" Target="../media/image1990.png"/><Relationship Id="rId7" Type="http://schemas.openxmlformats.org/officeDocument/2006/relationships/image" Target="../media/image168.png"/><Relationship Id="rId12" Type="http://schemas.openxmlformats.org/officeDocument/2006/relationships/image" Target="../media/image173.png"/><Relationship Id="rId17" Type="http://schemas.openxmlformats.org/officeDocument/2006/relationships/image" Target="../media/image178.png"/><Relationship Id="rId25" Type="http://schemas.openxmlformats.org/officeDocument/2006/relationships/image" Target="../media/image186.png"/><Relationship Id="rId2" Type="http://schemas.openxmlformats.org/officeDocument/2006/relationships/image" Target="../media/image216.png"/><Relationship Id="rId16" Type="http://schemas.openxmlformats.org/officeDocument/2006/relationships/image" Target="../media/image177.png"/><Relationship Id="rId20" Type="http://schemas.openxmlformats.org/officeDocument/2006/relationships/image" Target="../media/image1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7.png"/><Relationship Id="rId11" Type="http://schemas.openxmlformats.org/officeDocument/2006/relationships/image" Target="../media/image211.png"/><Relationship Id="rId24" Type="http://schemas.openxmlformats.org/officeDocument/2006/relationships/image" Target="../media/image185.png"/><Relationship Id="rId5" Type="http://schemas.openxmlformats.org/officeDocument/2006/relationships/image" Target="../media/image166.png"/><Relationship Id="rId15" Type="http://schemas.openxmlformats.org/officeDocument/2006/relationships/image" Target="../media/image176.png"/><Relationship Id="rId23" Type="http://schemas.openxmlformats.org/officeDocument/2006/relationships/image" Target="../media/image217.png"/><Relationship Id="rId28" Type="http://schemas.openxmlformats.org/officeDocument/2006/relationships/image" Target="../media/image218.png"/><Relationship Id="rId10" Type="http://schemas.openxmlformats.org/officeDocument/2006/relationships/image" Target="../media/image171.png"/><Relationship Id="rId19" Type="http://schemas.openxmlformats.org/officeDocument/2006/relationships/image" Target="../media/image180.png"/><Relationship Id="rId4" Type="http://schemas.openxmlformats.org/officeDocument/2006/relationships/image" Target="../media/image165.png"/><Relationship Id="rId9" Type="http://schemas.openxmlformats.org/officeDocument/2006/relationships/image" Target="../media/image1930.png"/><Relationship Id="rId14" Type="http://schemas.openxmlformats.org/officeDocument/2006/relationships/image" Target="../media/image175.png"/><Relationship Id="rId22" Type="http://schemas.openxmlformats.org/officeDocument/2006/relationships/image" Target="../media/image183.png"/><Relationship Id="rId27" Type="http://schemas.openxmlformats.org/officeDocument/2006/relationships/image" Target="../media/image1910.png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9.png"/><Relationship Id="rId13" Type="http://schemas.openxmlformats.org/officeDocument/2006/relationships/image" Target="../media/image220.png"/><Relationship Id="rId18" Type="http://schemas.openxmlformats.org/officeDocument/2006/relationships/image" Target="../media/image179.png"/><Relationship Id="rId26" Type="http://schemas.openxmlformats.org/officeDocument/2006/relationships/image" Target="../media/image187.png"/><Relationship Id="rId3" Type="http://schemas.openxmlformats.org/officeDocument/2006/relationships/image" Target="../media/image164.png"/><Relationship Id="rId21" Type="http://schemas.openxmlformats.org/officeDocument/2006/relationships/image" Target="../media/image182.png"/><Relationship Id="rId7" Type="http://schemas.openxmlformats.org/officeDocument/2006/relationships/image" Target="../media/image168.png"/><Relationship Id="rId12" Type="http://schemas.openxmlformats.org/officeDocument/2006/relationships/image" Target="../media/image173.png"/><Relationship Id="rId17" Type="http://schemas.openxmlformats.org/officeDocument/2006/relationships/image" Target="../media/image178.png"/><Relationship Id="rId25" Type="http://schemas.openxmlformats.org/officeDocument/2006/relationships/image" Target="../media/image186.png"/><Relationship Id="rId2" Type="http://schemas.openxmlformats.org/officeDocument/2006/relationships/image" Target="../media/image219.png"/><Relationship Id="rId16" Type="http://schemas.openxmlformats.org/officeDocument/2006/relationships/image" Target="../media/image177.png"/><Relationship Id="rId20" Type="http://schemas.openxmlformats.org/officeDocument/2006/relationships/image" Target="../media/image1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7.png"/><Relationship Id="rId11" Type="http://schemas.openxmlformats.org/officeDocument/2006/relationships/image" Target="../media/image211.png"/><Relationship Id="rId24" Type="http://schemas.openxmlformats.org/officeDocument/2006/relationships/image" Target="../media/image185.png"/><Relationship Id="rId5" Type="http://schemas.openxmlformats.org/officeDocument/2006/relationships/image" Target="../media/image166.png"/><Relationship Id="rId15" Type="http://schemas.openxmlformats.org/officeDocument/2006/relationships/image" Target="../media/image176.png"/><Relationship Id="rId23" Type="http://schemas.openxmlformats.org/officeDocument/2006/relationships/image" Target="../media/image217.png"/><Relationship Id="rId28" Type="http://schemas.openxmlformats.org/officeDocument/2006/relationships/image" Target="../media/image221.png"/><Relationship Id="rId10" Type="http://schemas.openxmlformats.org/officeDocument/2006/relationships/image" Target="../media/image1940.png"/><Relationship Id="rId19" Type="http://schemas.openxmlformats.org/officeDocument/2006/relationships/image" Target="../media/image180.png"/><Relationship Id="rId4" Type="http://schemas.openxmlformats.org/officeDocument/2006/relationships/image" Target="../media/image165.png"/><Relationship Id="rId9" Type="http://schemas.openxmlformats.org/officeDocument/2006/relationships/image" Target="../media/image1930.png"/><Relationship Id="rId14" Type="http://schemas.openxmlformats.org/officeDocument/2006/relationships/image" Target="../media/image175.png"/><Relationship Id="rId22" Type="http://schemas.openxmlformats.org/officeDocument/2006/relationships/image" Target="../media/image183.png"/><Relationship Id="rId27" Type="http://schemas.openxmlformats.org/officeDocument/2006/relationships/image" Target="../media/image1910.png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8.png"/><Relationship Id="rId13" Type="http://schemas.openxmlformats.org/officeDocument/2006/relationships/image" Target="../media/image233.png"/><Relationship Id="rId18" Type="http://schemas.openxmlformats.org/officeDocument/2006/relationships/image" Target="../media/image238.png"/><Relationship Id="rId3" Type="http://schemas.openxmlformats.org/officeDocument/2006/relationships/image" Target="../media/image223.png"/><Relationship Id="rId21" Type="http://schemas.openxmlformats.org/officeDocument/2006/relationships/image" Target="../media/image241.png"/><Relationship Id="rId7" Type="http://schemas.openxmlformats.org/officeDocument/2006/relationships/image" Target="../media/image227.png"/><Relationship Id="rId12" Type="http://schemas.openxmlformats.org/officeDocument/2006/relationships/image" Target="../media/image232.png"/><Relationship Id="rId17" Type="http://schemas.openxmlformats.org/officeDocument/2006/relationships/image" Target="../media/image237.png"/><Relationship Id="rId2" Type="http://schemas.openxmlformats.org/officeDocument/2006/relationships/image" Target="../media/image222.png"/><Relationship Id="rId16" Type="http://schemas.openxmlformats.org/officeDocument/2006/relationships/image" Target="../media/image236.png"/><Relationship Id="rId20" Type="http://schemas.openxmlformats.org/officeDocument/2006/relationships/image" Target="../media/image2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6.png"/><Relationship Id="rId11" Type="http://schemas.openxmlformats.org/officeDocument/2006/relationships/image" Target="../media/image231.png"/><Relationship Id="rId5" Type="http://schemas.openxmlformats.org/officeDocument/2006/relationships/image" Target="../media/image225.png"/><Relationship Id="rId15" Type="http://schemas.openxmlformats.org/officeDocument/2006/relationships/image" Target="../media/image235.png"/><Relationship Id="rId23" Type="http://schemas.openxmlformats.org/officeDocument/2006/relationships/image" Target="../media/image243.png"/><Relationship Id="rId10" Type="http://schemas.openxmlformats.org/officeDocument/2006/relationships/image" Target="../media/image230.png"/><Relationship Id="rId19" Type="http://schemas.openxmlformats.org/officeDocument/2006/relationships/image" Target="../media/image239.png"/><Relationship Id="rId4" Type="http://schemas.openxmlformats.org/officeDocument/2006/relationships/image" Target="../media/image224.png"/><Relationship Id="rId9" Type="http://schemas.openxmlformats.org/officeDocument/2006/relationships/image" Target="../media/image229.png"/><Relationship Id="rId14" Type="http://schemas.openxmlformats.org/officeDocument/2006/relationships/image" Target="../media/image234.png"/><Relationship Id="rId22" Type="http://schemas.openxmlformats.org/officeDocument/2006/relationships/image" Target="../media/image242.png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9.png"/><Relationship Id="rId13" Type="http://schemas.openxmlformats.org/officeDocument/2006/relationships/image" Target="../media/image174.png"/><Relationship Id="rId18" Type="http://schemas.openxmlformats.org/officeDocument/2006/relationships/image" Target="../media/image179.png"/><Relationship Id="rId26" Type="http://schemas.openxmlformats.org/officeDocument/2006/relationships/image" Target="../media/image187.png"/><Relationship Id="rId3" Type="http://schemas.openxmlformats.org/officeDocument/2006/relationships/image" Target="../media/image164.png"/><Relationship Id="rId21" Type="http://schemas.openxmlformats.org/officeDocument/2006/relationships/image" Target="../media/image182.png"/><Relationship Id="rId7" Type="http://schemas.openxmlformats.org/officeDocument/2006/relationships/image" Target="../media/image168.png"/><Relationship Id="rId12" Type="http://schemas.openxmlformats.org/officeDocument/2006/relationships/image" Target="../media/image173.png"/><Relationship Id="rId17" Type="http://schemas.openxmlformats.org/officeDocument/2006/relationships/image" Target="../media/image178.png"/><Relationship Id="rId25" Type="http://schemas.openxmlformats.org/officeDocument/2006/relationships/image" Target="../media/image186.png"/><Relationship Id="rId2" Type="http://schemas.openxmlformats.org/officeDocument/2006/relationships/image" Target="../media/image2220.png"/><Relationship Id="rId16" Type="http://schemas.openxmlformats.org/officeDocument/2006/relationships/image" Target="../media/image177.png"/><Relationship Id="rId20" Type="http://schemas.openxmlformats.org/officeDocument/2006/relationships/image" Target="../media/image1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7.png"/><Relationship Id="rId11" Type="http://schemas.openxmlformats.org/officeDocument/2006/relationships/image" Target="../media/image1720.png"/><Relationship Id="rId24" Type="http://schemas.openxmlformats.org/officeDocument/2006/relationships/image" Target="../media/image185.png"/><Relationship Id="rId5" Type="http://schemas.openxmlformats.org/officeDocument/2006/relationships/image" Target="../media/image166.png"/><Relationship Id="rId15" Type="http://schemas.openxmlformats.org/officeDocument/2006/relationships/image" Target="../media/image176.png"/><Relationship Id="rId23" Type="http://schemas.openxmlformats.org/officeDocument/2006/relationships/image" Target="../media/image184.png"/><Relationship Id="rId10" Type="http://schemas.openxmlformats.org/officeDocument/2006/relationships/image" Target="../media/image171.png"/><Relationship Id="rId19" Type="http://schemas.openxmlformats.org/officeDocument/2006/relationships/image" Target="../media/image180.png"/><Relationship Id="rId4" Type="http://schemas.openxmlformats.org/officeDocument/2006/relationships/image" Target="../media/image165.png"/><Relationship Id="rId9" Type="http://schemas.openxmlformats.org/officeDocument/2006/relationships/image" Target="../media/image170.png"/><Relationship Id="rId14" Type="http://schemas.openxmlformats.org/officeDocument/2006/relationships/image" Target="../media/image175.png"/><Relationship Id="rId22" Type="http://schemas.openxmlformats.org/officeDocument/2006/relationships/image" Target="../media/image183.png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7.svg"/><Relationship Id="rId3" Type="http://schemas.openxmlformats.org/officeDocument/2006/relationships/image" Target="../media/image1610.png"/><Relationship Id="rId7" Type="http://schemas.openxmlformats.org/officeDocument/2006/relationships/image" Target="../media/image246.png"/><Relationship Id="rId12" Type="http://schemas.openxmlformats.org/officeDocument/2006/relationships/image" Target="../media/image251.svg"/><Relationship Id="rId2" Type="http://schemas.openxmlformats.org/officeDocument/2006/relationships/image" Target="../media/image22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5.svg"/><Relationship Id="rId11" Type="http://schemas.openxmlformats.org/officeDocument/2006/relationships/image" Target="../media/image250.png"/><Relationship Id="rId5" Type="http://schemas.openxmlformats.org/officeDocument/2006/relationships/image" Target="../media/image244.png"/><Relationship Id="rId10" Type="http://schemas.openxmlformats.org/officeDocument/2006/relationships/image" Target="../media/image249.svg"/><Relationship Id="rId4" Type="http://schemas.openxmlformats.org/officeDocument/2006/relationships/image" Target="../media/image2240.png"/><Relationship Id="rId9" Type="http://schemas.openxmlformats.org/officeDocument/2006/relationships/image" Target="../media/image24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3329F8D-98A5-1D94-0C2A-4B0CBE3638A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err="1"/>
              <a:t>Introduction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Machine</a:t>
            </a:r>
            <a:r>
              <a:rPr lang="de-DE" dirty="0"/>
              <a:t> Learning </a:t>
            </a:r>
            <a:r>
              <a:rPr lang="de-DE" dirty="0" err="1"/>
              <a:t>with</a:t>
            </a:r>
            <a:r>
              <a:rPr lang="de-DE" dirty="0"/>
              <a:t> Python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5E92AB5-00E6-2B53-6C50-A3DC1F55B6D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By Viktor Reichert</a:t>
            </a:r>
          </a:p>
        </p:txBody>
      </p:sp>
    </p:spTree>
    <p:extLst>
      <p:ext uri="{BB962C8B-B14F-4D97-AF65-F5344CB8AC3E}">
        <p14:creationId xmlns:p14="http://schemas.microsoft.com/office/powerpoint/2010/main" val="9550968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3537F5-91E9-724F-4CE0-E16BC5238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CSV einlesen und speichern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D21DCB0-B3A9-D23B-0CEF-0AAD53E529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752924"/>
          </a:xfrm>
        </p:spPr>
        <p:txBody>
          <a:bodyPr>
            <a:normAutofit/>
          </a:bodyPr>
          <a:lstStyle/>
          <a:p>
            <a:r>
              <a:rPr lang="en-US" dirty="0"/>
              <a:t>The </a:t>
            </a:r>
            <a:r>
              <a:rPr lang="en-US" dirty="0">
                <a:hlinkClick r:id="rId3"/>
              </a:rPr>
              <a:t>read_csv</a:t>
            </a:r>
            <a:r>
              <a:rPr lang="en-US" dirty="0"/>
              <a:t> method can be used to load CSV files as </a:t>
            </a:r>
            <a:r>
              <a:rPr lang="en-US" dirty="0" err="1"/>
              <a:t>DataFrames</a:t>
            </a:r>
            <a:r>
              <a:rPr lang="en-US" dirty="0"/>
              <a:t>. With this, the column types usually have to be adjusted.</a:t>
            </a:r>
          </a:p>
          <a:p>
            <a:r>
              <a:rPr lang="en-US" dirty="0"/>
              <a:t>When reading in files, the index column(s) can be specified with the "</a:t>
            </a:r>
            <a:r>
              <a:rPr lang="en-US" dirty="0" err="1"/>
              <a:t>index_col</a:t>
            </a:r>
            <a:r>
              <a:rPr lang="en-US" dirty="0"/>
              <a:t>" parameter.</a:t>
            </a:r>
          </a:p>
          <a:p>
            <a:r>
              <a:rPr lang="en-US" dirty="0"/>
              <a:t>With the </a:t>
            </a:r>
            <a:r>
              <a:rPr lang="en-US" dirty="0">
                <a:hlinkClick r:id="rId4"/>
              </a:rPr>
              <a:t>to_csv</a:t>
            </a:r>
            <a:r>
              <a:rPr lang="en-US" dirty="0"/>
              <a:t> method, a DataFrame can be transferred as a CSV.</a:t>
            </a:r>
          </a:p>
          <a:p>
            <a:r>
              <a:rPr lang="en-US" dirty="0"/>
              <a:t>The "index" parameter can be used to indicate whether this should be saved.</a:t>
            </a: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4027F688-8213-08BF-9593-B05B089307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4468" y="5713486"/>
            <a:ext cx="4762500" cy="5810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A4268624-4612-3048-A1E7-315B52D201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03539" y="5713486"/>
            <a:ext cx="3914775" cy="523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1" name="Grafik 20" descr="Tabelle mit einfarbiger Füllung">
            <a:extLst>
              <a:ext uri="{FF2B5EF4-FFF2-40B4-BE49-F238E27FC236}">
                <a16:creationId xmlns:a16="http://schemas.microsoft.com/office/drawing/2014/main" id="{94179584-1493-4A6C-587F-F16BB67F66D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209296" y="620639"/>
            <a:ext cx="914400" cy="914400"/>
          </a:xfrm>
          <a:prstGeom prst="rect">
            <a:avLst/>
          </a:prstGeom>
        </p:spPr>
      </p:pic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FA8F44DD-A6F4-E46E-0CB8-05D271DBB90F}"/>
              </a:ext>
            </a:extLst>
          </p:cNvPr>
          <p:cNvGrpSpPr/>
          <p:nvPr/>
        </p:nvGrpSpPr>
        <p:grpSpPr>
          <a:xfrm>
            <a:off x="8409578" y="570706"/>
            <a:ext cx="914400" cy="914400"/>
            <a:chOff x="8282763" y="620639"/>
            <a:chExt cx="914400" cy="914400"/>
          </a:xfrm>
        </p:grpSpPr>
        <p:pic>
          <p:nvPicPr>
            <p:cNvPr id="23" name="Grafik 22" descr="Papier mit einfarbiger Füllung">
              <a:extLst>
                <a:ext uri="{FF2B5EF4-FFF2-40B4-BE49-F238E27FC236}">
                  <a16:creationId xmlns:a16="http://schemas.microsoft.com/office/drawing/2014/main" id="{076D8828-B81A-C705-0ACE-A434B5DDBE8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8282763" y="620639"/>
              <a:ext cx="914400" cy="914400"/>
            </a:xfrm>
            <a:prstGeom prst="rect">
              <a:avLst/>
            </a:prstGeom>
          </p:spPr>
        </p:pic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D7D3B870-928A-FF2B-59C9-30AEEA250195}"/>
                </a:ext>
              </a:extLst>
            </p:cNvPr>
            <p:cNvSpPr txBox="1"/>
            <p:nvPr/>
          </p:nvSpPr>
          <p:spPr>
            <a:xfrm>
              <a:off x="8432827" y="976922"/>
              <a:ext cx="6142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>
                  <a:latin typeface="Aharoni" panose="02010803020104030203" pitchFamily="2" charset="-79"/>
                  <a:cs typeface="Aharoni" panose="02010803020104030203" pitchFamily="2" charset="-79"/>
                </a:rPr>
                <a:t>CSV</a:t>
              </a:r>
            </a:p>
          </p:txBody>
        </p:sp>
      </p:grpSp>
      <p:sp>
        <p:nvSpPr>
          <p:cNvPr id="27" name="Pfeil: nach rechts 26">
            <a:extLst>
              <a:ext uri="{FF2B5EF4-FFF2-40B4-BE49-F238E27FC236}">
                <a16:creationId xmlns:a16="http://schemas.microsoft.com/office/drawing/2014/main" id="{4CE2DA59-DE68-4AAA-D979-72B5FD96DF9B}"/>
              </a:ext>
            </a:extLst>
          </p:cNvPr>
          <p:cNvSpPr/>
          <p:nvPr/>
        </p:nvSpPr>
        <p:spPr>
          <a:xfrm>
            <a:off x="9490365" y="835523"/>
            <a:ext cx="739176" cy="484632"/>
          </a:xfrm>
          <a:prstGeom prst="rightArrow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Pfeil: nach rechts 27">
            <a:extLst>
              <a:ext uri="{FF2B5EF4-FFF2-40B4-BE49-F238E27FC236}">
                <a16:creationId xmlns:a16="http://schemas.microsoft.com/office/drawing/2014/main" id="{4D1ECF4A-7099-915E-42B4-D11BC1DA5BEE}"/>
              </a:ext>
            </a:extLst>
          </p:cNvPr>
          <p:cNvSpPr/>
          <p:nvPr/>
        </p:nvSpPr>
        <p:spPr>
          <a:xfrm rot="10800000">
            <a:off x="9265955" y="835523"/>
            <a:ext cx="739176" cy="484632"/>
          </a:xfrm>
          <a:prstGeom prst="rightArrow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5498014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A039D12-4591-7B83-BF1A-849A336D3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Conditionally</a:t>
            </a:r>
            <a:r>
              <a:rPr lang="de-DE" dirty="0"/>
              <a:t> </a:t>
            </a:r>
            <a:r>
              <a:rPr lang="de-DE" dirty="0" err="1"/>
              <a:t>dependent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3F182EEB-F01A-4F0C-C5ED-9AE2D2ECF1F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1030218"/>
              </a:xfrm>
            </p:spPr>
            <p:txBody>
              <a:bodyPr/>
              <a:lstStyle/>
              <a:p>
                <a:r>
                  <a:rPr lang="de-DE" dirty="0"/>
                  <a:t>Let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de-DE" dirty="0"/>
                  <a:t> and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be</a:t>
                </a:r>
                <a:r>
                  <a:rPr lang="de-DE" dirty="0"/>
                  <a:t> Events.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de-DE" dirty="0"/>
                  <a:t> and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are</a:t>
                </a:r>
                <a:r>
                  <a:rPr lang="de-DE" dirty="0"/>
                  <a:t> </a:t>
                </a:r>
                <a:r>
                  <a:rPr lang="de-DE" b="1" dirty="0" err="1"/>
                  <a:t>conditionally</a:t>
                </a:r>
                <a:r>
                  <a:rPr lang="de-DE" dirty="0"/>
                  <a:t> </a:t>
                </a:r>
                <a:r>
                  <a:rPr lang="de-DE" dirty="0" err="1"/>
                  <a:t>independent</a:t>
                </a:r>
                <a:r>
                  <a:rPr lang="de-DE" dirty="0"/>
                  <a:t> on </a:t>
                </a:r>
                <a14:m>
                  <m:oMath xmlns:m="http://schemas.openxmlformats.org/officeDocument/2006/math">
                    <m:r>
                      <a:rPr lang="de-DE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if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∩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de-DE" dirty="0"/>
                  <a:t>.</a:t>
                </a:r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3F182EEB-F01A-4F0C-C5ED-9AE2D2ECF1F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1030218"/>
              </a:xfrm>
              <a:blipFill>
                <a:blip r:embed="rId2"/>
                <a:stretch>
                  <a:fillRect l="-1043" t="-9467" b="-59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DDC90AAD-43F2-BE2B-BE0E-FD3FABEE741E}"/>
                  </a:ext>
                </a:extLst>
              </p:cNvPr>
              <p:cNvSpPr txBox="1"/>
              <p:nvPr/>
            </p:nvSpPr>
            <p:spPr>
              <a:xfrm>
                <a:off x="5034954" y="2739773"/>
                <a:ext cx="6797673" cy="242579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de-DE" dirty="0"/>
                  <a:t>We </a:t>
                </a:r>
                <a:r>
                  <a:rPr lang="de-DE" dirty="0" err="1"/>
                  <a:t>have</a:t>
                </a:r>
                <a:r>
                  <a:rPr lang="de-DE" dirty="0"/>
                  <a:t> </a:t>
                </a:r>
                <a:r>
                  <a:rPr lang="de-DE" dirty="0" err="1"/>
                  <a:t>seen</a:t>
                </a:r>
                <a:r>
                  <a:rPr lang="de-DE" dirty="0"/>
                  <a:t> </a:t>
                </a:r>
                <a:r>
                  <a:rPr lang="de-DE" dirty="0" err="1"/>
                  <a:t>that</a:t>
                </a:r>
                <a:r>
                  <a:rPr lang="de-DE" dirty="0"/>
                  <a:t> </a:t>
                </a:r>
                <a:r>
                  <a:rPr lang="de-DE" dirty="0" err="1"/>
                  <a:t>species</a:t>
                </a:r>
                <a:r>
                  <a:rPr lang="de-DE" dirty="0"/>
                  <a:t> and </a:t>
                </a:r>
                <a:r>
                  <a:rPr lang="de-DE" dirty="0" err="1"/>
                  <a:t>color</a:t>
                </a:r>
                <a:r>
                  <a:rPr lang="de-DE" dirty="0"/>
                  <a:t> </a:t>
                </a:r>
                <a:r>
                  <a:rPr lang="de-DE" dirty="0" err="1"/>
                  <a:t>are</a:t>
                </a:r>
                <a:r>
                  <a:rPr lang="de-DE" dirty="0"/>
                  <a:t> not </a:t>
                </a:r>
                <a:r>
                  <a:rPr lang="de-DE" dirty="0" err="1"/>
                  <a:t>independent</a:t>
                </a:r>
                <a:r>
                  <a:rPr lang="de-DE" dirty="0"/>
                  <a:t>. </a:t>
                </a:r>
                <a:endParaRPr lang="de-DE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𝑔𝑟𝑒𝑒𝑛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16</m:t>
                          </m:r>
                        </m:den>
                      </m:f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≠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𝑔𝑟𝑒𝑒𝑛</m:t>
                          </m:r>
                        </m:e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𝑔𝑟𝑎𝑠𝑠h𝑜𝑝𝑝𝑒𝑟</m:t>
                          </m:r>
                        </m:e>
                      </m:d>
                    </m:oMath>
                  </m:oMathPara>
                </a14:m>
                <a:endParaRPr lang="de-DE" dirty="0"/>
              </a:p>
              <a:p>
                <a:r>
                  <a:rPr lang="de-DE" dirty="0" err="1"/>
                  <a:t>If</a:t>
                </a:r>
                <a:r>
                  <a:rPr lang="de-DE" dirty="0"/>
                  <a:t> </a:t>
                </a:r>
                <a:r>
                  <a:rPr lang="de-DE" dirty="0" err="1"/>
                  <a:t>we</a:t>
                </a:r>
                <a:r>
                  <a:rPr lang="de-DE" dirty="0"/>
                  <a:t> </a:t>
                </a:r>
                <a:r>
                  <a:rPr lang="de-DE" dirty="0" err="1"/>
                  <a:t>evaluate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same </a:t>
                </a:r>
                <a:r>
                  <a:rPr lang="de-DE" dirty="0" err="1"/>
                  <a:t>under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condition</a:t>
                </a:r>
                <a:r>
                  <a:rPr lang="de-DE" dirty="0"/>
                  <a:t> </a:t>
                </a:r>
                <a:r>
                  <a:rPr lang="de-DE" dirty="0" err="1"/>
                  <a:t>that</a:t>
                </a:r>
                <a:r>
                  <a:rPr lang="de-DE" dirty="0"/>
                  <a:t> </a:t>
                </a:r>
                <a:r>
                  <a:rPr lang="de-DE" dirty="0" err="1"/>
                  <a:t>only</a:t>
                </a:r>
                <a:r>
                  <a:rPr lang="de-DE" dirty="0"/>
                  <a:t> </a:t>
                </a:r>
                <a:r>
                  <a:rPr lang="de-DE" dirty="0" err="1"/>
                  <a:t>bugs</a:t>
                </a:r>
                <a:r>
                  <a:rPr lang="de-DE" dirty="0"/>
                  <a:t> </a:t>
                </a:r>
                <a:r>
                  <a:rPr lang="de-DE" dirty="0" err="1"/>
                  <a:t>from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Backyard</a:t>
                </a:r>
                <a:r>
                  <a:rPr lang="de-DE" dirty="0"/>
                  <a:t> </a:t>
                </a:r>
                <a:r>
                  <a:rPr lang="de-DE" dirty="0" err="1"/>
                  <a:t>are</a:t>
                </a:r>
                <a:r>
                  <a:rPr lang="de-DE" dirty="0"/>
                  <a:t> </a:t>
                </a:r>
                <a:r>
                  <a:rPr lang="de-DE" dirty="0" err="1"/>
                  <a:t>considered</a:t>
                </a:r>
                <a:r>
                  <a:rPr lang="de-DE" dirty="0"/>
                  <a:t>, </a:t>
                </a:r>
                <a:r>
                  <a:rPr lang="de-DE" dirty="0" err="1"/>
                  <a:t>we</a:t>
                </a:r>
                <a:r>
                  <a:rPr lang="de-DE" dirty="0"/>
                  <a:t> </a:t>
                </a:r>
                <a:r>
                  <a:rPr lang="de-DE" dirty="0" err="1"/>
                  <a:t>get</a:t>
                </a:r>
                <a:r>
                  <a:rPr lang="de-DE" dirty="0"/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𝑔𝑟𝑒𝑒𝑛</m:t>
                          </m:r>
                        </m:e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𝑏𝑎𝑐𝑘𝑦𝑎𝑟𝑑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𝑔𝑟𝑒𝑒𝑛</m:t>
                          </m:r>
                        </m:e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𝑔𝑟𝑎𝑠𝑠h𝑜𝑝𝑝𝑒𝑟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∩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𝑏𝑎𝑐𝑘𝑦𝑎𝑟𝑑</m:t>
                          </m:r>
                        </m:e>
                      </m:d>
                    </m:oMath>
                  </m:oMathPara>
                </a14:m>
                <a:endParaRPr lang="de-DE" dirty="0"/>
              </a:p>
              <a:p>
                <a:r>
                  <a:rPr lang="de-DE" dirty="0"/>
                  <a:t>So </a:t>
                </a:r>
                <a:r>
                  <a:rPr lang="de-DE" dirty="0" err="1"/>
                  <a:t>species</a:t>
                </a:r>
                <a:r>
                  <a:rPr lang="de-DE" dirty="0"/>
                  <a:t> and </a:t>
                </a:r>
                <a:r>
                  <a:rPr lang="de-DE" dirty="0" err="1"/>
                  <a:t>color</a:t>
                </a:r>
                <a:r>
                  <a:rPr lang="de-DE" dirty="0"/>
                  <a:t> </a:t>
                </a:r>
                <a:r>
                  <a:rPr lang="de-DE" dirty="0" err="1"/>
                  <a:t>are</a:t>
                </a:r>
                <a:r>
                  <a:rPr lang="de-DE" dirty="0"/>
                  <a:t> </a:t>
                </a:r>
                <a:r>
                  <a:rPr lang="de-DE" dirty="0" err="1"/>
                  <a:t>independent</a:t>
                </a:r>
                <a:r>
                  <a:rPr lang="de-DE" dirty="0"/>
                  <a:t> </a:t>
                </a:r>
                <a:r>
                  <a:rPr lang="de-DE" i="1" dirty="0" err="1"/>
                  <a:t>under</a:t>
                </a:r>
                <a:r>
                  <a:rPr lang="de-DE" i="1" dirty="0"/>
                  <a:t> </a:t>
                </a:r>
                <a:r>
                  <a:rPr lang="de-DE" i="1" dirty="0" err="1"/>
                  <a:t>the</a:t>
                </a:r>
                <a:r>
                  <a:rPr lang="de-DE" i="1" dirty="0"/>
                  <a:t> </a:t>
                </a:r>
                <a:r>
                  <a:rPr lang="de-DE" i="1" dirty="0" err="1"/>
                  <a:t>condition</a:t>
                </a:r>
                <a:r>
                  <a:rPr lang="de-DE" dirty="0"/>
                  <a:t> „</a:t>
                </a:r>
                <a:r>
                  <a:rPr lang="de-DE" dirty="0" err="1"/>
                  <a:t>from</a:t>
                </a:r>
                <a:r>
                  <a:rPr lang="de-DE" dirty="0"/>
                  <a:t> </a:t>
                </a:r>
                <a:r>
                  <a:rPr lang="de-DE" dirty="0" err="1"/>
                  <a:t>backyard</a:t>
                </a:r>
                <a:r>
                  <a:rPr lang="de-DE" dirty="0"/>
                  <a:t>“.</a:t>
                </a:r>
              </a:p>
            </p:txBody>
          </p:sp>
        </mc:Choice>
        <mc:Fallback xmlns="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DDC90AAD-43F2-BE2B-BE0E-FD3FABEE74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4954" y="2739773"/>
                <a:ext cx="6797673" cy="2425792"/>
              </a:xfrm>
              <a:prstGeom prst="rect">
                <a:avLst/>
              </a:prstGeom>
              <a:blipFill>
                <a:blip r:embed="rId3"/>
                <a:stretch>
                  <a:fillRect l="-2152" t="-3266" b="-502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Grafik 5" descr="Ameise mit einfarbiger Füllung">
            <a:extLst>
              <a:ext uri="{FF2B5EF4-FFF2-40B4-BE49-F238E27FC236}">
                <a16:creationId xmlns:a16="http://schemas.microsoft.com/office/drawing/2014/main" id="{ADEA5DD9-D095-4D1F-B318-283295C1A1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01428" y="2812821"/>
            <a:ext cx="914400" cy="914400"/>
          </a:xfrm>
          <a:prstGeom prst="rect">
            <a:avLst/>
          </a:prstGeom>
        </p:spPr>
      </p:pic>
      <p:pic>
        <p:nvPicPr>
          <p:cNvPr id="7" name="Grafik 6" descr="Ameise mit einfarbiger Füllung">
            <a:extLst>
              <a:ext uri="{FF2B5EF4-FFF2-40B4-BE49-F238E27FC236}">
                <a16:creationId xmlns:a16="http://schemas.microsoft.com/office/drawing/2014/main" id="{1F1666D9-1A25-1338-A0E0-2347C34CF1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01428" y="3608707"/>
            <a:ext cx="914400" cy="914400"/>
          </a:xfrm>
          <a:prstGeom prst="rect">
            <a:avLst/>
          </a:prstGeom>
        </p:spPr>
      </p:pic>
      <p:pic>
        <p:nvPicPr>
          <p:cNvPr id="8" name="Grafik 7" descr="Ameise mit einfarbiger Füllung">
            <a:extLst>
              <a:ext uri="{FF2B5EF4-FFF2-40B4-BE49-F238E27FC236}">
                <a16:creationId xmlns:a16="http://schemas.microsoft.com/office/drawing/2014/main" id="{6D70C87B-2859-E4E0-8DD5-4E1C6288D1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90859" y="4584167"/>
            <a:ext cx="577129" cy="577129"/>
          </a:xfrm>
          <a:prstGeom prst="rect">
            <a:avLst/>
          </a:prstGeom>
        </p:spPr>
      </p:pic>
      <p:pic>
        <p:nvPicPr>
          <p:cNvPr id="9" name="Grafik 8" descr="Ameise mit einfarbiger Füllung">
            <a:extLst>
              <a:ext uri="{FF2B5EF4-FFF2-40B4-BE49-F238E27FC236}">
                <a16:creationId xmlns:a16="http://schemas.microsoft.com/office/drawing/2014/main" id="{8992E934-D8E0-19A6-B1DA-6CF94D5BF7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90859" y="5284939"/>
            <a:ext cx="577129" cy="577129"/>
          </a:xfrm>
          <a:prstGeom prst="rect">
            <a:avLst/>
          </a:prstGeom>
        </p:spPr>
      </p:pic>
      <p:pic>
        <p:nvPicPr>
          <p:cNvPr id="10" name="Grafik 9" descr="Ameise mit einfarbiger Füllung">
            <a:extLst>
              <a:ext uri="{FF2B5EF4-FFF2-40B4-BE49-F238E27FC236}">
                <a16:creationId xmlns:a16="http://schemas.microsoft.com/office/drawing/2014/main" id="{CD52F65C-93DE-2813-BF68-C9DB0ED2FB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80484" y="2818597"/>
            <a:ext cx="914400" cy="914400"/>
          </a:xfrm>
          <a:prstGeom prst="rect">
            <a:avLst/>
          </a:prstGeom>
        </p:spPr>
      </p:pic>
      <p:pic>
        <p:nvPicPr>
          <p:cNvPr id="11" name="Grafik 10" descr="Ameise mit einfarbiger Füllung">
            <a:extLst>
              <a:ext uri="{FF2B5EF4-FFF2-40B4-BE49-F238E27FC236}">
                <a16:creationId xmlns:a16="http://schemas.microsoft.com/office/drawing/2014/main" id="{8AA3E91C-7C26-E5F8-87A5-6DFE9A0DF7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80484" y="3614483"/>
            <a:ext cx="914400" cy="914400"/>
          </a:xfrm>
          <a:prstGeom prst="rect">
            <a:avLst/>
          </a:prstGeom>
        </p:spPr>
      </p:pic>
      <p:pic>
        <p:nvPicPr>
          <p:cNvPr id="12" name="Grafik 11" descr="Ameise mit einfarbiger Füllung">
            <a:extLst>
              <a:ext uri="{FF2B5EF4-FFF2-40B4-BE49-F238E27FC236}">
                <a16:creationId xmlns:a16="http://schemas.microsoft.com/office/drawing/2014/main" id="{9C564952-6C9A-B9AB-58ED-A60FEAA7D3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69915" y="4589943"/>
            <a:ext cx="577129" cy="577129"/>
          </a:xfrm>
          <a:prstGeom prst="rect">
            <a:avLst/>
          </a:prstGeom>
        </p:spPr>
      </p:pic>
      <p:pic>
        <p:nvPicPr>
          <p:cNvPr id="13" name="Grafik 12" descr="Ameise mit einfarbiger Füllung">
            <a:extLst>
              <a:ext uri="{FF2B5EF4-FFF2-40B4-BE49-F238E27FC236}">
                <a16:creationId xmlns:a16="http://schemas.microsoft.com/office/drawing/2014/main" id="{CB5FA28E-DD61-CFBA-5F88-9E0117A9CB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69915" y="5290715"/>
            <a:ext cx="577129" cy="577129"/>
          </a:xfrm>
          <a:prstGeom prst="rect">
            <a:avLst/>
          </a:prstGeom>
        </p:spPr>
      </p:pic>
      <p:pic>
        <p:nvPicPr>
          <p:cNvPr id="14" name="Grafik 13" descr="Heuschrecke mit einfarbiger Füllung">
            <a:extLst>
              <a:ext uri="{FF2B5EF4-FFF2-40B4-BE49-F238E27FC236}">
                <a16:creationId xmlns:a16="http://schemas.microsoft.com/office/drawing/2014/main" id="{73646D7F-B131-DCD7-E6C2-7610903882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53533" y="2845999"/>
            <a:ext cx="914400" cy="914400"/>
          </a:xfrm>
          <a:prstGeom prst="rect">
            <a:avLst/>
          </a:prstGeom>
        </p:spPr>
      </p:pic>
      <p:pic>
        <p:nvPicPr>
          <p:cNvPr id="15" name="Grafik 14" descr="Heuschrecke mit einfarbiger Füllung">
            <a:extLst>
              <a:ext uri="{FF2B5EF4-FFF2-40B4-BE49-F238E27FC236}">
                <a16:creationId xmlns:a16="http://schemas.microsoft.com/office/drawing/2014/main" id="{DFB48E3F-4E1A-51A7-490A-ACA532B3E19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77768" y="3608707"/>
            <a:ext cx="914400" cy="914400"/>
          </a:xfrm>
          <a:prstGeom prst="rect">
            <a:avLst/>
          </a:prstGeom>
        </p:spPr>
      </p:pic>
      <p:pic>
        <p:nvPicPr>
          <p:cNvPr id="16" name="Grafik 15" descr="Heuschrecke mit einfarbiger Füllung">
            <a:extLst>
              <a:ext uri="{FF2B5EF4-FFF2-40B4-BE49-F238E27FC236}">
                <a16:creationId xmlns:a16="http://schemas.microsoft.com/office/drawing/2014/main" id="{75701AB5-4368-8490-6604-EEEDE23D69E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354217" y="4637019"/>
            <a:ext cx="482016" cy="482016"/>
          </a:xfrm>
          <a:prstGeom prst="rect">
            <a:avLst/>
          </a:prstGeom>
        </p:spPr>
      </p:pic>
      <p:pic>
        <p:nvPicPr>
          <p:cNvPr id="17" name="Grafik 16" descr="Heuschrecke mit einfarbiger Füllung">
            <a:extLst>
              <a:ext uri="{FF2B5EF4-FFF2-40B4-BE49-F238E27FC236}">
                <a16:creationId xmlns:a16="http://schemas.microsoft.com/office/drawing/2014/main" id="{F0B67C3C-2AB0-469C-765D-A6C72B75F7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93960" y="5337792"/>
            <a:ext cx="482016" cy="482016"/>
          </a:xfrm>
          <a:prstGeom prst="rect">
            <a:avLst/>
          </a:prstGeom>
        </p:spPr>
      </p:pic>
      <p:pic>
        <p:nvPicPr>
          <p:cNvPr id="18" name="Grafik 17" descr="Ameise mit einfarbiger Füllung">
            <a:extLst>
              <a:ext uri="{FF2B5EF4-FFF2-40B4-BE49-F238E27FC236}">
                <a16:creationId xmlns:a16="http://schemas.microsoft.com/office/drawing/2014/main" id="{66A556AE-3915-CADE-683D-9FCA43BF22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125630" y="2818597"/>
            <a:ext cx="914400" cy="914400"/>
          </a:xfrm>
          <a:prstGeom prst="rect">
            <a:avLst/>
          </a:prstGeom>
        </p:spPr>
      </p:pic>
      <p:pic>
        <p:nvPicPr>
          <p:cNvPr id="19" name="Grafik 18" descr="Ameise mit einfarbiger Füllung">
            <a:extLst>
              <a:ext uri="{FF2B5EF4-FFF2-40B4-BE49-F238E27FC236}">
                <a16:creationId xmlns:a16="http://schemas.microsoft.com/office/drawing/2014/main" id="{FD578F2E-F910-5C88-3412-C7F4DAE9478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125630" y="3614483"/>
            <a:ext cx="914400" cy="914400"/>
          </a:xfrm>
          <a:prstGeom prst="rect">
            <a:avLst/>
          </a:prstGeom>
        </p:spPr>
      </p:pic>
      <p:pic>
        <p:nvPicPr>
          <p:cNvPr id="20" name="Grafik 19" descr="Ameise mit einfarbiger Füllung">
            <a:extLst>
              <a:ext uri="{FF2B5EF4-FFF2-40B4-BE49-F238E27FC236}">
                <a16:creationId xmlns:a16="http://schemas.microsoft.com/office/drawing/2014/main" id="{920D4265-E28D-4A59-6EFA-1823EC24657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315061" y="4589943"/>
            <a:ext cx="577129" cy="577129"/>
          </a:xfrm>
          <a:prstGeom prst="rect">
            <a:avLst/>
          </a:prstGeom>
        </p:spPr>
      </p:pic>
      <p:pic>
        <p:nvPicPr>
          <p:cNvPr id="21" name="Grafik 20" descr="Ameise mit einfarbiger Füllung">
            <a:extLst>
              <a:ext uri="{FF2B5EF4-FFF2-40B4-BE49-F238E27FC236}">
                <a16:creationId xmlns:a16="http://schemas.microsoft.com/office/drawing/2014/main" id="{C1666B2B-CA5E-9744-87A6-4E53061708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15061" y="5290715"/>
            <a:ext cx="577129" cy="577129"/>
          </a:xfrm>
          <a:prstGeom prst="rect">
            <a:avLst/>
          </a:prstGeom>
        </p:spPr>
      </p:pic>
      <p:sp>
        <p:nvSpPr>
          <p:cNvPr id="22" name="Geschweifte Klammer rechts 21">
            <a:extLst>
              <a:ext uri="{FF2B5EF4-FFF2-40B4-BE49-F238E27FC236}">
                <a16:creationId xmlns:a16="http://schemas.microsoft.com/office/drawing/2014/main" id="{4923E5EC-4B7A-5500-9CF9-7500CCD31C52}"/>
              </a:ext>
            </a:extLst>
          </p:cNvPr>
          <p:cNvSpPr/>
          <p:nvPr/>
        </p:nvSpPr>
        <p:spPr>
          <a:xfrm rot="5400000">
            <a:off x="3629664" y="5384640"/>
            <a:ext cx="276643" cy="1358115"/>
          </a:xfrm>
          <a:prstGeom prst="rightBrace">
            <a:avLst>
              <a:gd name="adj1" fmla="val 32285"/>
              <a:gd name="adj2" fmla="val 50000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22F30FE-8782-D7A7-88D6-E01371E49A93}"/>
              </a:ext>
            </a:extLst>
          </p:cNvPr>
          <p:cNvSpPr txBox="1"/>
          <p:nvPr/>
        </p:nvSpPr>
        <p:spPr>
          <a:xfrm>
            <a:off x="3220207" y="6134087"/>
            <a:ext cx="10955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/>
              <a:t>Found</a:t>
            </a:r>
            <a:r>
              <a:rPr lang="de-DE" dirty="0"/>
              <a:t> in</a:t>
            </a:r>
          </a:p>
          <a:p>
            <a:pPr algn="ctr"/>
            <a:r>
              <a:rPr lang="de-DE" dirty="0"/>
              <a:t>Frontyard</a:t>
            </a:r>
          </a:p>
        </p:txBody>
      </p:sp>
      <p:sp>
        <p:nvSpPr>
          <p:cNvPr id="24" name="Geschweifte Klammer rechts 23">
            <a:extLst>
              <a:ext uri="{FF2B5EF4-FFF2-40B4-BE49-F238E27FC236}">
                <a16:creationId xmlns:a16="http://schemas.microsoft.com/office/drawing/2014/main" id="{0D2875A2-6C50-DDFB-C1CB-D39118E45BCB}"/>
              </a:ext>
            </a:extLst>
          </p:cNvPr>
          <p:cNvSpPr/>
          <p:nvPr/>
        </p:nvSpPr>
        <p:spPr>
          <a:xfrm rot="5400000">
            <a:off x="1937836" y="5359507"/>
            <a:ext cx="276643" cy="1358115"/>
          </a:xfrm>
          <a:prstGeom prst="rightBrace">
            <a:avLst>
              <a:gd name="adj1" fmla="val 32285"/>
              <a:gd name="adj2" fmla="val 50000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2CD91E42-27CC-14E4-32A5-FCEF159130B9}"/>
              </a:ext>
            </a:extLst>
          </p:cNvPr>
          <p:cNvSpPr txBox="1"/>
          <p:nvPr/>
        </p:nvSpPr>
        <p:spPr>
          <a:xfrm>
            <a:off x="1559926" y="6108954"/>
            <a:ext cx="10324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/>
              <a:t>Found</a:t>
            </a:r>
            <a:r>
              <a:rPr lang="de-DE" dirty="0"/>
              <a:t> in</a:t>
            </a:r>
          </a:p>
          <a:p>
            <a:pPr algn="ctr"/>
            <a:r>
              <a:rPr lang="de-DE" dirty="0" err="1"/>
              <a:t>Backyard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feld 25">
                <a:extLst>
                  <a:ext uri="{FF2B5EF4-FFF2-40B4-BE49-F238E27FC236}">
                    <a16:creationId xmlns:a16="http://schemas.microsoft.com/office/drawing/2014/main" id="{EA765A50-A047-71E0-74C7-DE25DD89A4C5}"/>
                  </a:ext>
                </a:extLst>
              </p:cNvPr>
              <p:cNvSpPr txBox="1"/>
              <p:nvPr/>
            </p:nvSpPr>
            <p:spPr>
              <a:xfrm>
                <a:off x="5953320" y="5922225"/>
                <a:ext cx="437985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dirty="0">
                    <a:solidFill>
                      <a:srgbClr val="FF0000"/>
                    </a:solidFill>
                  </a:rPr>
                  <a:t>We </a:t>
                </a:r>
                <a:r>
                  <a:rPr lang="de-DE" dirty="0" err="1">
                    <a:solidFill>
                      <a:srgbClr val="FF0000"/>
                    </a:solidFill>
                  </a:rPr>
                  <a:t>often</a:t>
                </a:r>
                <a:r>
                  <a:rPr lang="de-DE" dirty="0">
                    <a:solidFill>
                      <a:srgbClr val="FF0000"/>
                    </a:solidFill>
                  </a:rPr>
                  <a:t> </a:t>
                </a:r>
                <a:r>
                  <a:rPr lang="de-DE" dirty="0" err="1">
                    <a:solidFill>
                      <a:srgbClr val="FF0000"/>
                    </a:solidFill>
                  </a:rPr>
                  <a:t>write</a:t>
                </a:r>
                <a:r>
                  <a:rPr lang="de-DE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de-DE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</m:oMath>
                </a14:m>
                <a:r>
                  <a:rPr lang="de-DE" dirty="0">
                    <a:solidFill>
                      <a:srgbClr val="FF0000"/>
                    </a:solidFill>
                  </a:rPr>
                  <a:t> </a:t>
                </a:r>
                <a:r>
                  <a:rPr lang="de-DE" dirty="0" err="1">
                    <a:solidFill>
                      <a:srgbClr val="FF0000"/>
                    </a:solidFill>
                  </a:rPr>
                  <a:t>instead</a:t>
                </a:r>
                <a:r>
                  <a:rPr lang="de-DE" dirty="0">
                    <a:solidFill>
                      <a:srgbClr val="FF0000"/>
                    </a:solidFill>
                  </a:rPr>
                  <a:t> </a:t>
                </a:r>
                <a:r>
                  <a:rPr lang="de-DE" dirty="0" err="1">
                    <a:solidFill>
                      <a:srgbClr val="FF0000"/>
                    </a:solidFill>
                  </a:rPr>
                  <a:t>of</a:t>
                </a:r>
                <a:r>
                  <a:rPr lang="de-DE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de-DE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∩</m:t>
                        </m:r>
                        <m:r>
                          <a:rPr lang="de-DE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</m:oMath>
                </a14:m>
                <a:r>
                  <a:rPr lang="de-DE" dirty="0">
                    <a:solidFill>
                      <a:srgbClr val="FF0000"/>
                    </a:solidFill>
                  </a:rPr>
                  <a:t>.</a:t>
                </a:r>
              </a:p>
              <a:p>
                <a:r>
                  <a:rPr lang="de-DE" dirty="0">
                    <a:solidFill>
                      <a:srgbClr val="FF0000"/>
                    </a:solidFill>
                  </a:rPr>
                  <a:t>So </a:t>
                </a:r>
                <a:r>
                  <a:rPr lang="de-DE" dirty="0" err="1">
                    <a:solidFill>
                      <a:srgbClr val="FF0000"/>
                    </a:solidFill>
                  </a:rPr>
                  <a:t>you</a:t>
                </a:r>
                <a:r>
                  <a:rPr lang="de-DE" dirty="0">
                    <a:solidFill>
                      <a:srgbClr val="FF0000"/>
                    </a:solidFill>
                  </a:rPr>
                  <a:t> </a:t>
                </a:r>
                <a:r>
                  <a:rPr lang="de-DE" dirty="0" err="1">
                    <a:solidFill>
                      <a:srgbClr val="FF0000"/>
                    </a:solidFill>
                  </a:rPr>
                  <a:t>might</a:t>
                </a:r>
                <a:r>
                  <a:rPr lang="de-DE" dirty="0">
                    <a:solidFill>
                      <a:srgbClr val="FF0000"/>
                    </a:solidFill>
                  </a:rPr>
                  <a:t> also </a:t>
                </a:r>
                <a:r>
                  <a:rPr lang="de-DE" dirty="0" err="1">
                    <a:solidFill>
                      <a:srgbClr val="FF0000"/>
                    </a:solidFill>
                  </a:rPr>
                  <a:t>see</a:t>
                </a:r>
                <a:r>
                  <a:rPr lang="de-DE" dirty="0">
                    <a:solidFill>
                      <a:srgbClr val="FF0000"/>
                    </a:solidFill>
                  </a:rPr>
                  <a:t>: </a:t>
                </a:r>
                <a14:m>
                  <m:oMath xmlns:m="http://schemas.openxmlformats.org/officeDocument/2006/math">
                    <m:r>
                      <a:rPr lang="de-DE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e>
                        <m:r>
                          <a:rPr lang="de-DE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de-DE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de-DE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e>
                        <m:r>
                          <a:rPr lang="de-DE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de-DE" dirty="0">
                    <a:solidFill>
                      <a:srgbClr val="FF0000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26" name="Textfeld 25">
                <a:extLst>
                  <a:ext uri="{FF2B5EF4-FFF2-40B4-BE49-F238E27FC236}">
                    <a16:creationId xmlns:a16="http://schemas.microsoft.com/office/drawing/2014/main" id="{EA765A50-A047-71E0-74C7-DE25DD89A4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3320" y="5922225"/>
                <a:ext cx="4379853" cy="646331"/>
              </a:xfrm>
              <a:prstGeom prst="rect">
                <a:avLst/>
              </a:prstGeom>
              <a:blipFill>
                <a:blip r:embed="rId12"/>
                <a:stretch>
                  <a:fillRect l="-1253" t="-4673" r="-279" b="-1308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891072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CF81383-2C0C-A3D4-F173-D707682A6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Math </a:t>
            </a:r>
            <a:r>
              <a:rPr lang="de-DE" dirty="0" err="1"/>
              <a:t>of</a:t>
            </a:r>
            <a:r>
              <a:rPr lang="de-DE" dirty="0"/>
              <a:t> Naive Bayes </a:t>
            </a:r>
            <a:r>
              <a:rPr lang="de-DE" dirty="0" err="1"/>
              <a:t>classifier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E193E89C-BA92-5D9E-585B-242A3D4E0AE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de-DE" dirty="0"/>
                  <a:t>We </a:t>
                </a:r>
                <a:r>
                  <a:rPr lang="de-DE" dirty="0" err="1"/>
                  <a:t>consider</a:t>
                </a:r>
                <a:r>
                  <a:rPr lang="de-DE" dirty="0"/>
                  <a:t> all </a:t>
                </a:r>
                <a:r>
                  <a:rPr lang="de-DE" dirty="0" err="1"/>
                  <a:t>features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, …,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conditionally</a:t>
                </a:r>
                <a:r>
                  <a:rPr lang="de-DE" dirty="0"/>
                  <a:t> </a:t>
                </a:r>
                <a:r>
                  <a:rPr lang="de-DE" dirty="0" err="1"/>
                  <a:t>independent</a:t>
                </a:r>
                <a:r>
                  <a:rPr lang="de-DE" dirty="0"/>
                  <a:t> on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from</a:t>
                </a:r>
                <a:r>
                  <a:rPr lang="de-DE" dirty="0"/>
                  <a:t> </a:t>
                </a:r>
                <a:r>
                  <a:rPr lang="de-DE" dirty="0" err="1"/>
                  <a:t>each</a:t>
                </a:r>
                <a:r>
                  <a:rPr lang="de-DE" dirty="0"/>
                  <a:t> </a:t>
                </a:r>
                <a:r>
                  <a:rPr lang="de-DE" dirty="0" err="1"/>
                  <a:t>other</a:t>
                </a:r>
                <a:r>
                  <a:rPr lang="de-DE" dirty="0"/>
                  <a:t>.</a:t>
                </a:r>
              </a:p>
              <a:p>
                <a:r>
                  <a:rPr lang="de-DE" dirty="0"/>
                  <a:t>So: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=…=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de-DE" dirty="0"/>
                  <a:t> and so on…</a:t>
                </a:r>
              </a:p>
              <a:p>
                <a:r>
                  <a:rPr lang="de-DE" dirty="0"/>
                  <a:t>This </a:t>
                </a:r>
                <a:r>
                  <a:rPr lang="de-DE" dirty="0" err="1"/>
                  <a:t>is</a:t>
                </a:r>
                <a:r>
                  <a:rPr lang="de-DE" dirty="0"/>
                  <a:t> </a:t>
                </a:r>
                <a:r>
                  <a:rPr lang="de-DE" dirty="0" err="1"/>
                  <a:t>normally</a:t>
                </a:r>
                <a:r>
                  <a:rPr lang="de-DE" dirty="0"/>
                  <a:t> not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case</a:t>
                </a:r>
                <a:r>
                  <a:rPr lang="de-DE" dirty="0"/>
                  <a:t> </a:t>
                </a:r>
                <a:r>
                  <a:rPr lang="de-DE" dirty="0" err="1"/>
                  <a:t>for</a:t>
                </a:r>
                <a:r>
                  <a:rPr lang="de-DE" dirty="0"/>
                  <a:t> real </a:t>
                </a:r>
                <a:r>
                  <a:rPr lang="de-DE" dirty="0" err="1"/>
                  <a:t>data</a:t>
                </a:r>
                <a:r>
                  <a:rPr lang="de-DE" dirty="0"/>
                  <a:t>, but </a:t>
                </a:r>
                <a:r>
                  <a:rPr lang="de-DE" dirty="0" err="1"/>
                  <a:t>we</a:t>
                </a:r>
                <a:r>
                  <a:rPr lang="de-DE" dirty="0"/>
                  <a:t> </a:t>
                </a:r>
                <a:r>
                  <a:rPr lang="de-DE" dirty="0" err="1"/>
                  <a:t>ignore</a:t>
                </a:r>
                <a:r>
                  <a:rPr lang="de-DE" dirty="0"/>
                  <a:t> </a:t>
                </a:r>
                <a:r>
                  <a:rPr lang="de-DE" dirty="0" err="1"/>
                  <a:t>this</a:t>
                </a:r>
                <a:r>
                  <a:rPr lang="de-DE" dirty="0"/>
                  <a:t>. This </a:t>
                </a:r>
                <a:r>
                  <a:rPr lang="de-DE" dirty="0" err="1"/>
                  <a:t>is</a:t>
                </a:r>
                <a:r>
                  <a:rPr lang="de-DE" dirty="0"/>
                  <a:t> </a:t>
                </a:r>
                <a:r>
                  <a:rPr lang="de-DE" dirty="0" err="1"/>
                  <a:t>why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classifier</a:t>
                </a:r>
                <a:r>
                  <a:rPr lang="de-DE" dirty="0"/>
                  <a:t> ist </a:t>
                </a:r>
                <a:r>
                  <a:rPr lang="de-DE" dirty="0" err="1"/>
                  <a:t>called</a:t>
                </a:r>
                <a:r>
                  <a:rPr lang="de-DE" dirty="0"/>
                  <a:t> „naive“.</a:t>
                </a:r>
              </a:p>
              <a:p>
                <a:r>
                  <a:rPr lang="de-DE" dirty="0" err="1"/>
                  <a:t>We</a:t>
                </a:r>
                <a:r>
                  <a:rPr lang="de-DE" dirty="0"/>
                  <a:t> </a:t>
                </a:r>
                <a:r>
                  <a:rPr lang="de-DE" dirty="0" err="1"/>
                  <a:t>use</a:t>
                </a:r>
                <a:r>
                  <a:rPr lang="de-DE" dirty="0"/>
                  <a:t> Bayes Theorem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calculate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Probability</a:t>
                </a:r>
                <a:r>
                  <a:rPr lang="de-DE" dirty="0"/>
                  <a:t> </a:t>
                </a:r>
                <a:r>
                  <a:rPr lang="de-DE" dirty="0" err="1"/>
                  <a:t>for</a:t>
                </a:r>
                <a:r>
                  <a:rPr lang="de-DE" dirty="0"/>
                  <a:t> a </a:t>
                </a:r>
                <a:r>
                  <a:rPr lang="de-DE" dirty="0" err="1"/>
                  <a:t>label</a:t>
                </a:r>
                <a:r>
                  <a:rPr lang="de-DE" dirty="0"/>
                  <a:t> </a:t>
                </a:r>
                <a:r>
                  <a:rPr lang="de-DE" dirty="0" err="1"/>
                  <a:t>based</a:t>
                </a:r>
                <a:r>
                  <a:rPr lang="de-DE" dirty="0"/>
                  <a:t> on </a:t>
                </a:r>
                <a:r>
                  <a:rPr lang="de-DE" dirty="0" err="1"/>
                  <a:t>given</a:t>
                </a:r>
                <a:r>
                  <a:rPr lang="de-DE" dirty="0"/>
                  <a:t> </a:t>
                </a:r>
                <a:r>
                  <a:rPr lang="de-DE" dirty="0" err="1"/>
                  <a:t>features</a:t>
                </a:r>
                <a:r>
                  <a:rPr lang="de-DE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e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,…,</m:t>
                              </m:r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de-DE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𝑠𝑝𝑎𝑚</m:t>
                          </m:r>
                        </m:e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𝐶𝑎𝑛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𝑦𝑜𝑢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𝑜𝑤𝑒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𝑚𝑒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𝑠𝑜𝑚𝑒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𝑚𝑜𝑛𝑒𝑦</m:t>
                          </m:r>
                        </m:e>
                      </m:d>
                    </m:oMath>
                  </m:oMathPara>
                </a14:m>
                <a:endParaRPr lang="de-DE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𝑠𝑝𝑎𝑚</m:t>
                              </m:r>
                            </m:e>
                          </m:acc>
                        </m:e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𝐶𝑎𝑛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𝑦𝑜𝑢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𝑜𝑤𝑒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𝑚𝑒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𝑠𝑜𝑚𝑒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𝑚𝑜𝑛𝑒𝑦</m:t>
                          </m:r>
                        </m:e>
                      </m:d>
                    </m:oMath>
                  </m:oMathPara>
                </a14:m>
                <a:endParaRPr lang="de-DE" dirty="0"/>
              </a:p>
              <a:p>
                <a:pPr marL="0" indent="0">
                  <a:buNone/>
                </a:pPr>
                <a:endParaRPr lang="de-DE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E193E89C-BA92-5D9E-585B-242A3D4E0A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 t="-280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8280038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88D33D9-9453-AD43-27F3-080CE9BB3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Math </a:t>
            </a:r>
            <a:r>
              <a:rPr lang="de-DE" dirty="0" err="1"/>
              <a:t>of</a:t>
            </a:r>
            <a:r>
              <a:rPr lang="de-DE" dirty="0"/>
              <a:t> naive Bayes </a:t>
            </a:r>
            <a:r>
              <a:rPr lang="de-DE" dirty="0" err="1"/>
              <a:t>classifier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DA2A2A0F-D206-4DE8-7653-48AF317C977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de-DE" dirty="0"/>
                  <a:t>But </a:t>
                </a:r>
                <a:r>
                  <a:rPr lang="de-DE" dirty="0" err="1"/>
                  <a:t>how</a:t>
                </a:r>
                <a:r>
                  <a:rPr lang="de-DE" dirty="0"/>
                  <a:t> </a:t>
                </a:r>
                <a:r>
                  <a:rPr lang="de-DE" dirty="0" err="1"/>
                  <a:t>can</a:t>
                </a:r>
                <a:r>
                  <a:rPr lang="de-DE" dirty="0"/>
                  <a:t> </a:t>
                </a:r>
                <a:r>
                  <a:rPr lang="de-DE" dirty="0" err="1"/>
                  <a:t>we</a:t>
                </a:r>
                <a:r>
                  <a:rPr lang="de-DE" dirty="0"/>
                  <a:t> </a:t>
                </a:r>
                <a:r>
                  <a:rPr lang="de-DE" dirty="0" err="1"/>
                  <a:t>calculate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de-DE" dirty="0"/>
                  <a:t>?</a:t>
                </a:r>
              </a:p>
              <a:p>
                <a:r>
                  <a:rPr lang="de-DE" dirty="0" err="1"/>
                  <a:t>We</a:t>
                </a:r>
                <a:r>
                  <a:rPr lang="de-DE" dirty="0"/>
                  <a:t> </a:t>
                </a:r>
                <a:r>
                  <a:rPr lang="de-DE" dirty="0" err="1"/>
                  <a:t>use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chain</a:t>
                </a:r>
                <a:r>
                  <a:rPr lang="de-DE" dirty="0"/>
                  <a:t> </a:t>
                </a:r>
                <a:r>
                  <a:rPr lang="de-DE" dirty="0" err="1"/>
                  <a:t>rule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de-DE" dirty="0"/>
                  <a:t>.</a:t>
                </a:r>
              </a:p>
              <a:p>
                <a:r>
                  <a:rPr lang="de-DE" dirty="0"/>
                  <a:t>In </a:t>
                </a:r>
                <a:r>
                  <a:rPr lang="de-DE" dirty="0" err="1"/>
                  <a:t>our</a:t>
                </a:r>
                <a:r>
                  <a:rPr lang="de-DE" dirty="0"/>
                  <a:t> </a:t>
                </a:r>
                <a:r>
                  <a:rPr lang="de-DE" dirty="0" err="1"/>
                  <a:t>case</a:t>
                </a:r>
                <a:r>
                  <a:rPr lang="de-DE" dirty="0"/>
                  <a:t> </a:t>
                </a:r>
                <a:r>
                  <a:rPr lang="de-DE" dirty="0" err="1"/>
                  <a:t>it</a:t>
                </a:r>
                <a:r>
                  <a:rPr lang="de-DE" dirty="0"/>
                  <a:t> will </a:t>
                </a:r>
                <a:r>
                  <a:rPr lang="de-DE" dirty="0" err="1"/>
                  <a:t>look</a:t>
                </a:r>
                <a:r>
                  <a:rPr lang="de-DE" dirty="0"/>
                  <a:t> like </a:t>
                </a:r>
                <a:r>
                  <a:rPr lang="de-DE" dirty="0" err="1"/>
                  <a:t>this</a:t>
                </a:r>
                <a:r>
                  <a:rPr lang="de-DE" dirty="0"/>
                  <a:t> (</a:t>
                </a:r>
                <a:r>
                  <a:rPr lang="de-DE" dirty="0" err="1"/>
                  <a:t>with</a:t>
                </a:r>
                <a:r>
                  <a:rPr lang="de-DE" dirty="0"/>
                  <a:t> </a:t>
                </a:r>
                <a:r>
                  <a:rPr lang="de-DE" dirty="0" err="1"/>
                  <a:t>conditional</a:t>
                </a:r>
                <a:r>
                  <a:rPr lang="de-DE" dirty="0"/>
                  <a:t> </a:t>
                </a:r>
                <a:r>
                  <a:rPr lang="de-DE" dirty="0" err="1"/>
                  <a:t>independence</a:t>
                </a:r>
                <a:r>
                  <a:rPr lang="de-DE" dirty="0"/>
                  <a:t>):</a:t>
                </a:r>
              </a:p>
              <a:p>
                <a:pPr marL="0" indent="0">
                  <a:buNone/>
                </a:pP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de-DE" i="1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endParaRPr lang="de-DE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de-DE" i="1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 …,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⋅…⋅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endParaRPr lang="de-DE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 =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⋅…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⋅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de-DE" i="1">
                        <a:latin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endParaRPr lang="de-DE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de-DE" b="0" dirty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∏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de-D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</m:nary>
                  </m:oMath>
                </a14:m>
                <a:endParaRPr lang="de-DE" dirty="0"/>
              </a:p>
              <a:p>
                <a:r>
                  <a:rPr lang="de-DE" dirty="0"/>
                  <a:t>The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can</a:t>
                </a:r>
                <a:r>
                  <a:rPr lang="de-DE" dirty="0"/>
                  <a:t> </a:t>
                </a:r>
                <a:r>
                  <a:rPr lang="de-DE" dirty="0" err="1"/>
                  <a:t>be</a:t>
                </a:r>
                <a:r>
                  <a:rPr lang="de-DE" dirty="0"/>
                  <a:t> </a:t>
                </a:r>
                <a:r>
                  <a:rPr lang="de-DE" dirty="0" err="1"/>
                  <a:t>calculated</a:t>
                </a:r>
                <a:r>
                  <a:rPr lang="de-DE" dirty="0"/>
                  <a:t> </a:t>
                </a:r>
                <a:r>
                  <a:rPr lang="de-DE" dirty="0" err="1"/>
                  <a:t>using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training</a:t>
                </a:r>
                <a:r>
                  <a:rPr lang="de-DE" dirty="0"/>
                  <a:t> </a:t>
                </a:r>
                <a:r>
                  <a:rPr lang="de-DE" dirty="0" err="1"/>
                  <a:t>set</a:t>
                </a:r>
                <a:r>
                  <a:rPr lang="de-DE" dirty="0"/>
                  <a:t>.</a:t>
                </a:r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DA2A2A0F-D206-4DE8-7653-48AF317C97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278580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BFAF27F-0BAA-406E-7C01-938F0CCD9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Math </a:t>
            </a:r>
            <a:r>
              <a:rPr lang="de-DE" dirty="0" err="1"/>
              <a:t>of</a:t>
            </a:r>
            <a:r>
              <a:rPr lang="de-DE" dirty="0"/>
              <a:t> naive Bayes </a:t>
            </a:r>
            <a:r>
              <a:rPr lang="de-DE" dirty="0" err="1"/>
              <a:t>classifier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B0DAF1EE-BE2C-8DD4-3544-C4F41015AA7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de-DE" dirty="0"/>
                  <a:t>So </a:t>
                </a:r>
                <a:r>
                  <a:rPr lang="de-DE" dirty="0" err="1"/>
                  <a:t>we</a:t>
                </a:r>
                <a:r>
                  <a:rPr lang="de-DE" dirty="0"/>
                  <a:t> </a:t>
                </a:r>
                <a:r>
                  <a:rPr lang="de-DE" dirty="0" err="1"/>
                  <a:t>can</a:t>
                </a:r>
                <a:r>
                  <a:rPr lang="de-DE" dirty="0"/>
                  <a:t> </a:t>
                </a:r>
                <a:r>
                  <a:rPr lang="de-DE" dirty="0" err="1"/>
                  <a:t>change</a:t>
                </a:r>
                <a:r>
                  <a:rPr lang="de-DE" dirty="0"/>
                  <a:t> Bayes </a:t>
                </a:r>
                <a:r>
                  <a:rPr lang="de-DE" dirty="0" err="1"/>
                  <a:t>theorem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e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,…,</m:t>
                              </m:r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de-DE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nary>
                            <m:naryPr>
                              <m:chr m:val="∏"/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de-DE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</m:nary>
                          <m:r>
                            <m:rPr>
                              <m:nor/>
                            </m:rPr>
                            <a:rPr lang="de-DE" dirty="0"/>
                            <m:t> </m:t>
                          </m:r>
                        </m:num>
                        <m:den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de-DE" dirty="0"/>
              </a:p>
              <a:p>
                <a:r>
                  <a:rPr lang="de-DE" dirty="0" err="1"/>
                  <a:t>Since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denominator</a:t>
                </a:r>
                <a:r>
                  <a:rPr lang="de-DE" dirty="0"/>
                  <a:t> </a:t>
                </a:r>
                <a:r>
                  <a:rPr lang="de-DE" dirty="0" err="1"/>
                  <a:t>is</a:t>
                </a:r>
                <a:r>
                  <a:rPr lang="de-DE" dirty="0"/>
                  <a:t> </a:t>
                </a:r>
                <a:r>
                  <a:rPr lang="de-DE" dirty="0" err="1"/>
                  <a:t>always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same, </a:t>
                </a:r>
                <a:r>
                  <a:rPr lang="de-DE" dirty="0" err="1"/>
                  <a:t>we</a:t>
                </a:r>
                <a:r>
                  <a:rPr lang="de-DE" dirty="0"/>
                  <a:t> just </a:t>
                </a:r>
                <a:r>
                  <a:rPr lang="de-DE" dirty="0" err="1"/>
                  <a:t>have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calculate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nominator</a:t>
                </a:r>
                <a:r>
                  <a:rPr lang="de-DE" dirty="0"/>
                  <a:t> </a:t>
                </a:r>
                <a:r>
                  <a:rPr lang="de-DE" dirty="0" err="1"/>
                  <a:t>for</a:t>
                </a:r>
                <a:r>
                  <a:rPr lang="de-DE" dirty="0"/>
                  <a:t> </a:t>
                </a:r>
                <a:r>
                  <a:rPr lang="de-DE" dirty="0" err="1"/>
                  <a:t>each</a:t>
                </a:r>
                <a:r>
                  <a:rPr lang="de-DE" dirty="0"/>
                  <a:t> </a:t>
                </a:r>
                <a:r>
                  <a:rPr lang="de-DE" dirty="0" err="1"/>
                  <a:t>manifestation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de-DE" dirty="0"/>
                  <a:t>. </a:t>
                </a:r>
                <a:r>
                  <a:rPr lang="de-DE" dirty="0" err="1"/>
                  <a:t>We</a:t>
                </a:r>
                <a:r>
                  <a:rPr lang="de-DE" dirty="0"/>
                  <a:t> pick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label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with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biggest</a:t>
                </a:r>
                <a:r>
                  <a:rPr lang="de-DE" dirty="0"/>
                  <a:t> </a:t>
                </a:r>
                <a:r>
                  <a:rPr lang="de-DE" dirty="0" err="1"/>
                  <a:t>result</a:t>
                </a:r>
                <a:r>
                  <a:rPr lang="de-DE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acc>
                            <m:accPr>
                              <m:chr m:val="̂"/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≔ </m:t>
                          </m:r>
                          <m:limLow>
                            <m:limLowPr>
                              <m:ctrlPr>
                                <a:rPr lang="de-DE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de-DE" b="0" i="0" smtClean="0">
                                  <a:latin typeface="Cambria Math" panose="02040503050406030204" pitchFamily="18" charset="0"/>
                                </a:rPr>
                                <m:t>arg</m:t>
                              </m:r>
                              <m:r>
                                <m:rPr>
                                  <m:sty m:val="p"/>
                                </m:rPr>
                                <a:rPr lang="de-DE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lim>
                          </m:limLow>
                        </m:fName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nary>
                            <m:naryPr>
                              <m:chr m:val="∏"/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de-DE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</m:nary>
                        </m:e>
                      </m:func>
                    </m:oMath>
                  </m:oMathPara>
                </a14:m>
                <a:endParaRPr lang="de-DE" dirty="0"/>
              </a:p>
              <a:p>
                <a:r>
                  <a:rPr lang="de-DE" dirty="0" err="1"/>
                  <a:t>How</a:t>
                </a:r>
                <a:r>
                  <a:rPr lang="de-DE" dirty="0"/>
                  <a:t> </a:t>
                </a:r>
                <a:r>
                  <a:rPr lang="de-DE" dirty="0" err="1"/>
                  <a:t>exactly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is</a:t>
                </a:r>
                <a:r>
                  <a:rPr lang="de-DE" dirty="0"/>
                  <a:t> </a:t>
                </a:r>
                <a:r>
                  <a:rPr lang="de-DE" dirty="0" err="1"/>
                  <a:t>calculated</a:t>
                </a:r>
                <a:r>
                  <a:rPr lang="de-DE" dirty="0"/>
                  <a:t> </a:t>
                </a:r>
                <a:r>
                  <a:rPr lang="de-DE" dirty="0" err="1"/>
                  <a:t>is</a:t>
                </a:r>
                <a:r>
                  <a:rPr lang="de-DE" dirty="0"/>
                  <a:t> </a:t>
                </a:r>
                <a:r>
                  <a:rPr lang="de-DE" dirty="0" err="1"/>
                  <a:t>dependent</a:t>
                </a:r>
                <a:r>
                  <a:rPr lang="de-DE" dirty="0"/>
                  <a:t> on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>
                    <a:hlinkClick r:id="rId2"/>
                  </a:rPr>
                  <a:t>choosen </a:t>
                </a:r>
                <a:r>
                  <a:rPr lang="de-DE" dirty="0" err="1">
                    <a:hlinkClick r:id="rId2"/>
                  </a:rPr>
                  <a:t>estimator</a:t>
                </a:r>
                <a:r>
                  <a:rPr lang="de-DE" dirty="0"/>
                  <a:t>.</a:t>
                </a:r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B0DAF1EE-BE2C-8DD4-3544-C4F41015AA7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3081" b="-210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9002640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55985DA-3D44-3A90-4EBE-EF5D83898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Analizing</a:t>
            </a:r>
            <a:r>
              <a:rPr lang="de-DE" dirty="0"/>
              <a:t> Spam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7466F3B-52E9-5238-4DB5-3A75025CC3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Assume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a large </a:t>
            </a:r>
            <a:r>
              <a:rPr lang="de-DE" dirty="0" err="1"/>
              <a:t>labeled</a:t>
            </a:r>
            <a:r>
              <a:rPr lang="de-DE" dirty="0"/>
              <a:t> </a:t>
            </a:r>
            <a:r>
              <a:rPr lang="de-DE" dirty="0" err="1"/>
              <a:t>dataset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spam</a:t>
            </a:r>
            <a:r>
              <a:rPr lang="de-DE" dirty="0"/>
              <a:t> and not </a:t>
            </a:r>
            <a:r>
              <a:rPr lang="de-DE" dirty="0" err="1"/>
              <a:t>spam</a:t>
            </a:r>
            <a:r>
              <a:rPr lang="de-DE" dirty="0"/>
              <a:t> </a:t>
            </a:r>
            <a:r>
              <a:rPr lang="de-DE" dirty="0" err="1"/>
              <a:t>mails</a:t>
            </a:r>
            <a:r>
              <a:rPr lang="de-DE" dirty="0"/>
              <a:t>.</a:t>
            </a:r>
          </a:p>
          <a:p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every</a:t>
            </a:r>
            <a:r>
              <a:rPr lang="de-DE" dirty="0"/>
              <a:t> </a:t>
            </a:r>
            <a:r>
              <a:rPr lang="de-DE" dirty="0" err="1"/>
              <a:t>word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calculated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propability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appearing</a:t>
            </a:r>
            <a:r>
              <a:rPr lang="de-DE" dirty="0"/>
              <a:t>,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well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propability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appearing</a:t>
            </a:r>
            <a:r>
              <a:rPr lang="de-DE" dirty="0"/>
              <a:t> in </a:t>
            </a:r>
            <a:r>
              <a:rPr lang="de-DE" dirty="0" err="1"/>
              <a:t>spam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non </a:t>
            </a:r>
            <a:r>
              <a:rPr lang="de-DE" dirty="0" err="1"/>
              <a:t>spam</a:t>
            </a:r>
            <a:r>
              <a:rPr lang="de-DE" dirty="0"/>
              <a:t>.</a:t>
            </a:r>
          </a:p>
        </p:txBody>
      </p:sp>
      <p:pic>
        <p:nvPicPr>
          <p:cNvPr id="5" name="Grafik 4" descr="Umschlag mit einfarbiger Füllung">
            <a:extLst>
              <a:ext uri="{FF2B5EF4-FFF2-40B4-BE49-F238E27FC236}">
                <a16:creationId xmlns:a16="http://schemas.microsoft.com/office/drawing/2014/main" id="{7B8D59AF-C16F-FC2B-3FA9-45306B8053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65898" y="4675770"/>
            <a:ext cx="363772" cy="363772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A228337B-6576-CBF0-D97E-B34ABD4C4991}"/>
              </a:ext>
            </a:extLst>
          </p:cNvPr>
          <p:cNvSpPr txBox="1"/>
          <p:nvPr/>
        </p:nvSpPr>
        <p:spPr>
          <a:xfrm>
            <a:off x="2331030" y="4992593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Dear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232520F-CA61-4FC3-4952-350F9A8D876B}"/>
              </a:ext>
            </a:extLst>
          </p:cNvPr>
          <p:cNvSpPr txBox="1"/>
          <p:nvPr/>
        </p:nvSpPr>
        <p:spPr>
          <a:xfrm>
            <a:off x="3217274" y="4992593"/>
            <a:ext cx="782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Friend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C7D527E3-C59A-EBE0-FD16-CC34EB1D9300}"/>
              </a:ext>
            </a:extLst>
          </p:cNvPr>
          <p:cNvSpPr txBox="1"/>
          <p:nvPr/>
        </p:nvSpPr>
        <p:spPr>
          <a:xfrm>
            <a:off x="4178057" y="4992593"/>
            <a:ext cx="843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Money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34D94B60-DC70-E1DD-7F27-995BDA0CB8D2}"/>
              </a:ext>
            </a:extLst>
          </p:cNvPr>
          <p:cNvSpPr txBox="1"/>
          <p:nvPr/>
        </p:nvSpPr>
        <p:spPr>
          <a:xfrm>
            <a:off x="5366246" y="4992593"/>
            <a:ext cx="745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Lunch</a:t>
            </a:r>
          </a:p>
        </p:txBody>
      </p:sp>
      <p:pic>
        <p:nvPicPr>
          <p:cNvPr id="11" name="Grafik 10" descr="Umschlag mit einfarbiger Füllung">
            <a:extLst>
              <a:ext uri="{FF2B5EF4-FFF2-40B4-BE49-F238E27FC236}">
                <a16:creationId xmlns:a16="http://schemas.microsoft.com/office/drawing/2014/main" id="{90BEF270-DE0E-8DBD-5BEE-14B6B93905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65898" y="4426416"/>
            <a:ext cx="363772" cy="363772"/>
          </a:xfrm>
          <a:prstGeom prst="rect">
            <a:avLst/>
          </a:prstGeom>
        </p:spPr>
      </p:pic>
      <p:pic>
        <p:nvPicPr>
          <p:cNvPr id="12" name="Grafik 11" descr="Umschlag mit einfarbiger Füllung">
            <a:extLst>
              <a:ext uri="{FF2B5EF4-FFF2-40B4-BE49-F238E27FC236}">
                <a16:creationId xmlns:a16="http://schemas.microsoft.com/office/drawing/2014/main" id="{D86CE657-B945-04C3-A9C7-4D8FA72F8A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65898" y="4177062"/>
            <a:ext cx="363772" cy="363772"/>
          </a:xfrm>
          <a:prstGeom prst="rect">
            <a:avLst/>
          </a:prstGeom>
        </p:spPr>
      </p:pic>
      <p:pic>
        <p:nvPicPr>
          <p:cNvPr id="13" name="Grafik 12" descr="Umschlag mit einfarbiger Füllung">
            <a:extLst>
              <a:ext uri="{FF2B5EF4-FFF2-40B4-BE49-F238E27FC236}">
                <a16:creationId xmlns:a16="http://schemas.microsoft.com/office/drawing/2014/main" id="{A3E62EF7-B36A-6FD3-8B61-5D2DB7B32B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65898" y="3927708"/>
            <a:ext cx="363772" cy="363772"/>
          </a:xfrm>
          <a:prstGeom prst="rect">
            <a:avLst/>
          </a:prstGeom>
        </p:spPr>
      </p:pic>
      <p:pic>
        <p:nvPicPr>
          <p:cNvPr id="14" name="Grafik 13" descr="Umschlag mit einfarbiger Füllung">
            <a:extLst>
              <a:ext uri="{FF2B5EF4-FFF2-40B4-BE49-F238E27FC236}">
                <a16:creationId xmlns:a16="http://schemas.microsoft.com/office/drawing/2014/main" id="{F0FF289C-EC7F-4818-1663-A0DF14C7DC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65898" y="3678354"/>
            <a:ext cx="363772" cy="363772"/>
          </a:xfrm>
          <a:prstGeom prst="rect">
            <a:avLst/>
          </a:prstGeom>
        </p:spPr>
      </p:pic>
      <p:pic>
        <p:nvPicPr>
          <p:cNvPr id="21" name="Grafik 20" descr="Umschlag mit einfarbiger Füllung">
            <a:extLst>
              <a:ext uri="{FF2B5EF4-FFF2-40B4-BE49-F238E27FC236}">
                <a16:creationId xmlns:a16="http://schemas.microsoft.com/office/drawing/2014/main" id="{F6AD9DA0-0E03-F06A-9B5B-032ADC7472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65898" y="5311691"/>
            <a:ext cx="363772" cy="363772"/>
          </a:xfrm>
          <a:prstGeom prst="rect">
            <a:avLst/>
          </a:prstGeom>
        </p:spPr>
      </p:pic>
      <p:pic>
        <p:nvPicPr>
          <p:cNvPr id="22" name="Grafik 21" descr="Umschlag mit einfarbiger Füllung">
            <a:extLst>
              <a:ext uri="{FF2B5EF4-FFF2-40B4-BE49-F238E27FC236}">
                <a16:creationId xmlns:a16="http://schemas.microsoft.com/office/drawing/2014/main" id="{B0C2B8A5-115D-5E18-CEEE-D06C35DB87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55850" y="4675770"/>
            <a:ext cx="363772" cy="363772"/>
          </a:xfrm>
          <a:prstGeom prst="rect">
            <a:avLst/>
          </a:prstGeom>
        </p:spPr>
      </p:pic>
      <p:pic>
        <p:nvPicPr>
          <p:cNvPr id="23" name="Grafik 22" descr="Umschlag mit einfarbiger Füllung">
            <a:extLst>
              <a:ext uri="{FF2B5EF4-FFF2-40B4-BE49-F238E27FC236}">
                <a16:creationId xmlns:a16="http://schemas.microsoft.com/office/drawing/2014/main" id="{F1765AC9-FA03-D61D-5000-DCD0CF3018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55850" y="4426416"/>
            <a:ext cx="363772" cy="363772"/>
          </a:xfrm>
          <a:prstGeom prst="rect">
            <a:avLst/>
          </a:prstGeom>
        </p:spPr>
      </p:pic>
      <p:pic>
        <p:nvPicPr>
          <p:cNvPr id="32" name="Grafik 31" descr="Umschlag mit einfarbiger Füllung">
            <a:extLst>
              <a:ext uri="{FF2B5EF4-FFF2-40B4-BE49-F238E27FC236}">
                <a16:creationId xmlns:a16="http://schemas.microsoft.com/office/drawing/2014/main" id="{EB2D7CFB-7828-A33E-5DCA-639AFBB23B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55850" y="5561045"/>
            <a:ext cx="363772" cy="363772"/>
          </a:xfrm>
          <a:prstGeom prst="rect">
            <a:avLst/>
          </a:prstGeom>
        </p:spPr>
      </p:pic>
      <p:pic>
        <p:nvPicPr>
          <p:cNvPr id="33" name="Grafik 32" descr="Umschlag mit einfarbiger Füllung">
            <a:extLst>
              <a:ext uri="{FF2B5EF4-FFF2-40B4-BE49-F238E27FC236}">
                <a16:creationId xmlns:a16="http://schemas.microsoft.com/office/drawing/2014/main" id="{6E6E9155-F0CC-96B9-EAAA-C9E5DBDD2A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55850" y="5311691"/>
            <a:ext cx="363772" cy="363772"/>
          </a:xfrm>
          <a:prstGeom prst="rect">
            <a:avLst/>
          </a:prstGeom>
        </p:spPr>
      </p:pic>
      <p:pic>
        <p:nvPicPr>
          <p:cNvPr id="34" name="Grafik 33" descr="Umschlag mit einfarbiger Füllung">
            <a:extLst>
              <a:ext uri="{FF2B5EF4-FFF2-40B4-BE49-F238E27FC236}">
                <a16:creationId xmlns:a16="http://schemas.microsoft.com/office/drawing/2014/main" id="{A3A24A64-6823-67A4-422A-6F90D2BA86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45802" y="4675770"/>
            <a:ext cx="363772" cy="363772"/>
          </a:xfrm>
          <a:prstGeom prst="rect">
            <a:avLst/>
          </a:prstGeom>
        </p:spPr>
      </p:pic>
      <p:pic>
        <p:nvPicPr>
          <p:cNvPr id="43" name="Grafik 42" descr="Umschlag mit einfarbiger Füllung">
            <a:extLst>
              <a:ext uri="{FF2B5EF4-FFF2-40B4-BE49-F238E27FC236}">
                <a16:creationId xmlns:a16="http://schemas.microsoft.com/office/drawing/2014/main" id="{C315AF82-200A-C2C3-587E-452E0ED709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45802" y="5810399"/>
            <a:ext cx="363772" cy="363772"/>
          </a:xfrm>
          <a:prstGeom prst="rect">
            <a:avLst/>
          </a:prstGeom>
        </p:spPr>
      </p:pic>
      <p:pic>
        <p:nvPicPr>
          <p:cNvPr id="44" name="Grafik 43" descr="Umschlag mit einfarbiger Füllung">
            <a:extLst>
              <a:ext uri="{FF2B5EF4-FFF2-40B4-BE49-F238E27FC236}">
                <a16:creationId xmlns:a16="http://schemas.microsoft.com/office/drawing/2014/main" id="{82FE28E7-61B7-7405-8D65-A99F9E1F0C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45802" y="5561045"/>
            <a:ext cx="363772" cy="363772"/>
          </a:xfrm>
          <a:prstGeom prst="rect">
            <a:avLst/>
          </a:prstGeom>
        </p:spPr>
      </p:pic>
      <p:pic>
        <p:nvPicPr>
          <p:cNvPr id="45" name="Grafik 44" descr="Umschlag mit einfarbiger Füllung">
            <a:extLst>
              <a:ext uri="{FF2B5EF4-FFF2-40B4-BE49-F238E27FC236}">
                <a16:creationId xmlns:a16="http://schemas.microsoft.com/office/drawing/2014/main" id="{CA9419DE-EBC6-3930-77E6-003F4505F2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45802" y="5311691"/>
            <a:ext cx="363772" cy="363772"/>
          </a:xfrm>
          <a:prstGeom prst="rect">
            <a:avLst/>
          </a:prstGeom>
        </p:spPr>
      </p:pic>
      <p:pic>
        <p:nvPicPr>
          <p:cNvPr id="46" name="Grafik 45" descr="Umschlag mit einfarbiger Füllung">
            <a:extLst>
              <a:ext uri="{FF2B5EF4-FFF2-40B4-BE49-F238E27FC236}">
                <a16:creationId xmlns:a16="http://schemas.microsoft.com/office/drawing/2014/main" id="{6789B4C9-EB64-93F6-5001-AB8DC8E7E3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35754" y="4675770"/>
            <a:ext cx="363772" cy="363772"/>
          </a:xfrm>
          <a:prstGeom prst="rect">
            <a:avLst/>
          </a:prstGeom>
        </p:spPr>
      </p:pic>
      <p:pic>
        <p:nvPicPr>
          <p:cNvPr id="47" name="Grafik 46" descr="Umschlag mit einfarbiger Füllung">
            <a:extLst>
              <a:ext uri="{FF2B5EF4-FFF2-40B4-BE49-F238E27FC236}">
                <a16:creationId xmlns:a16="http://schemas.microsoft.com/office/drawing/2014/main" id="{4D21E1C7-C4E4-7E57-85DF-7EE2823607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35754" y="4426416"/>
            <a:ext cx="363772" cy="36377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8" name="Tabelle 58">
                <a:extLst>
                  <a:ext uri="{FF2B5EF4-FFF2-40B4-BE49-F238E27FC236}">
                    <a16:creationId xmlns:a16="http://schemas.microsoft.com/office/drawing/2014/main" id="{218EB5CA-F777-65FF-91E1-65489D1B5D1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27228543"/>
                  </p:ext>
                </p:extLst>
              </p:nvPr>
            </p:nvGraphicFramePr>
            <p:xfrm>
              <a:off x="6825755" y="3695541"/>
              <a:ext cx="3944630" cy="234276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25830">
                      <a:extLst>
                        <a:ext uri="{9D8B030D-6E8A-4147-A177-3AD203B41FA5}">
                          <a16:colId xmlns:a16="http://schemas.microsoft.com/office/drawing/2014/main" val="1028772649"/>
                        </a:ext>
                      </a:extLst>
                    </a:gridCol>
                    <a:gridCol w="1509400">
                      <a:extLst>
                        <a:ext uri="{9D8B030D-6E8A-4147-A177-3AD203B41FA5}">
                          <a16:colId xmlns:a16="http://schemas.microsoft.com/office/drawing/2014/main" val="2736426091"/>
                        </a:ext>
                      </a:extLst>
                    </a:gridCol>
                    <a:gridCol w="1509400">
                      <a:extLst>
                        <a:ext uri="{9D8B030D-6E8A-4147-A177-3AD203B41FA5}">
                          <a16:colId xmlns:a16="http://schemas.microsoft.com/office/drawing/2014/main" val="208409303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i="1" dirty="0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1" i="1" smtClean="0"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  <m:r>
                                  <a:rPr lang="de-DE" b="1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de-DE" b="1" i="1" smtClean="0"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  <m:r>
                                  <a:rPr lang="de-DE" b="1" i="1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r>
                                  <a:rPr lang="de-DE" b="1" i="1" smtClean="0">
                                    <a:latin typeface="Cambria Math" panose="02040503050406030204" pitchFamily="18" charset="0"/>
                                  </a:rPr>
                                  <m:t>𝒔𝒑𝒂𝒎</m:t>
                                </m:r>
                                <m:r>
                                  <a:rPr lang="de-DE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1" i="1" smtClean="0"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  <m:d>
                                  <m:dPr>
                                    <m:ctrlPr>
                                      <a:rPr lang="de-DE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b="1" i="1" smtClean="0">
                                        <a:latin typeface="Cambria Math" panose="02040503050406030204" pitchFamily="18" charset="0"/>
                                      </a:rPr>
                                      <m:t>𝑿</m:t>
                                    </m:r>
                                  </m:e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de-DE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de-DE" b="1" i="1" smtClean="0">
                                            <a:latin typeface="Cambria Math" panose="02040503050406030204" pitchFamily="18" charset="0"/>
                                          </a:rPr>
                                          <m:t>𝒔𝒑𝒂𝒎</m:t>
                                        </m:r>
                                      </m:e>
                                    </m:acc>
                                  </m:e>
                                </m:d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4588489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Dear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de-DE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num>
                                  <m:den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de-DE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9770454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Friend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num>
                                  <m:den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de-DE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num>
                                  <m:den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de-DE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0505946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Money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num>
                                  <m:den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de-DE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de-DE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2248654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Lunch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num>
                                  <m:den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de-DE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num>
                                  <m:den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de-DE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484695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8" name="Tabelle 58">
                <a:extLst>
                  <a:ext uri="{FF2B5EF4-FFF2-40B4-BE49-F238E27FC236}">
                    <a16:creationId xmlns:a16="http://schemas.microsoft.com/office/drawing/2014/main" id="{218EB5CA-F777-65FF-91E1-65489D1B5D1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27228543"/>
                  </p:ext>
                </p:extLst>
              </p:nvPr>
            </p:nvGraphicFramePr>
            <p:xfrm>
              <a:off x="6825755" y="3695541"/>
              <a:ext cx="3944630" cy="234276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25830">
                      <a:extLst>
                        <a:ext uri="{9D8B030D-6E8A-4147-A177-3AD203B41FA5}">
                          <a16:colId xmlns:a16="http://schemas.microsoft.com/office/drawing/2014/main" val="1028772649"/>
                        </a:ext>
                      </a:extLst>
                    </a:gridCol>
                    <a:gridCol w="1509400">
                      <a:extLst>
                        <a:ext uri="{9D8B030D-6E8A-4147-A177-3AD203B41FA5}">
                          <a16:colId xmlns:a16="http://schemas.microsoft.com/office/drawing/2014/main" val="2736426091"/>
                        </a:ext>
                      </a:extLst>
                    </a:gridCol>
                    <a:gridCol w="1509400">
                      <a:extLst>
                        <a:ext uri="{9D8B030D-6E8A-4147-A177-3AD203B41FA5}">
                          <a16:colId xmlns:a16="http://schemas.microsoft.com/office/drawing/2014/main" val="208409303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6"/>
                          <a:stretch>
                            <a:fillRect l="-658" t="-1639" r="-328947" b="-5344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6"/>
                          <a:stretch>
                            <a:fillRect l="-61694" t="-1639" r="-101613" b="-5344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6"/>
                          <a:stretch>
                            <a:fillRect l="-161694" t="-1639" r="-1613" b="-53442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45884890"/>
                      </a:ext>
                    </a:extLst>
                  </a:tr>
                  <a:tr h="495173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Dear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6"/>
                          <a:stretch>
                            <a:fillRect l="-61694" t="-76543" r="-101613" b="-3024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6"/>
                          <a:stretch>
                            <a:fillRect l="-161694" t="-76543" r="-1613" b="-30246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97704546"/>
                      </a:ext>
                    </a:extLst>
                  </a:tr>
                  <a:tr h="492252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Friend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6"/>
                          <a:stretch>
                            <a:fillRect l="-61694" t="-176543" r="-101613" b="-2024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6"/>
                          <a:stretch>
                            <a:fillRect l="-161694" t="-176543" r="-1613" b="-20246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05059461"/>
                      </a:ext>
                    </a:extLst>
                  </a:tr>
                  <a:tr h="492252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Money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6"/>
                          <a:stretch>
                            <a:fillRect l="-61694" t="-276543" r="-101613" b="-1024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6"/>
                          <a:stretch>
                            <a:fillRect l="-161694" t="-276543" r="-1613" b="-10246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22486544"/>
                      </a:ext>
                    </a:extLst>
                  </a:tr>
                  <a:tr h="492252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Lunch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6"/>
                          <a:stretch>
                            <a:fillRect l="-61694" t="-376543" r="-101613" b="-24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6"/>
                          <a:stretch>
                            <a:fillRect l="-161694" t="-376543" r="-1613" b="-246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74846958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59" name="Grafik 58" descr="Umschlag mit einfarbiger Füllung">
            <a:extLst>
              <a:ext uri="{FF2B5EF4-FFF2-40B4-BE49-F238E27FC236}">
                <a16:creationId xmlns:a16="http://schemas.microsoft.com/office/drawing/2014/main" id="{B2583B86-AA41-0F7E-900C-FC36F6A71C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56160" y="4177062"/>
            <a:ext cx="363772" cy="363772"/>
          </a:xfrm>
          <a:prstGeom prst="rect">
            <a:avLst/>
          </a:prstGeom>
        </p:spPr>
      </p:pic>
      <p:sp>
        <p:nvSpPr>
          <p:cNvPr id="61" name="Textfeld 60">
            <a:extLst>
              <a:ext uri="{FF2B5EF4-FFF2-40B4-BE49-F238E27FC236}">
                <a16:creationId xmlns:a16="http://schemas.microsoft.com/office/drawing/2014/main" id="{7498FB6A-0987-4ECD-CB2D-6DA53CE03C46}"/>
              </a:ext>
            </a:extLst>
          </p:cNvPr>
          <p:cNvSpPr txBox="1"/>
          <p:nvPr/>
        </p:nvSpPr>
        <p:spPr>
          <a:xfrm>
            <a:off x="2465117" y="6393563"/>
            <a:ext cx="3425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chemeClr val="accent2"/>
                </a:solidFill>
              </a:rPr>
              <a:t>Word </a:t>
            </a:r>
            <a:r>
              <a:rPr lang="de-DE" dirty="0" err="1">
                <a:solidFill>
                  <a:schemeClr val="accent2"/>
                </a:solidFill>
              </a:rPr>
              <a:t>occurances</a:t>
            </a:r>
            <a:r>
              <a:rPr lang="de-DE" dirty="0">
                <a:solidFill>
                  <a:schemeClr val="accent2"/>
                </a:solidFill>
              </a:rPr>
              <a:t> in </a:t>
            </a:r>
            <a:r>
              <a:rPr lang="de-DE" dirty="0" err="1">
                <a:solidFill>
                  <a:schemeClr val="accent2"/>
                </a:solidFill>
              </a:rPr>
              <a:t>spam</a:t>
            </a:r>
            <a:endParaRPr lang="de-DE" dirty="0">
              <a:solidFill>
                <a:schemeClr val="accent2"/>
              </a:solidFill>
            </a:endParaRPr>
          </a:p>
        </p:txBody>
      </p:sp>
      <p:sp>
        <p:nvSpPr>
          <p:cNvPr id="62" name="Textfeld 61">
            <a:extLst>
              <a:ext uri="{FF2B5EF4-FFF2-40B4-BE49-F238E27FC236}">
                <a16:creationId xmlns:a16="http://schemas.microsoft.com/office/drawing/2014/main" id="{9A746950-B060-A06B-FD8D-871DDCAE5E4B}"/>
              </a:ext>
            </a:extLst>
          </p:cNvPr>
          <p:cNvSpPr txBox="1"/>
          <p:nvPr/>
        </p:nvSpPr>
        <p:spPr>
          <a:xfrm>
            <a:off x="2465117" y="3104771"/>
            <a:ext cx="3425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chemeClr val="accent1"/>
                </a:solidFill>
              </a:rPr>
              <a:t>Word </a:t>
            </a:r>
            <a:r>
              <a:rPr lang="de-DE" dirty="0" err="1">
                <a:solidFill>
                  <a:schemeClr val="accent1"/>
                </a:solidFill>
              </a:rPr>
              <a:t>occurances</a:t>
            </a:r>
            <a:r>
              <a:rPr lang="de-DE" dirty="0">
                <a:solidFill>
                  <a:schemeClr val="accent1"/>
                </a:solidFill>
              </a:rPr>
              <a:t> in non </a:t>
            </a:r>
            <a:r>
              <a:rPr lang="de-DE" dirty="0" err="1">
                <a:solidFill>
                  <a:schemeClr val="accent1"/>
                </a:solidFill>
              </a:rPr>
              <a:t>spam</a:t>
            </a:r>
            <a:endParaRPr lang="de-DE" dirty="0">
              <a:solidFill>
                <a:schemeClr val="accent1"/>
              </a:solidFill>
            </a:endParaRPr>
          </a:p>
        </p:txBody>
      </p:sp>
      <p:pic>
        <p:nvPicPr>
          <p:cNvPr id="70" name="Grafik 69" descr="Umschlag öffnen Silhouette">
            <a:extLst>
              <a:ext uri="{FF2B5EF4-FFF2-40B4-BE49-F238E27FC236}">
                <a16:creationId xmlns:a16="http://schemas.microsoft.com/office/drawing/2014/main" id="{C89CD059-3CA6-0C66-7E66-854E2A9CC92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22954" y="3753452"/>
            <a:ext cx="624214" cy="624214"/>
          </a:xfrm>
          <a:prstGeom prst="rect">
            <a:avLst/>
          </a:prstGeom>
        </p:spPr>
      </p:pic>
      <p:pic>
        <p:nvPicPr>
          <p:cNvPr id="71" name="Grafik 70" descr="Umschlag öffnen Silhouette">
            <a:extLst>
              <a:ext uri="{FF2B5EF4-FFF2-40B4-BE49-F238E27FC236}">
                <a16:creationId xmlns:a16="http://schemas.microsoft.com/office/drawing/2014/main" id="{69745032-2A01-587E-4041-FDB6A7EE88D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85012" y="3902504"/>
            <a:ext cx="624214" cy="624214"/>
          </a:xfrm>
          <a:prstGeom prst="rect">
            <a:avLst/>
          </a:prstGeom>
        </p:spPr>
      </p:pic>
      <p:pic>
        <p:nvPicPr>
          <p:cNvPr id="72" name="Grafik 71" descr="Umschlag öffnen Silhouette">
            <a:extLst>
              <a:ext uri="{FF2B5EF4-FFF2-40B4-BE49-F238E27FC236}">
                <a16:creationId xmlns:a16="http://schemas.microsoft.com/office/drawing/2014/main" id="{7C2A0823-0975-0C12-7BA9-DF67949E763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22954" y="4363663"/>
            <a:ext cx="624214" cy="624214"/>
          </a:xfrm>
          <a:prstGeom prst="rect">
            <a:avLst/>
          </a:prstGeom>
        </p:spPr>
      </p:pic>
      <p:pic>
        <p:nvPicPr>
          <p:cNvPr id="73" name="Grafik 72" descr="Umschlag öffnen Silhouette">
            <a:extLst>
              <a:ext uri="{FF2B5EF4-FFF2-40B4-BE49-F238E27FC236}">
                <a16:creationId xmlns:a16="http://schemas.microsoft.com/office/drawing/2014/main" id="{707FF701-7A66-D5B4-FE13-C9AD8D2DA5D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85012" y="4512715"/>
            <a:ext cx="624214" cy="624214"/>
          </a:xfrm>
          <a:prstGeom prst="rect">
            <a:avLst/>
          </a:prstGeom>
        </p:spPr>
      </p:pic>
      <p:pic>
        <p:nvPicPr>
          <p:cNvPr id="74" name="Grafik 73" descr="Umschlag öffnen Silhouette">
            <a:extLst>
              <a:ext uri="{FF2B5EF4-FFF2-40B4-BE49-F238E27FC236}">
                <a16:creationId xmlns:a16="http://schemas.microsoft.com/office/drawing/2014/main" id="{C0291ACB-440A-ADB3-0E6C-E2A16D1B0EA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78305" y="5327635"/>
            <a:ext cx="624214" cy="62421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feld 74">
                <a:extLst>
                  <a:ext uri="{FF2B5EF4-FFF2-40B4-BE49-F238E27FC236}">
                    <a16:creationId xmlns:a16="http://schemas.microsoft.com/office/drawing/2014/main" id="{E36E082D-8ECB-3897-C6DF-0FFC087FA06B}"/>
                  </a:ext>
                </a:extLst>
              </p:cNvPr>
              <p:cNvSpPr txBox="1"/>
              <p:nvPr/>
            </p:nvSpPr>
            <p:spPr>
              <a:xfrm>
                <a:off x="583062" y="6101085"/>
                <a:ext cx="1384225" cy="5204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𝑠𝑝𝑎𝑚</m:t>
                          </m:r>
                        </m:e>
                      </m:d>
                      <m:r>
                        <a:rPr lang="de-DE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</m:oMath>
                  </m:oMathPara>
                </a14:m>
                <a:endParaRPr lang="de-DE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75" name="Textfeld 74">
                <a:extLst>
                  <a:ext uri="{FF2B5EF4-FFF2-40B4-BE49-F238E27FC236}">
                    <a16:creationId xmlns:a16="http://schemas.microsoft.com/office/drawing/2014/main" id="{E36E082D-8ECB-3897-C6DF-0FFC087FA0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062" y="6101085"/>
                <a:ext cx="1384225" cy="52046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feld 75">
                <a:extLst>
                  <a:ext uri="{FF2B5EF4-FFF2-40B4-BE49-F238E27FC236}">
                    <a16:creationId xmlns:a16="http://schemas.microsoft.com/office/drawing/2014/main" id="{7F483667-05A3-3850-F6C1-B2CAD30153DB}"/>
                  </a:ext>
                </a:extLst>
              </p:cNvPr>
              <p:cNvSpPr txBox="1"/>
              <p:nvPr/>
            </p:nvSpPr>
            <p:spPr>
              <a:xfrm>
                <a:off x="626854" y="3184198"/>
                <a:ext cx="1384225" cy="5194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de-DE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𝑠𝑝𝑎𝑚</m:t>
                              </m:r>
                            </m:e>
                          </m:acc>
                        </m:e>
                      </m:d>
                      <m:r>
                        <a:rPr lang="de-DE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de-DE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</m:oMath>
                  </m:oMathPara>
                </a14:m>
                <a:endParaRPr lang="de-DE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76" name="Textfeld 75">
                <a:extLst>
                  <a:ext uri="{FF2B5EF4-FFF2-40B4-BE49-F238E27FC236}">
                    <a16:creationId xmlns:a16="http://schemas.microsoft.com/office/drawing/2014/main" id="{7F483667-05A3-3850-F6C1-B2CAD30153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854" y="3184198"/>
                <a:ext cx="1384225" cy="51943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4169337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1F3A3A6-5092-F2C8-C9E6-70EDFB8D2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Evaluate</a:t>
            </a:r>
            <a:r>
              <a:rPr lang="de-DE" dirty="0"/>
              <a:t> </a:t>
            </a:r>
            <a:r>
              <a:rPr lang="de-DE" dirty="0" err="1"/>
              <a:t>new</a:t>
            </a:r>
            <a:r>
              <a:rPr lang="de-DE" dirty="0"/>
              <a:t> </a:t>
            </a:r>
            <a:r>
              <a:rPr lang="de-DE" dirty="0" err="1"/>
              <a:t>message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8F537D9-19AA-B681-BF57-B9B0622D4B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get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new</a:t>
            </a:r>
            <a:r>
              <a:rPr lang="de-DE" dirty="0"/>
              <a:t> </a:t>
            </a:r>
            <a:r>
              <a:rPr lang="de-DE" dirty="0" err="1"/>
              <a:t>message</a:t>
            </a:r>
            <a:r>
              <a:rPr lang="de-DE" dirty="0"/>
              <a:t>: „Dear Friend“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elle 58">
                <a:extLst>
                  <a:ext uri="{FF2B5EF4-FFF2-40B4-BE49-F238E27FC236}">
                    <a16:creationId xmlns:a16="http://schemas.microsoft.com/office/drawing/2014/main" id="{1D7A800F-2D40-BBA7-418A-74C395168C0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01394807"/>
                  </p:ext>
                </p:extLst>
              </p:nvPr>
            </p:nvGraphicFramePr>
            <p:xfrm>
              <a:off x="6825755" y="3695541"/>
              <a:ext cx="3944630" cy="234276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25830">
                      <a:extLst>
                        <a:ext uri="{9D8B030D-6E8A-4147-A177-3AD203B41FA5}">
                          <a16:colId xmlns:a16="http://schemas.microsoft.com/office/drawing/2014/main" val="1028772649"/>
                        </a:ext>
                      </a:extLst>
                    </a:gridCol>
                    <a:gridCol w="1509400">
                      <a:extLst>
                        <a:ext uri="{9D8B030D-6E8A-4147-A177-3AD203B41FA5}">
                          <a16:colId xmlns:a16="http://schemas.microsoft.com/office/drawing/2014/main" val="2736426091"/>
                        </a:ext>
                      </a:extLst>
                    </a:gridCol>
                    <a:gridCol w="1509400">
                      <a:extLst>
                        <a:ext uri="{9D8B030D-6E8A-4147-A177-3AD203B41FA5}">
                          <a16:colId xmlns:a16="http://schemas.microsoft.com/office/drawing/2014/main" val="208409303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i="1" dirty="0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1" i="1" smtClean="0"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  <m:r>
                                  <a:rPr lang="de-DE" b="1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de-DE" b="1" i="1" smtClean="0"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  <m:r>
                                  <a:rPr lang="de-DE" b="1" i="1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r>
                                  <a:rPr lang="de-DE" b="1" i="1" smtClean="0">
                                    <a:latin typeface="Cambria Math" panose="02040503050406030204" pitchFamily="18" charset="0"/>
                                  </a:rPr>
                                  <m:t>𝒔𝒑𝒂𝒎</m:t>
                                </m:r>
                                <m:r>
                                  <a:rPr lang="de-DE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1" i="1" smtClean="0"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  <m:d>
                                  <m:dPr>
                                    <m:ctrlPr>
                                      <a:rPr lang="de-DE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b="1" i="1" smtClean="0">
                                        <a:latin typeface="Cambria Math" panose="02040503050406030204" pitchFamily="18" charset="0"/>
                                      </a:rPr>
                                      <m:t>𝑿</m:t>
                                    </m:r>
                                  </m:e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de-DE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de-DE" b="1" i="1" smtClean="0">
                                            <a:latin typeface="Cambria Math" panose="02040503050406030204" pitchFamily="18" charset="0"/>
                                          </a:rPr>
                                          <m:t>𝒔𝒑𝒂𝒎</m:t>
                                        </m:r>
                                      </m:e>
                                    </m:acc>
                                  </m:e>
                                </m:d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4588489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Dear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de-DE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num>
                                  <m:den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de-DE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9770454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Friend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num>
                                  <m:den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de-DE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num>
                                  <m:den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de-DE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0505946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Money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num>
                                  <m:den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de-DE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de-DE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2248654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Lunch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num>
                                  <m:den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de-DE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num>
                                  <m:den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de-DE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484695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elle 58">
                <a:extLst>
                  <a:ext uri="{FF2B5EF4-FFF2-40B4-BE49-F238E27FC236}">
                    <a16:creationId xmlns:a16="http://schemas.microsoft.com/office/drawing/2014/main" id="{1D7A800F-2D40-BBA7-418A-74C395168C0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01394807"/>
                  </p:ext>
                </p:extLst>
              </p:nvPr>
            </p:nvGraphicFramePr>
            <p:xfrm>
              <a:off x="6825755" y="3695541"/>
              <a:ext cx="3944630" cy="234276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25830">
                      <a:extLst>
                        <a:ext uri="{9D8B030D-6E8A-4147-A177-3AD203B41FA5}">
                          <a16:colId xmlns:a16="http://schemas.microsoft.com/office/drawing/2014/main" val="1028772649"/>
                        </a:ext>
                      </a:extLst>
                    </a:gridCol>
                    <a:gridCol w="1509400">
                      <a:extLst>
                        <a:ext uri="{9D8B030D-6E8A-4147-A177-3AD203B41FA5}">
                          <a16:colId xmlns:a16="http://schemas.microsoft.com/office/drawing/2014/main" val="2736426091"/>
                        </a:ext>
                      </a:extLst>
                    </a:gridCol>
                    <a:gridCol w="1509400">
                      <a:extLst>
                        <a:ext uri="{9D8B030D-6E8A-4147-A177-3AD203B41FA5}">
                          <a16:colId xmlns:a16="http://schemas.microsoft.com/office/drawing/2014/main" val="208409303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658" t="-1639" r="-328947" b="-5344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61694" t="-1639" r="-101613" b="-5344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161694" t="-1639" r="-1613" b="-53442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45884890"/>
                      </a:ext>
                    </a:extLst>
                  </a:tr>
                  <a:tr h="495173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Dear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61694" t="-76543" r="-101613" b="-3024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161694" t="-76543" r="-1613" b="-30246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97704546"/>
                      </a:ext>
                    </a:extLst>
                  </a:tr>
                  <a:tr h="492252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Friend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61694" t="-176543" r="-101613" b="-2024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161694" t="-176543" r="-1613" b="-20246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05059461"/>
                      </a:ext>
                    </a:extLst>
                  </a:tr>
                  <a:tr h="492252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Money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61694" t="-276543" r="-101613" b="-1024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161694" t="-276543" r="-1613" b="-10246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22486544"/>
                      </a:ext>
                    </a:extLst>
                  </a:tr>
                  <a:tr h="492252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Lunch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61694" t="-376543" r="-101613" b="-24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161694" t="-376543" r="-1613" b="-246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7484695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6EAD79D1-17F5-D1B8-D32D-51809B27F478}"/>
                  </a:ext>
                </a:extLst>
              </p:cNvPr>
              <p:cNvSpPr txBox="1"/>
              <p:nvPr/>
            </p:nvSpPr>
            <p:spPr>
              <a:xfrm>
                <a:off x="2912854" y="5015725"/>
                <a:ext cx="1384225" cy="5204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𝑠𝑝𝑎𝑚</m:t>
                          </m:r>
                        </m:e>
                      </m:d>
                      <m:r>
                        <a:rPr lang="de-DE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</m:oMath>
                  </m:oMathPara>
                </a14:m>
                <a:endParaRPr lang="de-DE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6EAD79D1-17F5-D1B8-D32D-51809B27F4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2854" y="5015725"/>
                <a:ext cx="1384225" cy="52046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8903E841-D577-7595-B108-E1E1EA7CD477}"/>
                  </a:ext>
                </a:extLst>
              </p:cNvPr>
              <p:cNvSpPr txBox="1"/>
              <p:nvPr/>
            </p:nvSpPr>
            <p:spPr>
              <a:xfrm>
                <a:off x="2912854" y="4041139"/>
                <a:ext cx="1384225" cy="5194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de-DE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𝑠𝑝𝑎𝑚</m:t>
                              </m:r>
                            </m:e>
                          </m:acc>
                        </m:e>
                      </m:d>
                      <m:r>
                        <a:rPr lang="de-DE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de-DE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</m:oMath>
                  </m:oMathPara>
                </a14:m>
                <a:endParaRPr lang="de-DE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8903E841-D577-7595-B108-E1E1EA7CD4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2854" y="4041139"/>
                <a:ext cx="1384225" cy="51943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2810E597-E8EA-8123-C344-8B56664CA72C}"/>
                  </a:ext>
                </a:extLst>
              </p:cNvPr>
              <p:cNvSpPr txBox="1"/>
              <p:nvPr/>
            </p:nvSpPr>
            <p:spPr>
              <a:xfrm>
                <a:off x="1493397" y="2382495"/>
                <a:ext cx="9057287" cy="10465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𝑠𝑝𝑎𝑚</m:t>
                          </m:r>
                        </m:e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𝐷𝑒𝑎𝑟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𝐹𝑟𝑖𝑒𝑛𝑑</m:t>
                          </m:r>
                        </m:e>
                      </m:d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𝑠𝑝𝑎𝑚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𝐷𝑒𝑎𝑟</m:t>
                          </m:r>
                        </m:e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𝑠𝑝𝑎𝑚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𝐹𝑟𝑖𝑒𝑛𝑑</m:t>
                          </m:r>
                        </m:e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𝑠𝑝𝑎𝑚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den>
                      </m:f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≈0.01</m:t>
                      </m:r>
                    </m:oMath>
                  </m:oMathPara>
                </a14:m>
                <a:endParaRPr lang="de-DE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de-DE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𝑠𝑝𝑎𝑚</m:t>
                              </m:r>
                            </m:e>
                          </m:acc>
                        </m:e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𝐷𝑒𝑎𝑟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𝐹𝑟𝑖𝑒𝑛𝑑</m:t>
                          </m:r>
                        </m:e>
                      </m:d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𝑠𝑝𝑎𝑚</m:t>
                              </m:r>
                            </m:e>
                          </m:acc>
                        </m:e>
                      </m:d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𝐷𝑒𝑎𝑟</m:t>
                          </m:r>
                        </m:e>
                        <m:e>
                          <m:acc>
                            <m:accPr>
                              <m:chr m:val="̅"/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𝑠𝑝𝑎𝑚</m:t>
                              </m:r>
                            </m:e>
                          </m:acc>
                        </m:e>
                      </m:d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𝐹𝑟𝑖𝑒𝑛𝑑</m:t>
                          </m:r>
                        </m:e>
                        <m:e>
                          <m:acc>
                            <m:accPr>
                              <m:chr m:val="̅"/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𝑠𝑝𝑎𝑚</m:t>
                              </m:r>
                            </m:e>
                          </m:acc>
                        </m:e>
                      </m:d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den>
                      </m:f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12</m:t>
                          </m:r>
                        </m:den>
                      </m:f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12</m:t>
                          </m:r>
                        </m:den>
                      </m:f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de-DE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0.08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2810E597-E8EA-8123-C344-8B56664CA7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3397" y="2382495"/>
                <a:ext cx="9057287" cy="104650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Pfeil: nach links 13">
            <a:extLst>
              <a:ext uri="{FF2B5EF4-FFF2-40B4-BE49-F238E27FC236}">
                <a16:creationId xmlns:a16="http://schemas.microsoft.com/office/drawing/2014/main" id="{53A5D49F-9555-D9E2-74DA-5C375F16D4AB}"/>
              </a:ext>
            </a:extLst>
          </p:cNvPr>
          <p:cNvSpPr/>
          <p:nvPr/>
        </p:nvSpPr>
        <p:spPr>
          <a:xfrm>
            <a:off x="10550684" y="2958353"/>
            <a:ext cx="1116106" cy="470647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spam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65895219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1F3A3A6-5092-F2C8-C9E6-70EDFB8D2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Evaluate</a:t>
            </a:r>
            <a:r>
              <a:rPr lang="de-DE" dirty="0"/>
              <a:t> </a:t>
            </a:r>
            <a:r>
              <a:rPr lang="de-DE" dirty="0" err="1"/>
              <a:t>new</a:t>
            </a:r>
            <a:r>
              <a:rPr lang="de-DE" dirty="0"/>
              <a:t> </a:t>
            </a:r>
            <a:r>
              <a:rPr lang="de-DE" dirty="0" err="1"/>
              <a:t>message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8F537D9-19AA-B681-BF57-B9B0622D4B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get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new</a:t>
            </a:r>
            <a:r>
              <a:rPr lang="de-DE" dirty="0"/>
              <a:t> </a:t>
            </a:r>
            <a:r>
              <a:rPr lang="de-DE" dirty="0" err="1"/>
              <a:t>message</a:t>
            </a:r>
            <a:r>
              <a:rPr lang="de-DE" dirty="0"/>
              <a:t>: „Money Lunch Money </a:t>
            </a:r>
            <a:r>
              <a:rPr lang="de-DE" dirty="0" err="1"/>
              <a:t>Money</a:t>
            </a:r>
            <a:r>
              <a:rPr lang="de-DE" dirty="0"/>
              <a:t>“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elle 58">
                <a:extLst>
                  <a:ext uri="{FF2B5EF4-FFF2-40B4-BE49-F238E27FC236}">
                    <a16:creationId xmlns:a16="http://schemas.microsoft.com/office/drawing/2014/main" id="{1D7A800F-2D40-BBA7-418A-74C395168C06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825755" y="3695541"/>
              <a:ext cx="3944630" cy="234276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25830">
                      <a:extLst>
                        <a:ext uri="{9D8B030D-6E8A-4147-A177-3AD203B41FA5}">
                          <a16:colId xmlns:a16="http://schemas.microsoft.com/office/drawing/2014/main" val="1028772649"/>
                        </a:ext>
                      </a:extLst>
                    </a:gridCol>
                    <a:gridCol w="1509400">
                      <a:extLst>
                        <a:ext uri="{9D8B030D-6E8A-4147-A177-3AD203B41FA5}">
                          <a16:colId xmlns:a16="http://schemas.microsoft.com/office/drawing/2014/main" val="2736426091"/>
                        </a:ext>
                      </a:extLst>
                    </a:gridCol>
                    <a:gridCol w="1509400">
                      <a:extLst>
                        <a:ext uri="{9D8B030D-6E8A-4147-A177-3AD203B41FA5}">
                          <a16:colId xmlns:a16="http://schemas.microsoft.com/office/drawing/2014/main" val="208409303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i="1" dirty="0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1" i="1" smtClean="0"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  <m:r>
                                  <a:rPr lang="de-DE" b="1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de-DE" b="1" i="1" smtClean="0"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  <m:r>
                                  <a:rPr lang="de-DE" b="1" i="1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r>
                                  <a:rPr lang="de-DE" b="1" i="1" smtClean="0">
                                    <a:latin typeface="Cambria Math" panose="02040503050406030204" pitchFamily="18" charset="0"/>
                                  </a:rPr>
                                  <m:t>𝒔𝒑𝒂𝒎</m:t>
                                </m:r>
                                <m:r>
                                  <a:rPr lang="de-DE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1" i="1" smtClean="0"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  <m:d>
                                  <m:dPr>
                                    <m:ctrlPr>
                                      <a:rPr lang="de-DE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b="1" i="1" smtClean="0">
                                        <a:latin typeface="Cambria Math" panose="02040503050406030204" pitchFamily="18" charset="0"/>
                                      </a:rPr>
                                      <m:t>𝑿</m:t>
                                    </m:r>
                                  </m:e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de-DE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de-DE" b="1" i="1" smtClean="0">
                                            <a:latin typeface="Cambria Math" panose="02040503050406030204" pitchFamily="18" charset="0"/>
                                          </a:rPr>
                                          <m:t>𝒔𝒑𝒂𝒎</m:t>
                                        </m:r>
                                      </m:e>
                                    </m:acc>
                                  </m:e>
                                </m:d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4588489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Dear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de-DE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num>
                                  <m:den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de-DE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9770454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Friend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num>
                                  <m:den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de-DE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num>
                                  <m:den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de-DE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0505946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Money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num>
                                  <m:den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de-DE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de-DE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2248654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Lunch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num>
                                  <m:den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de-DE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num>
                                  <m:den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de-DE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484695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elle 58">
                <a:extLst>
                  <a:ext uri="{FF2B5EF4-FFF2-40B4-BE49-F238E27FC236}">
                    <a16:creationId xmlns:a16="http://schemas.microsoft.com/office/drawing/2014/main" id="{1D7A800F-2D40-BBA7-418A-74C395168C06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825755" y="3695541"/>
              <a:ext cx="3944630" cy="234276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25830">
                      <a:extLst>
                        <a:ext uri="{9D8B030D-6E8A-4147-A177-3AD203B41FA5}">
                          <a16:colId xmlns:a16="http://schemas.microsoft.com/office/drawing/2014/main" val="1028772649"/>
                        </a:ext>
                      </a:extLst>
                    </a:gridCol>
                    <a:gridCol w="1509400">
                      <a:extLst>
                        <a:ext uri="{9D8B030D-6E8A-4147-A177-3AD203B41FA5}">
                          <a16:colId xmlns:a16="http://schemas.microsoft.com/office/drawing/2014/main" val="2736426091"/>
                        </a:ext>
                      </a:extLst>
                    </a:gridCol>
                    <a:gridCol w="1509400">
                      <a:extLst>
                        <a:ext uri="{9D8B030D-6E8A-4147-A177-3AD203B41FA5}">
                          <a16:colId xmlns:a16="http://schemas.microsoft.com/office/drawing/2014/main" val="208409303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658" t="-1639" r="-328947" b="-5344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61694" t="-1639" r="-101613" b="-5344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161694" t="-1639" r="-1613" b="-53442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45884890"/>
                      </a:ext>
                    </a:extLst>
                  </a:tr>
                  <a:tr h="495173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Dear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61694" t="-76543" r="-101613" b="-3024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161694" t="-76543" r="-1613" b="-30246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97704546"/>
                      </a:ext>
                    </a:extLst>
                  </a:tr>
                  <a:tr h="492252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Friend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61694" t="-176543" r="-101613" b="-2024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161694" t="-176543" r="-1613" b="-20246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05059461"/>
                      </a:ext>
                    </a:extLst>
                  </a:tr>
                  <a:tr h="492252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Money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61694" t="-276543" r="-101613" b="-1024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161694" t="-276543" r="-1613" b="-10246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22486544"/>
                      </a:ext>
                    </a:extLst>
                  </a:tr>
                  <a:tr h="492252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Lunch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61694" t="-376543" r="-101613" b="-24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161694" t="-376543" r="-1613" b="-246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7484695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6EAD79D1-17F5-D1B8-D32D-51809B27F478}"/>
                  </a:ext>
                </a:extLst>
              </p:cNvPr>
              <p:cNvSpPr txBox="1"/>
              <p:nvPr/>
            </p:nvSpPr>
            <p:spPr>
              <a:xfrm>
                <a:off x="2912854" y="5015725"/>
                <a:ext cx="1384225" cy="5204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𝑠𝑝𝑎𝑚</m:t>
                          </m:r>
                        </m:e>
                      </m:d>
                      <m:r>
                        <a:rPr lang="de-DE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</m:oMath>
                  </m:oMathPara>
                </a14:m>
                <a:endParaRPr lang="de-DE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6EAD79D1-17F5-D1B8-D32D-51809B27F4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2854" y="5015725"/>
                <a:ext cx="1384225" cy="52046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8903E841-D577-7595-B108-E1E1EA7CD477}"/>
                  </a:ext>
                </a:extLst>
              </p:cNvPr>
              <p:cNvSpPr txBox="1"/>
              <p:nvPr/>
            </p:nvSpPr>
            <p:spPr>
              <a:xfrm>
                <a:off x="2912854" y="4041139"/>
                <a:ext cx="1384225" cy="5194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de-DE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𝑠𝑝𝑎𝑚</m:t>
                              </m:r>
                            </m:e>
                          </m:acc>
                        </m:e>
                      </m:d>
                      <m:r>
                        <a:rPr lang="de-DE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de-DE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</m:oMath>
                  </m:oMathPara>
                </a14:m>
                <a:endParaRPr lang="de-DE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8903E841-D577-7595-B108-E1E1EA7CD4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2854" y="4041139"/>
                <a:ext cx="1384225" cy="51943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2810E597-E8EA-8123-C344-8B56664CA72C}"/>
                  </a:ext>
                </a:extLst>
              </p:cNvPr>
              <p:cNvSpPr txBox="1"/>
              <p:nvPr/>
            </p:nvSpPr>
            <p:spPr>
              <a:xfrm>
                <a:off x="1400631" y="2300084"/>
                <a:ext cx="10115718" cy="13540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𝑠𝑝𝑎𝑚</m:t>
                          </m:r>
                        </m:e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𝑀𝑜𝑛𝑒</m:t>
                          </m:r>
                          <m:sSup>
                            <m:sSup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𝐿𝑢𝑛𝑐h</m:t>
                          </m:r>
                        </m:e>
                      </m:d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𝑠𝑝𝑎𝑚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𝑀𝑜𝑛𝑒𝑦</m:t>
                              </m:r>
                            </m:e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𝑠𝑝𝑎𝑚</m:t>
                              </m:r>
                            </m:e>
                          </m:d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𝐿𝑢𝑛𝑐h</m:t>
                          </m:r>
                        </m:e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𝑠𝑝𝑎𝑚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den>
                      </m:f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num>
                                <m:den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6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de-DE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de-DE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𝑠𝑝𝑎𝑚</m:t>
                              </m:r>
                            </m:e>
                          </m:acc>
                        </m:e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𝑀𝑜𝑛𝑒</m:t>
                          </m:r>
                          <m:sSup>
                            <m:sSup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𝐿𝑢𝑛𝑐h</m:t>
                          </m:r>
                        </m:e>
                      </m:d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𝑠𝑝𝑎𝑚</m:t>
                              </m:r>
                            </m:e>
                          </m:acc>
                        </m:e>
                      </m:d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𝑀𝑜𝑛𝑒𝑦</m:t>
                              </m:r>
                            </m:e>
                            <m:e>
                              <m:acc>
                                <m:accPr>
                                  <m:chr m:val="̅"/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𝑠𝑝𝑎𝑚</m:t>
                                  </m:r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𝐿𝑢𝑛𝑐h</m:t>
                          </m:r>
                        </m:e>
                        <m:e>
                          <m:acc>
                            <m:accPr>
                              <m:chr m:val="̅"/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𝑠𝑝𝑎𝑚</m:t>
                              </m:r>
                            </m:e>
                          </m:acc>
                        </m:e>
                      </m:d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den>
                      </m:f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12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12</m:t>
                          </m:r>
                        </m:den>
                      </m:f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de-DE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0.0007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2810E597-E8EA-8123-C344-8B56664CA7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0631" y="2300084"/>
                <a:ext cx="10115718" cy="135408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9825384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55985DA-3D44-3A90-4EBE-EF5D83898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Adding</a:t>
            </a:r>
            <a:r>
              <a:rPr lang="de-DE" dirty="0"/>
              <a:t> Dummies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07466F3B-52E9-5238-4DB5-3A75025CC3A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DE" dirty="0"/>
                  <a:t>In </a:t>
                </a:r>
                <a:r>
                  <a:rPr lang="de-DE" dirty="0" err="1"/>
                  <a:t>order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have</a:t>
                </a:r>
                <a:r>
                  <a:rPr lang="de-DE" dirty="0"/>
                  <a:t> </a:t>
                </a:r>
                <a:r>
                  <a:rPr lang="de-DE" dirty="0" err="1"/>
                  <a:t>no</a:t>
                </a:r>
                <a:r>
                  <a:rPr lang="de-DE" dirty="0"/>
                  <a:t> </a:t>
                </a:r>
                <a:r>
                  <a:rPr lang="de-DE" dirty="0" err="1"/>
                  <a:t>multiplications</a:t>
                </a:r>
                <a:r>
                  <a:rPr lang="de-DE" dirty="0"/>
                  <a:t> </a:t>
                </a:r>
                <a:r>
                  <a:rPr lang="de-DE" dirty="0" err="1"/>
                  <a:t>with</a:t>
                </a:r>
                <a:r>
                  <a:rPr lang="de-DE" dirty="0"/>
                  <a:t> </a:t>
                </a:r>
                <a:r>
                  <a:rPr lang="de-DE" dirty="0" err="1"/>
                  <a:t>zero</a:t>
                </a:r>
                <a:r>
                  <a:rPr lang="de-DE" dirty="0"/>
                  <a:t> </a:t>
                </a:r>
                <a:r>
                  <a:rPr lang="de-DE" dirty="0" err="1"/>
                  <a:t>we</a:t>
                </a:r>
                <a:r>
                  <a:rPr lang="de-DE" dirty="0"/>
                  <a:t> </a:t>
                </a:r>
                <a:r>
                  <a:rPr lang="de-DE" dirty="0" err="1"/>
                  <a:t>add</a:t>
                </a:r>
                <a:r>
                  <a:rPr lang="de-DE" dirty="0"/>
                  <a:t> </a:t>
                </a:r>
                <a:r>
                  <a:rPr lang="de-DE" dirty="0" err="1"/>
                  <a:t>one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dummy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all variables.</a:t>
                </a:r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07466F3B-52E9-5238-4DB5-3A75025CC3A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Grafik 4" descr="Umschlag mit einfarbiger Füllung">
            <a:extLst>
              <a:ext uri="{FF2B5EF4-FFF2-40B4-BE49-F238E27FC236}">
                <a16:creationId xmlns:a16="http://schemas.microsoft.com/office/drawing/2014/main" id="{7B8D59AF-C16F-FC2B-3FA9-45306B8053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65898" y="4675770"/>
            <a:ext cx="363772" cy="363772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A228337B-6576-CBF0-D97E-B34ABD4C4991}"/>
              </a:ext>
            </a:extLst>
          </p:cNvPr>
          <p:cNvSpPr txBox="1"/>
          <p:nvPr/>
        </p:nvSpPr>
        <p:spPr>
          <a:xfrm>
            <a:off x="2331030" y="4992593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Dear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232520F-CA61-4FC3-4952-350F9A8D876B}"/>
              </a:ext>
            </a:extLst>
          </p:cNvPr>
          <p:cNvSpPr txBox="1"/>
          <p:nvPr/>
        </p:nvSpPr>
        <p:spPr>
          <a:xfrm>
            <a:off x="3217274" y="4992593"/>
            <a:ext cx="782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Friend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C7D527E3-C59A-EBE0-FD16-CC34EB1D9300}"/>
              </a:ext>
            </a:extLst>
          </p:cNvPr>
          <p:cNvSpPr txBox="1"/>
          <p:nvPr/>
        </p:nvSpPr>
        <p:spPr>
          <a:xfrm>
            <a:off x="4178057" y="4992593"/>
            <a:ext cx="843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Money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34D94B60-DC70-E1DD-7F27-995BDA0CB8D2}"/>
              </a:ext>
            </a:extLst>
          </p:cNvPr>
          <p:cNvSpPr txBox="1"/>
          <p:nvPr/>
        </p:nvSpPr>
        <p:spPr>
          <a:xfrm>
            <a:off x="5366246" y="4992593"/>
            <a:ext cx="745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Lunch</a:t>
            </a:r>
          </a:p>
        </p:txBody>
      </p:sp>
      <p:pic>
        <p:nvPicPr>
          <p:cNvPr id="11" name="Grafik 10" descr="Umschlag mit einfarbiger Füllung">
            <a:extLst>
              <a:ext uri="{FF2B5EF4-FFF2-40B4-BE49-F238E27FC236}">
                <a16:creationId xmlns:a16="http://schemas.microsoft.com/office/drawing/2014/main" id="{90BEF270-DE0E-8DBD-5BEE-14B6B93905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65898" y="4426416"/>
            <a:ext cx="363772" cy="363772"/>
          </a:xfrm>
          <a:prstGeom prst="rect">
            <a:avLst/>
          </a:prstGeom>
        </p:spPr>
      </p:pic>
      <p:pic>
        <p:nvPicPr>
          <p:cNvPr id="12" name="Grafik 11" descr="Umschlag mit einfarbiger Füllung">
            <a:extLst>
              <a:ext uri="{FF2B5EF4-FFF2-40B4-BE49-F238E27FC236}">
                <a16:creationId xmlns:a16="http://schemas.microsoft.com/office/drawing/2014/main" id="{D86CE657-B945-04C3-A9C7-4D8FA72F8A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65898" y="4177062"/>
            <a:ext cx="363772" cy="363772"/>
          </a:xfrm>
          <a:prstGeom prst="rect">
            <a:avLst/>
          </a:prstGeom>
        </p:spPr>
      </p:pic>
      <p:pic>
        <p:nvPicPr>
          <p:cNvPr id="13" name="Grafik 12" descr="Umschlag mit einfarbiger Füllung">
            <a:extLst>
              <a:ext uri="{FF2B5EF4-FFF2-40B4-BE49-F238E27FC236}">
                <a16:creationId xmlns:a16="http://schemas.microsoft.com/office/drawing/2014/main" id="{A3E62EF7-B36A-6FD3-8B61-5D2DB7B32B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65898" y="3927708"/>
            <a:ext cx="363772" cy="363772"/>
          </a:xfrm>
          <a:prstGeom prst="rect">
            <a:avLst/>
          </a:prstGeom>
        </p:spPr>
      </p:pic>
      <p:pic>
        <p:nvPicPr>
          <p:cNvPr id="14" name="Grafik 13" descr="Umschlag mit einfarbiger Füllung">
            <a:extLst>
              <a:ext uri="{FF2B5EF4-FFF2-40B4-BE49-F238E27FC236}">
                <a16:creationId xmlns:a16="http://schemas.microsoft.com/office/drawing/2014/main" id="{F0FF289C-EC7F-4818-1663-A0DF14C7DC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65898" y="3678354"/>
            <a:ext cx="363772" cy="363772"/>
          </a:xfrm>
          <a:prstGeom prst="rect">
            <a:avLst/>
          </a:prstGeom>
        </p:spPr>
      </p:pic>
      <p:pic>
        <p:nvPicPr>
          <p:cNvPr id="21" name="Grafik 20" descr="Umschlag mit einfarbiger Füllung">
            <a:extLst>
              <a:ext uri="{FF2B5EF4-FFF2-40B4-BE49-F238E27FC236}">
                <a16:creationId xmlns:a16="http://schemas.microsoft.com/office/drawing/2014/main" id="{F6AD9DA0-0E03-F06A-9B5B-032ADC7472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465898" y="5311691"/>
            <a:ext cx="363772" cy="363772"/>
          </a:xfrm>
          <a:prstGeom prst="rect">
            <a:avLst/>
          </a:prstGeom>
        </p:spPr>
      </p:pic>
      <p:pic>
        <p:nvPicPr>
          <p:cNvPr id="22" name="Grafik 21" descr="Umschlag mit einfarbiger Füllung">
            <a:extLst>
              <a:ext uri="{FF2B5EF4-FFF2-40B4-BE49-F238E27FC236}">
                <a16:creationId xmlns:a16="http://schemas.microsoft.com/office/drawing/2014/main" id="{B0C2B8A5-115D-5E18-CEEE-D06C35DB87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55850" y="4675770"/>
            <a:ext cx="363772" cy="363772"/>
          </a:xfrm>
          <a:prstGeom prst="rect">
            <a:avLst/>
          </a:prstGeom>
        </p:spPr>
      </p:pic>
      <p:pic>
        <p:nvPicPr>
          <p:cNvPr id="23" name="Grafik 22" descr="Umschlag mit einfarbiger Füllung">
            <a:extLst>
              <a:ext uri="{FF2B5EF4-FFF2-40B4-BE49-F238E27FC236}">
                <a16:creationId xmlns:a16="http://schemas.microsoft.com/office/drawing/2014/main" id="{F1765AC9-FA03-D61D-5000-DCD0CF3018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55850" y="4426416"/>
            <a:ext cx="363772" cy="363772"/>
          </a:xfrm>
          <a:prstGeom prst="rect">
            <a:avLst/>
          </a:prstGeom>
        </p:spPr>
      </p:pic>
      <p:pic>
        <p:nvPicPr>
          <p:cNvPr id="32" name="Grafik 31" descr="Umschlag mit einfarbiger Füllung">
            <a:extLst>
              <a:ext uri="{FF2B5EF4-FFF2-40B4-BE49-F238E27FC236}">
                <a16:creationId xmlns:a16="http://schemas.microsoft.com/office/drawing/2014/main" id="{EB2D7CFB-7828-A33E-5DCA-639AFBB23B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55850" y="5561045"/>
            <a:ext cx="363772" cy="363772"/>
          </a:xfrm>
          <a:prstGeom prst="rect">
            <a:avLst/>
          </a:prstGeom>
        </p:spPr>
      </p:pic>
      <p:pic>
        <p:nvPicPr>
          <p:cNvPr id="33" name="Grafik 32" descr="Umschlag mit einfarbiger Füllung">
            <a:extLst>
              <a:ext uri="{FF2B5EF4-FFF2-40B4-BE49-F238E27FC236}">
                <a16:creationId xmlns:a16="http://schemas.microsoft.com/office/drawing/2014/main" id="{6E6E9155-F0CC-96B9-EAAA-C9E5DBDD2A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55850" y="5311691"/>
            <a:ext cx="363772" cy="363772"/>
          </a:xfrm>
          <a:prstGeom prst="rect">
            <a:avLst/>
          </a:prstGeom>
        </p:spPr>
      </p:pic>
      <p:pic>
        <p:nvPicPr>
          <p:cNvPr id="34" name="Grafik 33" descr="Umschlag mit einfarbiger Füllung">
            <a:extLst>
              <a:ext uri="{FF2B5EF4-FFF2-40B4-BE49-F238E27FC236}">
                <a16:creationId xmlns:a16="http://schemas.microsoft.com/office/drawing/2014/main" id="{A3A24A64-6823-67A4-422A-6F90D2BA86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45802" y="4675770"/>
            <a:ext cx="363772" cy="363772"/>
          </a:xfrm>
          <a:prstGeom prst="rect">
            <a:avLst/>
          </a:prstGeom>
        </p:spPr>
      </p:pic>
      <p:pic>
        <p:nvPicPr>
          <p:cNvPr id="43" name="Grafik 42" descr="Umschlag mit einfarbiger Füllung">
            <a:extLst>
              <a:ext uri="{FF2B5EF4-FFF2-40B4-BE49-F238E27FC236}">
                <a16:creationId xmlns:a16="http://schemas.microsoft.com/office/drawing/2014/main" id="{C315AF82-200A-C2C3-587E-452E0ED709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45802" y="5810399"/>
            <a:ext cx="363772" cy="363772"/>
          </a:xfrm>
          <a:prstGeom prst="rect">
            <a:avLst/>
          </a:prstGeom>
        </p:spPr>
      </p:pic>
      <p:pic>
        <p:nvPicPr>
          <p:cNvPr id="44" name="Grafik 43" descr="Umschlag mit einfarbiger Füllung">
            <a:extLst>
              <a:ext uri="{FF2B5EF4-FFF2-40B4-BE49-F238E27FC236}">
                <a16:creationId xmlns:a16="http://schemas.microsoft.com/office/drawing/2014/main" id="{82FE28E7-61B7-7405-8D65-A99F9E1F0C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45802" y="5561045"/>
            <a:ext cx="363772" cy="363772"/>
          </a:xfrm>
          <a:prstGeom prst="rect">
            <a:avLst/>
          </a:prstGeom>
        </p:spPr>
      </p:pic>
      <p:pic>
        <p:nvPicPr>
          <p:cNvPr id="45" name="Grafik 44" descr="Umschlag mit einfarbiger Füllung">
            <a:extLst>
              <a:ext uri="{FF2B5EF4-FFF2-40B4-BE49-F238E27FC236}">
                <a16:creationId xmlns:a16="http://schemas.microsoft.com/office/drawing/2014/main" id="{CA9419DE-EBC6-3930-77E6-003F4505F2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45802" y="5311691"/>
            <a:ext cx="363772" cy="363772"/>
          </a:xfrm>
          <a:prstGeom prst="rect">
            <a:avLst/>
          </a:prstGeom>
        </p:spPr>
      </p:pic>
      <p:pic>
        <p:nvPicPr>
          <p:cNvPr id="46" name="Grafik 45" descr="Umschlag mit einfarbiger Füllung">
            <a:extLst>
              <a:ext uri="{FF2B5EF4-FFF2-40B4-BE49-F238E27FC236}">
                <a16:creationId xmlns:a16="http://schemas.microsoft.com/office/drawing/2014/main" id="{6789B4C9-EB64-93F6-5001-AB8DC8E7E3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35754" y="4675770"/>
            <a:ext cx="363772" cy="363772"/>
          </a:xfrm>
          <a:prstGeom prst="rect">
            <a:avLst/>
          </a:prstGeom>
        </p:spPr>
      </p:pic>
      <p:pic>
        <p:nvPicPr>
          <p:cNvPr id="47" name="Grafik 46" descr="Umschlag mit einfarbiger Füllung">
            <a:extLst>
              <a:ext uri="{FF2B5EF4-FFF2-40B4-BE49-F238E27FC236}">
                <a16:creationId xmlns:a16="http://schemas.microsoft.com/office/drawing/2014/main" id="{4D21E1C7-C4E4-7E57-85DF-7EE2823607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35754" y="4426416"/>
            <a:ext cx="363772" cy="36377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8" name="Tabelle 58">
                <a:extLst>
                  <a:ext uri="{FF2B5EF4-FFF2-40B4-BE49-F238E27FC236}">
                    <a16:creationId xmlns:a16="http://schemas.microsoft.com/office/drawing/2014/main" id="{218EB5CA-F777-65FF-91E1-65489D1B5D1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47299859"/>
                  </p:ext>
                </p:extLst>
              </p:nvPr>
            </p:nvGraphicFramePr>
            <p:xfrm>
              <a:off x="6825755" y="3695541"/>
              <a:ext cx="3944630" cy="233984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25830">
                      <a:extLst>
                        <a:ext uri="{9D8B030D-6E8A-4147-A177-3AD203B41FA5}">
                          <a16:colId xmlns:a16="http://schemas.microsoft.com/office/drawing/2014/main" val="1028772649"/>
                        </a:ext>
                      </a:extLst>
                    </a:gridCol>
                    <a:gridCol w="1509400">
                      <a:extLst>
                        <a:ext uri="{9D8B030D-6E8A-4147-A177-3AD203B41FA5}">
                          <a16:colId xmlns:a16="http://schemas.microsoft.com/office/drawing/2014/main" val="2736426091"/>
                        </a:ext>
                      </a:extLst>
                    </a:gridCol>
                    <a:gridCol w="1509400">
                      <a:extLst>
                        <a:ext uri="{9D8B030D-6E8A-4147-A177-3AD203B41FA5}">
                          <a16:colId xmlns:a16="http://schemas.microsoft.com/office/drawing/2014/main" val="208409303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i="1" dirty="0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1" i="1" smtClean="0"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  <m:r>
                                  <a:rPr lang="de-DE" b="1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de-DE" b="1" i="1" smtClean="0"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  <m:r>
                                  <a:rPr lang="de-DE" b="1" i="1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r>
                                  <a:rPr lang="de-DE" b="1" i="1" smtClean="0">
                                    <a:latin typeface="Cambria Math" panose="02040503050406030204" pitchFamily="18" charset="0"/>
                                  </a:rPr>
                                  <m:t>𝒔𝒑𝒂𝒎</m:t>
                                </m:r>
                                <m:r>
                                  <a:rPr lang="de-DE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1" i="1" smtClean="0"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  <m:d>
                                  <m:dPr>
                                    <m:ctrlPr>
                                      <a:rPr lang="de-DE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b="1" i="1" smtClean="0">
                                        <a:latin typeface="Cambria Math" panose="02040503050406030204" pitchFamily="18" charset="0"/>
                                      </a:rPr>
                                      <m:t>𝑿</m:t>
                                    </m:r>
                                  </m:e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de-DE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de-DE" b="1" i="1" smtClean="0">
                                            <a:latin typeface="Cambria Math" panose="02040503050406030204" pitchFamily="18" charset="0"/>
                                          </a:rPr>
                                          <m:t>𝒔𝒑𝒂𝒎</m:t>
                                        </m:r>
                                      </m:e>
                                    </m:acc>
                                  </m:e>
                                </m:d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4588489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Dear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num>
                                  <m:den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de-DE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num>
                                  <m:den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16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de-DE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9770454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Friend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num>
                                  <m:den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de-DE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num>
                                  <m:den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16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de-DE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0505946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Money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num>
                                  <m:den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de-DE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num>
                                  <m:den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16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de-DE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2248654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Lunch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de-DE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num>
                                  <m:den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16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de-DE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484695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8" name="Tabelle 58">
                <a:extLst>
                  <a:ext uri="{FF2B5EF4-FFF2-40B4-BE49-F238E27FC236}">
                    <a16:creationId xmlns:a16="http://schemas.microsoft.com/office/drawing/2014/main" id="{218EB5CA-F777-65FF-91E1-65489D1B5D1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47299859"/>
                  </p:ext>
                </p:extLst>
              </p:nvPr>
            </p:nvGraphicFramePr>
            <p:xfrm>
              <a:off x="6825755" y="3695541"/>
              <a:ext cx="3944630" cy="233984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25830">
                      <a:extLst>
                        <a:ext uri="{9D8B030D-6E8A-4147-A177-3AD203B41FA5}">
                          <a16:colId xmlns:a16="http://schemas.microsoft.com/office/drawing/2014/main" val="1028772649"/>
                        </a:ext>
                      </a:extLst>
                    </a:gridCol>
                    <a:gridCol w="1509400">
                      <a:extLst>
                        <a:ext uri="{9D8B030D-6E8A-4147-A177-3AD203B41FA5}">
                          <a16:colId xmlns:a16="http://schemas.microsoft.com/office/drawing/2014/main" val="2736426091"/>
                        </a:ext>
                      </a:extLst>
                    </a:gridCol>
                    <a:gridCol w="1509400">
                      <a:extLst>
                        <a:ext uri="{9D8B030D-6E8A-4147-A177-3AD203B41FA5}">
                          <a16:colId xmlns:a16="http://schemas.microsoft.com/office/drawing/2014/main" val="208409303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7"/>
                          <a:stretch>
                            <a:fillRect l="-658" t="-1639" r="-328947" b="-5344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7"/>
                          <a:stretch>
                            <a:fillRect l="-61694" t="-1639" r="-101613" b="-5344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7"/>
                          <a:stretch>
                            <a:fillRect l="-161694" t="-1639" r="-1613" b="-53442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45884890"/>
                      </a:ext>
                    </a:extLst>
                  </a:tr>
                  <a:tr h="492252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Dear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7"/>
                          <a:stretch>
                            <a:fillRect l="-61694" t="-76543" r="-101613" b="-3024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7"/>
                          <a:stretch>
                            <a:fillRect l="-161694" t="-76543" r="-1613" b="-30246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97704546"/>
                      </a:ext>
                    </a:extLst>
                  </a:tr>
                  <a:tr h="492252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Friend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7"/>
                          <a:stretch>
                            <a:fillRect l="-61694" t="-176543" r="-101613" b="-2024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7"/>
                          <a:stretch>
                            <a:fillRect l="-161694" t="-176543" r="-1613" b="-20246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05059461"/>
                      </a:ext>
                    </a:extLst>
                  </a:tr>
                  <a:tr h="492252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Money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7"/>
                          <a:stretch>
                            <a:fillRect l="-61694" t="-276543" r="-101613" b="-1024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7"/>
                          <a:stretch>
                            <a:fillRect l="-161694" t="-276543" r="-1613" b="-10246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22486544"/>
                      </a:ext>
                    </a:extLst>
                  </a:tr>
                  <a:tr h="492252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Lunch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7"/>
                          <a:stretch>
                            <a:fillRect l="-61694" t="-376543" r="-101613" b="-24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7"/>
                          <a:stretch>
                            <a:fillRect l="-161694" t="-376543" r="-1613" b="-246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74846958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59" name="Grafik 58" descr="Umschlag mit einfarbiger Füllung">
            <a:extLst>
              <a:ext uri="{FF2B5EF4-FFF2-40B4-BE49-F238E27FC236}">
                <a16:creationId xmlns:a16="http://schemas.microsoft.com/office/drawing/2014/main" id="{B2583B86-AA41-0F7E-900C-FC36F6A71C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56160" y="4177062"/>
            <a:ext cx="363772" cy="363772"/>
          </a:xfrm>
          <a:prstGeom prst="rect">
            <a:avLst/>
          </a:prstGeom>
        </p:spPr>
      </p:pic>
      <p:sp>
        <p:nvSpPr>
          <p:cNvPr id="61" name="Textfeld 60">
            <a:extLst>
              <a:ext uri="{FF2B5EF4-FFF2-40B4-BE49-F238E27FC236}">
                <a16:creationId xmlns:a16="http://schemas.microsoft.com/office/drawing/2014/main" id="{7498FB6A-0987-4ECD-CB2D-6DA53CE03C46}"/>
              </a:ext>
            </a:extLst>
          </p:cNvPr>
          <p:cNvSpPr txBox="1"/>
          <p:nvPr/>
        </p:nvSpPr>
        <p:spPr>
          <a:xfrm>
            <a:off x="2465117" y="6393563"/>
            <a:ext cx="3425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chemeClr val="accent2"/>
                </a:solidFill>
              </a:rPr>
              <a:t>Word </a:t>
            </a:r>
            <a:r>
              <a:rPr lang="de-DE" dirty="0" err="1">
                <a:solidFill>
                  <a:schemeClr val="accent2"/>
                </a:solidFill>
              </a:rPr>
              <a:t>occurances</a:t>
            </a:r>
            <a:r>
              <a:rPr lang="de-DE" dirty="0">
                <a:solidFill>
                  <a:schemeClr val="accent2"/>
                </a:solidFill>
              </a:rPr>
              <a:t> in </a:t>
            </a:r>
            <a:r>
              <a:rPr lang="de-DE" dirty="0" err="1">
                <a:solidFill>
                  <a:schemeClr val="accent2"/>
                </a:solidFill>
              </a:rPr>
              <a:t>spam</a:t>
            </a:r>
            <a:endParaRPr lang="de-DE" dirty="0">
              <a:solidFill>
                <a:schemeClr val="accent2"/>
              </a:solidFill>
            </a:endParaRPr>
          </a:p>
        </p:txBody>
      </p:sp>
      <p:sp>
        <p:nvSpPr>
          <p:cNvPr id="62" name="Textfeld 61">
            <a:extLst>
              <a:ext uri="{FF2B5EF4-FFF2-40B4-BE49-F238E27FC236}">
                <a16:creationId xmlns:a16="http://schemas.microsoft.com/office/drawing/2014/main" id="{9A746950-B060-A06B-FD8D-871DDCAE5E4B}"/>
              </a:ext>
            </a:extLst>
          </p:cNvPr>
          <p:cNvSpPr txBox="1"/>
          <p:nvPr/>
        </p:nvSpPr>
        <p:spPr>
          <a:xfrm>
            <a:off x="2465117" y="3104771"/>
            <a:ext cx="3425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chemeClr val="accent1"/>
                </a:solidFill>
              </a:rPr>
              <a:t>Word </a:t>
            </a:r>
            <a:r>
              <a:rPr lang="de-DE" dirty="0" err="1">
                <a:solidFill>
                  <a:schemeClr val="accent1"/>
                </a:solidFill>
              </a:rPr>
              <a:t>occurances</a:t>
            </a:r>
            <a:r>
              <a:rPr lang="de-DE" dirty="0">
                <a:solidFill>
                  <a:schemeClr val="accent1"/>
                </a:solidFill>
              </a:rPr>
              <a:t> in non </a:t>
            </a:r>
            <a:r>
              <a:rPr lang="de-DE" dirty="0" err="1">
                <a:solidFill>
                  <a:schemeClr val="accent1"/>
                </a:solidFill>
              </a:rPr>
              <a:t>spam</a:t>
            </a:r>
            <a:endParaRPr lang="de-DE" dirty="0">
              <a:solidFill>
                <a:schemeClr val="accent1"/>
              </a:solidFill>
            </a:endParaRPr>
          </a:p>
        </p:txBody>
      </p:sp>
      <p:pic>
        <p:nvPicPr>
          <p:cNvPr id="70" name="Grafik 69" descr="Umschlag öffnen Silhouette">
            <a:extLst>
              <a:ext uri="{FF2B5EF4-FFF2-40B4-BE49-F238E27FC236}">
                <a16:creationId xmlns:a16="http://schemas.microsoft.com/office/drawing/2014/main" id="{C89CD059-3CA6-0C66-7E66-854E2A9CC92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22954" y="3753452"/>
            <a:ext cx="624214" cy="624214"/>
          </a:xfrm>
          <a:prstGeom prst="rect">
            <a:avLst/>
          </a:prstGeom>
        </p:spPr>
      </p:pic>
      <p:pic>
        <p:nvPicPr>
          <p:cNvPr id="71" name="Grafik 70" descr="Umschlag öffnen Silhouette">
            <a:extLst>
              <a:ext uri="{FF2B5EF4-FFF2-40B4-BE49-F238E27FC236}">
                <a16:creationId xmlns:a16="http://schemas.microsoft.com/office/drawing/2014/main" id="{69745032-2A01-587E-4041-FDB6A7EE88D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85012" y="3902504"/>
            <a:ext cx="624214" cy="624214"/>
          </a:xfrm>
          <a:prstGeom prst="rect">
            <a:avLst/>
          </a:prstGeom>
        </p:spPr>
      </p:pic>
      <p:pic>
        <p:nvPicPr>
          <p:cNvPr id="72" name="Grafik 71" descr="Umschlag öffnen Silhouette">
            <a:extLst>
              <a:ext uri="{FF2B5EF4-FFF2-40B4-BE49-F238E27FC236}">
                <a16:creationId xmlns:a16="http://schemas.microsoft.com/office/drawing/2014/main" id="{7C2A0823-0975-0C12-7BA9-DF67949E763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22954" y="4363663"/>
            <a:ext cx="624214" cy="624214"/>
          </a:xfrm>
          <a:prstGeom prst="rect">
            <a:avLst/>
          </a:prstGeom>
        </p:spPr>
      </p:pic>
      <p:pic>
        <p:nvPicPr>
          <p:cNvPr id="73" name="Grafik 72" descr="Umschlag öffnen Silhouette">
            <a:extLst>
              <a:ext uri="{FF2B5EF4-FFF2-40B4-BE49-F238E27FC236}">
                <a16:creationId xmlns:a16="http://schemas.microsoft.com/office/drawing/2014/main" id="{707FF701-7A66-D5B4-FE13-C9AD8D2DA5D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85012" y="4512715"/>
            <a:ext cx="624214" cy="624214"/>
          </a:xfrm>
          <a:prstGeom prst="rect">
            <a:avLst/>
          </a:prstGeom>
        </p:spPr>
      </p:pic>
      <p:pic>
        <p:nvPicPr>
          <p:cNvPr id="74" name="Grafik 73" descr="Umschlag öffnen Silhouette">
            <a:extLst>
              <a:ext uri="{FF2B5EF4-FFF2-40B4-BE49-F238E27FC236}">
                <a16:creationId xmlns:a16="http://schemas.microsoft.com/office/drawing/2014/main" id="{C0291ACB-440A-ADB3-0E6C-E2A16D1B0EA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78305" y="5327635"/>
            <a:ext cx="624214" cy="62421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feld 74">
                <a:extLst>
                  <a:ext uri="{FF2B5EF4-FFF2-40B4-BE49-F238E27FC236}">
                    <a16:creationId xmlns:a16="http://schemas.microsoft.com/office/drawing/2014/main" id="{E36E082D-8ECB-3897-C6DF-0FFC087FA06B}"/>
                  </a:ext>
                </a:extLst>
              </p:cNvPr>
              <p:cNvSpPr txBox="1"/>
              <p:nvPr/>
            </p:nvSpPr>
            <p:spPr>
              <a:xfrm>
                <a:off x="583062" y="6101085"/>
                <a:ext cx="1384225" cy="5204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𝑠𝑝𝑎𝑚</m:t>
                          </m:r>
                        </m:e>
                      </m:d>
                      <m:r>
                        <a:rPr lang="de-DE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</m:oMath>
                  </m:oMathPara>
                </a14:m>
                <a:endParaRPr lang="de-DE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75" name="Textfeld 74">
                <a:extLst>
                  <a:ext uri="{FF2B5EF4-FFF2-40B4-BE49-F238E27FC236}">
                    <a16:creationId xmlns:a16="http://schemas.microsoft.com/office/drawing/2014/main" id="{E36E082D-8ECB-3897-C6DF-0FFC087FA0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062" y="6101085"/>
                <a:ext cx="1384225" cy="52046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feld 75">
                <a:extLst>
                  <a:ext uri="{FF2B5EF4-FFF2-40B4-BE49-F238E27FC236}">
                    <a16:creationId xmlns:a16="http://schemas.microsoft.com/office/drawing/2014/main" id="{7F483667-05A3-3850-F6C1-B2CAD30153DB}"/>
                  </a:ext>
                </a:extLst>
              </p:cNvPr>
              <p:cNvSpPr txBox="1"/>
              <p:nvPr/>
            </p:nvSpPr>
            <p:spPr>
              <a:xfrm>
                <a:off x="626854" y="3184198"/>
                <a:ext cx="1384225" cy="5194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de-DE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𝑠𝑝𝑎𝑚</m:t>
                              </m:r>
                            </m:e>
                          </m:acc>
                        </m:e>
                      </m:d>
                      <m:r>
                        <a:rPr lang="de-DE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de-DE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</m:oMath>
                  </m:oMathPara>
                </a14:m>
                <a:endParaRPr lang="de-DE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76" name="Textfeld 75">
                <a:extLst>
                  <a:ext uri="{FF2B5EF4-FFF2-40B4-BE49-F238E27FC236}">
                    <a16:creationId xmlns:a16="http://schemas.microsoft.com/office/drawing/2014/main" id="{7F483667-05A3-3850-F6C1-B2CAD30153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854" y="3184198"/>
                <a:ext cx="1384225" cy="51943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Grafik 5" descr="Umschlag mit einfarbiger Füllung">
            <a:extLst>
              <a:ext uri="{FF2B5EF4-FFF2-40B4-BE49-F238E27FC236}">
                <a16:creationId xmlns:a16="http://schemas.microsoft.com/office/drawing/2014/main" id="{B0489E11-CA2D-9625-3734-CAC0A0CD386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471949" y="3430396"/>
            <a:ext cx="363772" cy="363772"/>
          </a:xfrm>
          <a:prstGeom prst="rect">
            <a:avLst/>
          </a:prstGeom>
        </p:spPr>
      </p:pic>
      <p:pic>
        <p:nvPicPr>
          <p:cNvPr id="7" name="Grafik 6" descr="Umschlag mit einfarbiger Füllung">
            <a:extLst>
              <a:ext uri="{FF2B5EF4-FFF2-40B4-BE49-F238E27FC236}">
                <a16:creationId xmlns:a16="http://schemas.microsoft.com/office/drawing/2014/main" id="{B88800E3-05EA-4F7E-6B05-DB03335130B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451853" y="4427812"/>
            <a:ext cx="363772" cy="363772"/>
          </a:xfrm>
          <a:prstGeom prst="rect">
            <a:avLst/>
          </a:prstGeom>
        </p:spPr>
      </p:pic>
      <p:pic>
        <p:nvPicPr>
          <p:cNvPr id="15" name="Grafik 14" descr="Umschlag mit einfarbiger Füllung">
            <a:extLst>
              <a:ext uri="{FF2B5EF4-FFF2-40B4-BE49-F238E27FC236}">
                <a16:creationId xmlns:a16="http://schemas.microsoft.com/office/drawing/2014/main" id="{2CB6D29C-ABC1-427F-31CB-55B06DB2624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441805" y="4178458"/>
            <a:ext cx="363772" cy="363772"/>
          </a:xfrm>
          <a:prstGeom prst="rect">
            <a:avLst/>
          </a:prstGeom>
        </p:spPr>
      </p:pic>
      <p:pic>
        <p:nvPicPr>
          <p:cNvPr id="16" name="Grafik 15" descr="Umschlag mit einfarbiger Füllung">
            <a:extLst>
              <a:ext uri="{FF2B5EF4-FFF2-40B4-BE49-F238E27FC236}">
                <a16:creationId xmlns:a16="http://schemas.microsoft.com/office/drawing/2014/main" id="{C6A486FE-C02A-2D78-B743-C35E90BD7F9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462211" y="3929104"/>
            <a:ext cx="363772" cy="363772"/>
          </a:xfrm>
          <a:prstGeom prst="rect">
            <a:avLst/>
          </a:prstGeom>
        </p:spPr>
      </p:pic>
      <p:pic>
        <p:nvPicPr>
          <p:cNvPr id="17" name="Grafik 16" descr="Umschlag mit einfarbiger Füllung">
            <a:extLst>
              <a:ext uri="{FF2B5EF4-FFF2-40B4-BE49-F238E27FC236}">
                <a16:creationId xmlns:a16="http://schemas.microsoft.com/office/drawing/2014/main" id="{0A843C79-D2B3-7349-48E5-7CFD4905736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471949" y="5557373"/>
            <a:ext cx="363772" cy="363772"/>
          </a:xfrm>
          <a:prstGeom prst="rect">
            <a:avLst/>
          </a:prstGeom>
        </p:spPr>
      </p:pic>
      <p:pic>
        <p:nvPicPr>
          <p:cNvPr id="18" name="Grafik 17" descr="Umschlag mit einfarbiger Füllung">
            <a:extLst>
              <a:ext uri="{FF2B5EF4-FFF2-40B4-BE49-F238E27FC236}">
                <a16:creationId xmlns:a16="http://schemas.microsoft.com/office/drawing/2014/main" id="{6BBED4AC-B7E3-BFB4-A570-8AE9E24A609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461901" y="5806727"/>
            <a:ext cx="363772" cy="363772"/>
          </a:xfrm>
          <a:prstGeom prst="rect">
            <a:avLst/>
          </a:prstGeom>
        </p:spPr>
      </p:pic>
      <p:pic>
        <p:nvPicPr>
          <p:cNvPr id="19" name="Grafik 18" descr="Umschlag mit einfarbiger Füllung">
            <a:extLst>
              <a:ext uri="{FF2B5EF4-FFF2-40B4-BE49-F238E27FC236}">
                <a16:creationId xmlns:a16="http://schemas.microsoft.com/office/drawing/2014/main" id="{D3D0572F-EA11-869C-2B2A-9111A8607B9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451853" y="6056081"/>
            <a:ext cx="363772" cy="363772"/>
          </a:xfrm>
          <a:prstGeom prst="rect">
            <a:avLst/>
          </a:prstGeom>
        </p:spPr>
      </p:pic>
      <p:pic>
        <p:nvPicPr>
          <p:cNvPr id="20" name="Grafik 19" descr="Umschlag mit einfarbiger Füllung">
            <a:extLst>
              <a:ext uri="{FF2B5EF4-FFF2-40B4-BE49-F238E27FC236}">
                <a16:creationId xmlns:a16="http://schemas.microsoft.com/office/drawing/2014/main" id="{B739913E-0CE1-4D73-7044-58327AB16F6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429703" y="5327635"/>
            <a:ext cx="363772" cy="363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60724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1F3A3A6-5092-F2C8-C9E6-70EDFB8D2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Evaluate</a:t>
            </a:r>
            <a:r>
              <a:rPr lang="de-DE" dirty="0"/>
              <a:t> </a:t>
            </a:r>
            <a:r>
              <a:rPr lang="de-DE" dirty="0" err="1"/>
              <a:t>new</a:t>
            </a:r>
            <a:r>
              <a:rPr lang="de-DE" dirty="0"/>
              <a:t> </a:t>
            </a:r>
            <a:r>
              <a:rPr lang="de-DE" dirty="0" err="1"/>
              <a:t>message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8F537D9-19AA-B681-BF57-B9B0622D4B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get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new</a:t>
            </a:r>
            <a:r>
              <a:rPr lang="de-DE" dirty="0"/>
              <a:t> </a:t>
            </a:r>
            <a:r>
              <a:rPr lang="de-DE" dirty="0" err="1"/>
              <a:t>message</a:t>
            </a:r>
            <a:r>
              <a:rPr lang="de-DE" dirty="0"/>
              <a:t>: „Money Lunch Money </a:t>
            </a:r>
            <a:r>
              <a:rPr lang="de-DE" dirty="0" err="1"/>
              <a:t>Money</a:t>
            </a:r>
            <a:r>
              <a:rPr lang="de-DE" dirty="0"/>
              <a:t>“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elle 58">
                <a:extLst>
                  <a:ext uri="{FF2B5EF4-FFF2-40B4-BE49-F238E27FC236}">
                    <a16:creationId xmlns:a16="http://schemas.microsoft.com/office/drawing/2014/main" id="{1D7A800F-2D40-BBA7-418A-74C395168C0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47531901"/>
                  </p:ext>
                </p:extLst>
              </p:nvPr>
            </p:nvGraphicFramePr>
            <p:xfrm>
              <a:off x="6825755" y="3695541"/>
              <a:ext cx="3944630" cy="233984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25830">
                      <a:extLst>
                        <a:ext uri="{9D8B030D-6E8A-4147-A177-3AD203B41FA5}">
                          <a16:colId xmlns:a16="http://schemas.microsoft.com/office/drawing/2014/main" val="1028772649"/>
                        </a:ext>
                      </a:extLst>
                    </a:gridCol>
                    <a:gridCol w="1509400">
                      <a:extLst>
                        <a:ext uri="{9D8B030D-6E8A-4147-A177-3AD203B41FA5}">
                          <a16:colId xmlns:a16="http://schemas.microsoft.com/office/drawing/2014/main" val="2736426091"/>
                        </a:ext>
                      </a:extLst>
                    </a:gridCol>
                    <a:gridCol w="1509400">
                      <a:extLst>
                        <a:ext uri="{9D8B030D-6E8A-4147-A177-3AD203B41FA5}">
                          <a16:colId xmlns:a16="http://schemas.microsoft.com/office/drawing/2014/main" val="208409303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i="1" dirty="0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1" i="1" smtClean="0"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  <m:r>
                                  <a:rPr lang="de-DE" b="1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de-DE" b="1" i="1" smtClean="0"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  <m:r>
                                  <a:rPr lang="de-DE" b="1" i="1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r>
                                  <a:rPr lang="de-DE" b="1" i="1" smtClean="0">
                                    <a:latin typeface="Cambria Math" panose="02040503050406030204" pitchFamily="18" charset="0"/>
                                  </a:rPr>
                                  <m:t>𝒔𝒑𝒂𝒎</m:t>
                                </m:r>
                                <m:r>
                                  <a:rPr lang="de-DE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1" i="1" smtClean="0"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  <m:d>
                                  <m:dPr>
                                    <m:ctrlPr>
                                      <a:rPr lang="de-DE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b="1" i="1" smtClean="0">
                                        <a:latin typeface="Cambria Math" panose="02040503050406030204" pitchFamily="18" charset="0"/>
                                      </a:rPr>
                                      <m:t>𝑿</m:t>
                                    </m:r>
                                  </m:e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de-DE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de-DE" b="1" i="1" smtClean="0">
                                            <a:latin typeface="Cambria Math" panose="02040503050406030204" pitchFamily="18" charset="0"/>
                                          </a:rPr>
                                          <m:t>𝒔𝒑𝒂𝒎</m:t>
                                        </m:r>
                                      </m:e>
                                    </m:acc>
                                  </m:e>
                                </m:d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4588489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Dear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num>
                                  <m:den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de-DE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num>
                                  <m:den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16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de-DE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9770454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Friend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num>
                                  <m:den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de-DE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num>
                                  <m:den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16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de-DE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0505946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Money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num>
                                  <m:den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de-DE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num>
                                  <m:den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16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de-DE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2248654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Lunch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de-DE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num>
                                  <m:den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16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de-DE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484695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elle 58">
                <a:extLst>
                  <a:ext uri="{FF2B5EF4-FFF2-40B4-BE49-F238E27FC236}">
                    <a16:creationId xmlns:a16="http://schemas.microsoft.com/office/drawing/2014/main" id="{1D7A800F-2D40-BBA7-418A-74C395168C0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47531901"/>
                  </p:ext>
                </p:extLst>
              </p:nvPr>
            </p:nvGraphicFramePr>
            <p:xfrm>
              <a:off x="6825755" y="3695541"/>
              <a:ext cx="3944630" cy="233984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25830">
                      <a:extLst>
                        <a:ext uri="{9D8B030D-6E8A-4147-A177-3AD203B41FA5}">
                          <a16:colId xmlns:a16="http://schemas.microsoft.com/office/drawing/2014/main" val="1028772649"/>
                        </a:ext>
                      </a:extLst>
                    </a:gridCol>
                    <a:gridCol w="1509400">
                      <a:extLst>
                        <a:ext uri="{9D8B030D-6E8A-4147-A177-3AD203B41FA5}">
                          <a16:colId xmlns:a16="http://schemas.microsoft.com/office/drawing/2014/main" val="2736426091"/>
                        </a:ext>
                      </a:extLst>
                    </a:gridCol>
                    <a:gridCol w="1509400">
                      <a:extLst>
                        <a:ext uri="{9D8B030D-6E8A-4147-A177-3AD203B41FA5}">
                          <a16:colId xmlns:a16="http://schemas.microsoft.com/office/drawing/2014/main" val="208409303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658" t="-1639" r="-328947" b="-5344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61694" t="-1639" r="-101613" b="-5344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161694" t="-1639" r="-1613" b="-53442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45884890"/>
                      </a:ext>
                    </a:extLst>
                  </a:tr>
                  <a:tr h="492252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Dear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61694" t="-76543" r="-101613" b="-3024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161694" t="-76543" r="-1613" b="-30246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97704546"/>
                      </a:ext>
                    </a:extLst>
                  </a:tr>
                  <a:tr h="492252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Friend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61694" t="-176543" r="-101613" b="-2024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161694" t="-176543" r="-1613" b="-20246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05059461"/>
                      </a:ext>
                    </a:extLst>
                  </a:tr>
                  <a:tr h="492252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Money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61694" t="-276543" r="-101613" b="-1024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161694" t="-276543" r="-1613" b="-10246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22486544"/>
                      </a:ext>
                    </a:extLst>
                  </a:tr>
                  <a:tr h="492252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Lunch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61694" t="-376543" r="-101613" b="-24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161694" t="-376543" r="-1613" b="-246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7484695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6EAD79D1-17F5-D1B8-D32D-51809B27F478}"/>
                  </a:ext>
                </a:extLst>
              </p:cNvPr>
              <p:cNvSpPr txBox="1"/>
              <p:nvPr/>
            </p:nvSpPr>
            <p:spPr>
              <a:xfrm>
                <a:off x="2912854" y="5015725"/>
                <a:ext cx="1384225" cy="5204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𝑠𝑝𝑎𝑚</m:t>
                          </m:r>
                        </m:e>
                      </m:d>
                      <m:r>
                        <a:rPr lang="de-DE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</m:oMath>
                  </m:oMathPara>
                </a14:m>
                <a:endParaRPr lang="de-DE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6EAD79D1-17F5-D1B8-D32D-51809B27F4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2854" y="5015725"/>
                <a:ext cx="1384225" cy="52046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8903E841-D577-7595-B108-E1E1EA7CD477}"/>
                  </a:ext>
                </a:extLst>
              </p:cNvPr>
              <p:cNvSpPr txBox="1"/>
              <p:nvPr/>
            </p:nvSpPr>
            <p:spPr>
              <a:xfrm>
                <a:off x="2912854" y="4041139"/>
                <a:ext cx="1384225" cy="5194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de-DE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𝑠𝑝𝑎𝑚</m:t>
                              </m:r>
                            </m:e>
                          </m:acc>
                        </m:e>
                      </m:d>
                      <m:r>
                        <a:rPr lang="de-DE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de-DE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</m:oMath>
                  </m:oMathPara>
                </a14:m>
                <a:endParaRPr lang="de-DE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8903E841-D577-7595-B108-E1E1EA7CD4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2854" y="4041139"/>
                <a:ext cx="1384225" cy="51943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2810E597-E8EA-8123-C344-8B56664CA72C}"/>
                  </a:ext>
                </a:extLst>
              </p:cNvPr>
              <p:cNvSpPr txBox="1"/>
              <p:nvPr/>
            </p:nvSpPr>
            <p:spPr>
              <a:xfrm>
                <a:off x="1400631" y="2300084"/>
                <a:ext cx="10079491" cy="12570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𝑠𝑝𝑎𝑚</m:t>
                          </m:r>
                        </m:e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𝑀𝑜𝑛𝑒𝑦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𝐹𝑟𝑖𝑒𝑛𝑑</m:t>
                          </m:r>
                        </m:e>
                      </m:d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𝑠𝑝𝑎𝑚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𝑀𝑜𝑛𝑒𝑦</m:t>
                              </m:r>
                            </m:e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𝑠𝑝𝑎𝑚</m:t>
                              </m:r>
                            </m:e>
                          </m:d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𝐿𝑢𝑛𝑐h</m:t>
                          </m:r>
                        </m:e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𝑠𝑝𝑎𝑚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den>
                      </m:f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4</m:t>
                                  </m:r>
                                </m:num>
                                <m:den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10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0.0064</m:t>
                      </m:r>
                    </m:oMath>
                  </m:oMathPara>
                </a14:m>
                <a:endParaRPr lang="de-DE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de-DE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𝑠𝑝𝑎𝑚</m:t>
                              </m:r>
                            </m:e>
                          </m:acc>
                        </m:e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𝑀𝑜𝑛𝑒𝑦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𝐹𝑟𝑖𝑒𝑛𝑑</m:t>
                          </m:r>
                        </m:e>
                      </m:d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𝑠𝑝𝑎𝑚</m:t>
                              </m:r>
                            </m:e>
                          </m:acc>
                        </m:e>
                      </m:d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𝑀𝑜𝑛𝑒𝑦</m:t>
                              </m:r>
                            </m:e>
                            <m:e>
                              <m:acc>
                                <m:accPr>
                                  <m:chr m:val="̅"/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𝑠𝑝𝑎𝑚</m:t>
                                  </m:r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𝐿𝑢𝑛𝑐h</m:t>
                          </m:r>
                        </m:e>
                        <m:e>
                          <m:acc>
                            <m:accPr>
                              <m:chr m:val="̅"/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𝑠𝑝𝑎𝑚</m:t>
                              </m:r>
                            </m:e>
                          </m:acc>
                        </m:e>
                      </m:d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den>
                      </m:f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num>
                                <m:den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16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16</m:t>
                          </m:r>
                        </m:den>
                      </m:f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0.0002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2810E597-E8EA-8123-C344-8B56664CA7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0631" y="2300084"/>
                <a:ext cx="10079491" cy="125701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9309408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C14DF54-C700-F1DB-106A-3BCD5ABBB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Implementation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F9B139B-9868-12E8-6B82-7F889E13C8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Example</a:t>
            </a:r>
            <a:r>
              <a:rPr lang="de-DE" dirty="0"/>
              <a:t>: </a:t>
            </a:r>
            <a:r>
              <a:rPr lang="de-DE" b="0" i="0" dirty="0">
                <a:solidFill>
                  <a:srgbClr val="000000"/>
                </a:solidFill>
                <a:effectLst/>
                <a:latin typeface="Inter"/>
                <a:hlinkClick r:id="rId2"/>
              </a:rPr>
              <a:t>https://www.kaggle.com/code/viktorreichert/spam-detaction-with-naive-bayes</a:t>
            </a:r>
            <a:endParaRPr lang="de-DE" b="0" i="0" dirty="0">
              <a:solidFill>
                <a:srgbClr val="000000"/>
              </a:solidFill>
              <a:effectLst/>
              <a:latin typeface="Inter"/>
            </a:endParaRPr>
          </a:p>
          <a:p>
            <a:r>
              <a:rPr lang="de-DE" dirty="0" err="1">
                <a:solidFill>
                  <a:srgbClr val="000000"/>
                </a:solidFill>
                <a:latin typeface="Inter"/>
              </a:rPr>
              <a:t>Documentation</a:t>
            </a:r>
            <a:r>
              <a:rPr lang="de-DE" dirty="0">
                <a:solidFill>
                  <a:srgbClr val="000000"/>
                </a:solidFill>
                <a:latin typeface="Inter"/>
              </a:rPr>
              <a:t> </a:t>
            </a:r>
            <a:r>
              <a:rPr lang="de-DE" dirty="0" err="1">
                <a:solidFill>
                  <a:srgbClr val="000000"/>
                </a:solidFill>
                <a:latin typeface="Inter"/>
              </a:rPr>
              <a:t>sklearn</a:t>
            </a:r>
            <a:r>
              <a:rPr lang="de-DE" dirty="0">
                <a:solidFill>
                  <a:srgbClr val="000000"/>
                </a:solidFill>
                <a:latin typeface="Inter"/>
              </a:rPr>
              <a:t>: </a:t>
            </a:r>
            <a:r>
              <a:rPr lang="de-DE" dirty="0">
                <a:solidFill>
                  <a:srgbClr val="000000"/>
                </a:solidFill>
                <a:latin typeface="Inter"/>
                <a:hlinkClick r:id="rId3"/>
              </a:rPr>
              <a:t>https://scikit-learn.org/stable/modules/naive_bayes.html</a:t>
            </a:r>
            <a:endParaRPr lang="de-DE" dirty="0">
              <a:solidFill>
                <a:srgbClr val="000000"/>
              </a:solidFill>
              <a:latin typeface="Inter"/>
            </a:endParaRPr>
          </a:p>
          <a:p>
            <a:r>
              <a:rPr lang="de-DE" b="0" i="0" dirty="0" err="1">
                <a:solidFill>
                  <a:srgbClr val="000000"/>
                </a:solidFill>
                <a:effectLst/>
                <a:latin typeface="Inter"/>
              </a:rPr>
              <a:t>We</a:t>
            </a:r>
            <a:r>
              <a:rPr lang="de-DE" dirty="0">
                <a:solidFill>
                  <a:srgbClr val="000000"/>
                </a:solidFill>
                <a:latin typeface="Inter"/>
              </a:rPr>
              <a:t> </a:t>
            </a:r>
            <a:r>
              <a:rPr lang="de-DE" dirty="0" err="1">
                <a:solidFill>
                  <a:srgbClr val="000000"/>
                </a:solidFill>
                <a:latin typeface="Inter"/>
              </a:rPr>
              <a:t>described</a:t>
            </a:r>
            <a:r>
              <a:rPr lang="de-DE" dirty="0">
                <a:solidFill>
                  <a:srgbClr val="000000"/>
                </a:solidFill>
                <a:latin typeface="Inter"/>
              </a:rPr>
              <a:t> </a:t>
            </a:r>
            <a:r>
              <a:rPr lang="de-DE" dirty="0" err="1">
                <a:solidFill>
                  <a:srgbClr val="000000"/>
                </a:solidFill>
                <a:latin typeface="Inter"/>
                <a:hlinkClick r:id="rId4"/>
              </a:rPr>
              <a:t>MultinomialNB</a:t>
            </a:r>
            <a:r>
              <a:rPr lang="de-DE" dirty="0">
                <a:solidFill>
                  <a:srgbClr val="000000"/>
                </a:solidFill>
                <a:latin typeface="Inter"/>
              </a:rPr>
              <a:t>.</a:t>
            </a:r>
          </a:p>
          <a:p>
            <a:endParaRPr lang="de-DE" b="0" i="0" dirty="0">
              <a:solidFill>
                <a:srgbClr val="000000"/>
              </a:solidFill>
              <a:effectLst/>
              <a:latin typeface="Inter"/>
            </a:endParaRPr>
          </a:p>
          <a:p>
            <a:endParaRPr lang="de-DE" dirty="0"/>
          </a:p>
        </p:txBody>
      </p:sp>
      <p:pic>
        <p:nvPicPr>
          <p:cNvPr id="5" name="Grafik 4" descr="Ein Bild, das Text, Schrift, Screenshot, Logo enthält.&#10;&#10;Automatisch generierte Beschreibung">
            <a:extLst>
              <a:ext uri="{FF2B5EF4-FFF2-40B4-BE49-F238E27FC236}">
                <a16:creationId xmlns:a16="http://schemas.microsoft.com/office/drawing/2014/main" id="{C2208816-0BB8-784F-4A3B-6D7222388D8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6546575" y="4059481"/>
            <a:ext cx="4418772" cy="2484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2691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2762E1-730A-639C-25EE-6B4044A53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Other </a:t>
            </a:r>
            <a:r>
              <a:rPr lang="de-DE" dirty="0" err="1"/>
              <a:t>formats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FA08C56-272B-51D9-E26F-1B13F4EC22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765739" cy="4351338"/>
          </a:xfrm>
        </p:spPr>
        <p:txBody>
          <a:bodyPr/>
          <a:lstStyle/>
          <a:p>
            <a:r>
              <a:rPr lang="en-US" dirty="0"/>
              <a:t>Pandas supports many other storage and export formats.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CDCBB08-45F7-16F6-1F9E-A496560F71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3939" y="427890"/>
            <a:ext cx="2470187" cy="6002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28117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64109B3-B312-9E93-23AE-36CB6AB2F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Decision</a:t>
            </a:r>
            <a:r>
              <a:rPr lang="de-DE" dirty="0"/>
              <a:t> </a:t>
            </a:r>
            <a:r>
              <a:rPr lang="de-DE" dirty="0" err="1"/>
              <a:t>Trees</a:t>
            </a:r>
            <a:r>
              <a:rPr lang="de-DE" dirty="0"/>
              <a:t> (Entscheidungsbäume)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D311AD0-3E26-33F1-8216-CAA5912D9A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Model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classification</a:t>
            </a:r>
            <a:r>
              <a:rPr lang="de-DE" dirty="0"/>
              <a:t> and </a:t>
            </a:r>
            <a:r>
              <a:rPr lang="de-DE" dirty="0" err="1"/>
              <a:t>regression</a:t>
            </a:r>
            <a:r>
              <a:rPr lang="de-DE" dirty="0"/>
              <a:t>.</a:t>
            </a:r>
          </a:p>
          <a:p>
            <a:r>
              <a:rPr lang="de-DE" dirty="0"/>
              <a:t>A </a:t>
            </a:r>
            <a:r>
              <a:rPr lang="de-DE" dirty="0" err="1"/>
              <a:t>tree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being</a:t>
            </a:r>
            <a:r>
              <a:rPr lang="de-DE" dirty="0"/>
              <a:t> </a:t>
            </a:r>
            <a:r>
              <a:rPr lang="de-DE" dirty="0" err="1"/>
              <a:t>build</a:t>
            </a:r>
            <a:r>
              <a:rPr lang="de-DE" dirty="0"/>
              <a:t>, </a:t>
            </a:r>
            <a:r>
              <a:rPr lang="de-DE" dirty="0" err="1"/>
              <a:t>that</a:t>
            </a:r>
            <a:r>
              <a:rPr lang="de-DE" dirty="0"/>
              <a:t> do </a:t>
            </a:r>
            <a:r>
              <a:rPr lang="de-DE" dirty="0" err="1"/>
              <a:t>asks</a:t>
            </a:r>
            <a:r>
              <a:rPr lang="de-DE" dirty="0"/>
              <a:t> </a:t>
            </a:r>
            <a:r>
              <a:rPr lang="de-DE" dirty="0" err="1"/>
              <a:t>questions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features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a sample </a:t>
            </a:r>
            <a:r>
              <a:rPr lang="de-DE" dirty="0" err="1"/>
              <a:t>to</a:t>
            </a:r>
            <a:r>
              <a:rPr lang="de-DE" dirty="0"/>
              <a:t> find a </a:t>
            </a:r>
            <a:r>
              <a:rPr lang="de-DE" dirty="0" err="1"/>
              <a:t>label</a:t>
            </a:r>
            <a:r>
              <a:rPr lang="de-DE" dirty="0"/>
              <a:t>/</a:t>
            </a:r>
            <a:r>
              <a:rPr lang="de-DE" dirty="0" err="1"/>
              <a:t>target</a:t>
            </a:r>
            <a:r>
              <a:rPr lang="de-DE" dirty="0"/>
              <a:t> </a:t>
            </a:r>
            <a:r>
              <a:rPr lang="de-DE" dirty="0" err="1"/>
              <a:t>value</a:t>
            </a:r>
            <a:r>
              <a:rPr lang="de-DE" dirty="0"/>
              <a:t>.</a:t>
            </a:r>
          </a:p>
        </p:txBody>
      </p:sp>
      <p:sp>
        <p:nvSpPr>
          <p:cNvPr id="5" name="Rechteck: abgerundete Ecken 4">
            <a:extLst>
              <a:ext uri="{FF2B5EF4-FFF2-40B4-BE49-F238E27FC236}">
                <a16:creationId xmlns:a16="http://schemas.microsoft.com/office/drawing/2014/main" id="{D37746B2-6477-020A-C417-C1ADB8B4ADBE}"/>
              </a:ext>
            </a:extLst>
          </p:cNvPr>
          <p:cNvSpPr/>
          <p:nvPr/>
        </p:nvSpPr>
        <p:spPr>
          <a:xfrm>
            <a:off x="2667000" y="4442821"/>
            <a:ext cx="1905000" cy="762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Student?</a:t>
            </a: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A38DED1F-911A-F63D-D1AF-15FBD6118653}"/>
              </a:ext>
            </a:extLst>
          </p:cNvPr>
          <p:cNvSpPr/>
          <p:nvPr/>
        </p:nvSpPr>
        <p:spPr>
          <a:xfrm>
            <a:off x="1409700" y="5601299"/>
            <a:ext cx="1905000" cy="76200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Offer</a:t>
            </a:r>
            <a:r>
              <a:rPr lang="de-DE" dirty="0"/>
              <a:t> A</a:t>
            </a:r>
          </a:p>
        </p:txBody>
      </p:sp>
      <p:sp>
        <p:nvSpPr>
          <p:cNvPr id="9" name="Rechteck: abgerundete Ecken 8">
            <a:extLst>
              <a:ext uri="{FF2B5EF4-FFF2-40B4-BE49-F238E27FC236}">
                <a16:creationId xmlns:a16="http://schemas.microsoft.com/office/drawing/2014/main" id="{FBFE54D1-8DB6-7BEA-317A-7C7D3F527010}"/>
              </a:ext>
            </a:extLst>
          </p:cNvPr>
          <p:cNvSpPr/>
          <p:nvPr/>
        </p:nvSpPr>
        <p:spPr>
          <a:xfrm>
            <a:off x="3898900" y="5601299"/>
            <a:ext cx="1905000" cy="76200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Offer</a:t>
            </a:r>
            <a:r>
              <a:rPr lang="de-DE" dirty="0"/>
              <a:t> C</a:t>
            </a:r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37C4EFD8-CE68-9D27-0240-4EEF1AB6D47A}"/>
              </a:ext>
            </a:extLst>
          </p:cNvPr>
          <p:cNvSpPr/>
          <p:nvPr/>
        </p:nvSpPr>
        <p:spPr>
          <a:xfrm>
            <a:off x="7620000" y="4442821"/>
            <a:ext cx="1905000" cy="762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Single?</a:t>
            </a:r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644AD314-2741-7620-C099-78BA5366E1E7}"/>
              </a:ext>
            </a:extLst>
          </p:cNvPr>
          <p:cNvSpPr/>
          <p:nvPr/>
        </p:nvSpPr>
        <p:spPr>
          <a:xfrm>
            <a:off x="6362700" y="5601299"/>
            <a:ext cx="1905000" cy="76200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Offer</a:t>
            </a:r>
            <a:r>
              <a:rPr lang="de-DE" dirty="0"/>
              <a:t> B</a:t>
            </a:r>
          </a:p>
        </p:txBody>
      </p:sp>
      <p:sp>
        <p:nvSpPr>
          <p:cNvPr id="14" name="Rechteck: abgerundete Ecken 13">
            <a:extLst>
              <a:ext uri="{FF2B5EF4-FFF2-40B4-BE49-F238E27FC236}">
                <a16:creationId xmlns:a16="http://schemas.microsoft.com/office/drawing/2014/main" id="{CE33DA91-4EC9-37EC-E109-BB9FA437921E}"/>
              </a:ext>
            </a:extLst>
          </p:cNvPr>
          <p:cNvSpPr/>
          <p:nvPr/>
        </p:nvSpPr>
        <p:spPr>
          <a:xfrm>
            <a:off x="8851900" y="5601299"/>
            <a:ext cx="1905000" cy="76200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Offer</a:t>
            </a:r>
            <a:r>
              <a:rPr lang="de-DE" dirty="0"/>
              <a:t> C</a:t>
            </a:r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DE9596C1-7C09-2383-327C-9D6C233286B0}"/>
              </a:ext>
            </a:extLst>
          </p:cNvPr>
          <p:cNvSpPr/>
          <p:nvPr/>
        </p:nvSpPr>
        <p:spPr>
          <a:xfrm>
            <a:off x="5143500" y="3239099"/>
            <a:ext cx="1905000" cy="762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Age &lt; 25</a:t>
            </a:r>
          </a:p>
        </p:txBody>
      </p: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ED5F7500-B8F8-15D6-B81B-6D1E5D378602}"/>
              </a:ext>
            </a:extLst>
          </p:cNvPr>
          <p:cNvCxnSpPr/>
          <p:nvPr/>
        </p:nvCxnSpPr>
        <p:spPr>
          <a:xfrm flipH="1">
            <a:off x="4572000" y="3984827"/>
            <a:ext cx="558800" cy="457994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59349144-40AA-D875-937B-DB0BA5D122AA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2362200" y="5204821"/>
            <a:ext cx="361545" cy="396478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4FF0DE79-6CE1-B142-B9E2-19C37768D86E}"/>
              </a:ext>
            </a:extLst>
          </p:cNvPr>
          <p:cNvCxnSpPr>
            <a:cxnSpLocks/>
            <a:endCxn id="13" idx="0"/>
          </p:cNvCxnSpPr>
          <p:nvPr/>
        </p:nvCxnSpPr>
        <p:spPr>
          <a:xfrm flipH="1">
            <a:off x="7315200" y="5204821"/>
            <a:ext cx="350196" cy="396478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DEF7B66B-9720-005B-3D70-9A35291A89EA}"/>
              </a:ext>
            </a:extLst>
          </p:cNvPr>
          <p:cNvCxnSpPr>
            <a:cxnSpLocks/>
          </p:cNvCxnSpPr>
          <p:nvPr/>
        </p:nvCxnSpPr>
        <p:spPr>
          <a:xfrm>
            <a:off x="4572000" y="5174857"/>
            <a:ext cx="320472" cy="369908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36D3881D-C8F7-430A-2DD6-54674897F0F2}"/>
              </a:ext>
            </a:extLst>
          </p:cNvPr>
          <p:cNvCxnSpPr>
            <a:cxnSpLocks/>
          </p:cNvCxnSpPr>
          <p:nvPr/>
        </p:nvCxnSpPr>
        <p:spPr>
          <a:xfrm>
            <a:off x="7061200" y="3996647"/>
            <a:ext cx="604196" cy="446174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0003E719-AFCF-44D4-BBB8-968FFAD85CDC}"/>
              </a:ext>
            </a:extLst>
          </p:cNvPr>
          <p:cNvCxnSpPr>
            <a:cxnSpLocks/>
          </p:cNvCxnSpPr>
          <p:nvPr/>
        </p:nvCxnSpPr>
        <p:spPr>
          <a:xfrm>
            <a:off x="9525000" y="5174857"/>
            <a:ext cx="304800" cy="369908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feld 35">
            <a:extLst>
              <a:ext uri="{FF2B5EF4-FFF2-40B4-BE49-F238E27FC236}">
                <a16:creationId xmlns:a16="http://schemas.microsoft.com/office/drawing/2014/main" id="{C562B9EB-C66C-14EA-4527-E1987E2A930B}"/>
              </a:ext>
            </a:extLst>
          </p:cNvPr>
          <p:cNvSpPr txBox="1"/>
          <p:nvPr/>
        </p:nvSpPr>
        <p:spPr>
          <a:xfrm>
            <a:off x="4523460" y="3844492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Ja</a:t>
            </a:r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6797E1A0-892F-9800-5449-352E60B70C25}"/>
              </a:ext>
            </a:extLst>
          </p:cNvPr>
          <p:cNvSpPr txBox="1"/>
          <p:nvPr/>
        </p:nvSpPr>
        <p:spPr>
          <a:xfrm>
            <a:off x="7308055" y="3844492"/>
            <a:ext cx="623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Nein</a:t>
            </a:r>
          </a:p>
        </p:txBody>
      </p:sp>
    </p:spTree>
    <p:extLst>
      <p:ext uri="{BB962C8B-B14F-4D97-AF65-F5344CB8AC3E}">
        <p14:creationId xmlns:p14="http://schemas.microsoft.com/office/powerpoint/2010/main" val="82018230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2D91B0-B27C-E324-3002-833D6A647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Advantages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DF9E1E4-3C87-1FB1-2E6C-255FC9581F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Easy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understand</a:t>
            </a:r>
            <a:r>
              <a:rPr lang="de-DE" dirty="0"/>
              <a:t> and </a:t>
            </a:r>
            <a:r>
              <a:rPr lang="de-DE" dirty="0" err="1"/>
              <a:t>interpret</a:t>
            </a:r>
            <a:r>
              <a:rPr lang="de-DE" dirty="0"/>
              <a:t>.</a:t>
            </a:r>
          </a:p>
          <a:p>
            <a:r>
              <a:rPr lang="de-DE" dirty="0" err="1"/>
              <a:t>Usable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small</a:t>
            </a:r>
            <a:r>
              <a:rPr lang="de-DE" dirty="0"/>
              <a:t> </a:t>
            </a:r>
            <a:r>
              <a:rPr lang="de-DE" dirty="0" err="1"/>
              <a:t>datasets</a:t>
            </a:r>
            <a:r>
              <a:rPr lang="de-DE" dirty="0"/>
              <a:t>.</a:t>
            </a:r>
          </a:p>
          <a:p>
            <a:r>
              <a:rPr lang="de-DE" dirty="0"/>
              <a:t>White box </a:t>
            </a:r>
            <a:r>
              <a:rPr lang="de-DE" dirty="0" err="1"/>
              <a:t>model</a:t>
            </a:r>
            <a:r>
              <a:rPr lang="de-DE" dirty="0"/>
              <a:t>.</a:t>
            </a:r>
          </a:p>
          <a:p>
            <a:r>
              <a:rPr lang="de-DE" dirty="0" err="1"/>
              <a:t>Usable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regression</a:t>
            </a:r>
            <a:r>
              <a:rPr lang="de-DE" dirty="0"/>
              <a:t> and </a:t>
            </a:r>
            <a:r>
              <a:rPr lang="de-DE" dirty="0" err="1"/>
              <a:t>classification</a:t>
            </a:r>
            <a:r>
              <a:rPr lang="de-DE" dirty="0"/>
              <a:t>.</a:t>
            </a:r>
          </a:p>
          <a:p>
            <a:r>
              <a:rPr lang="en-US" dirty="0"/>
              <a:t>Can deal with qualitative and quantitative characteristics.</a:t>
            </a:r>
          </a:p>
          <a:p>
            <a:r>
              <a:rPr lang="de-DE" dirty="0"/>
              <a:t>Little </a:t>
            </a:r>
            <a:r>
              <a:rPr lang="de-DE" dirty="0" err="1"/>
              <a:t>preperation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needed</a:t>
            </a:r>
            <a:r>
              <a:rPr lang="de-DE" dirty="0"/>
              <a:t>.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8014466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B7721F4-A50E-EF57-33B3-205B99DD12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Disadvantages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6E3ADCF-AC7F-60A1-2122-9A2AAB31AB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Tends to overfit quickly.</a:t>
            </a:r>
          </a:p>
          <a:p>
            <a:r>
              <a:rPr lang="en-US" dirty="0"/>
              <a:t>Unstable estimator (additional inputs can greatly change the decision tree)</a:t>
            </a:r>
          </a:p>
          <a:p>
            <a:r>
              <a:rPr lang="en-US" dirty="0"/>
              <a:t>Doesn't give the best results.</a:t>
            </a:r>
          </a:p>
          <a:p>
            <a:r>
              <a:rPr lang="en-US" dirty="0"/>
              <a:t>Decision trees can become very large.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9141303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D8616A-BECB-1161-7F90-5258FBC2A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Example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16BDC82-0397-8127-B3B5-A89F85189B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352489" cy="4351338"/>
          </a:xfrm>
        </p:spPr>
        <p:txBody>
          <a:bodyPr/>
          <a:lstStyle/>
          <a:p>
            <a:r>
              <a:rPr lang="en-US" dirty="0"/>
              <a:t>We load the Iris data set.</a:t>
            </a:r>
          </a:p>
          <a:p>
            <a:r>
              <a:rPr lang="en-US" dirty="0"/>
              <a:t>Contains measurement data on three different types of flowers.</a:t>
            </a:r>
          </a:p>
          <a:p>
            <a:r>
              <a:rPr lang="en-US" dirty="0"/>
              <a:t>Goal: Develop a model that recognizes the type of flower based on the data.</a:t>
            </a:r>
            <a:endParaRPr lang="de-DE" dirty="0"/>
          </a:p>
        </p:txBody>
      </p:sp>
      <p:pic>
        <p:nvPicPr>
          <p:cNvPr id="3074" name="Picture 2" descr="machine learning R">
            <a:extLst>
              <a:ext uri="{FF2B5EF4-FFF2-40B4-BE49-F238E27FC236}">
                <a16:creationId xmlns:a16="http://schemas.microsoft.com/office/drawing/2014/main" id="{C689269A-2ACC-7C09-7973-9DB2799031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327" y="4130996"/>
            <a:ext cx="6762345" cy="2529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B680D463-2D4A-1B5E-A9CB-2A97A98A47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3222" y="3119150"/>
            <a:ext cx="2305050" cy="381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8256B043-3760-0D1D-397F-5305B9B206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2816" y="3930971"/>
            <a:ext cx="2286000" cy="400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9212F2C9-8B9D-0018-8370-642935D1EB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52816" y="2246515"/>
            <a:ext cx="2600325" cy="4381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27443D2B-B076-8A6D-F9D9-E7D327C27A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52816" y="1129160"/>
            <a:ext cx="2981325" cy="600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F28CEBEE-D49B-EB35-66A4-D40F860221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52816" y="4761842"/>
            <a:ext cx="2324100" cy="4286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id="{BF225C33-F36E-0AA7-AC21-70F5E6D9053C}"/>
              </a:ext>
            </a:extLst>
          </p:cNvPr>
          <p:cNvCxnSpPr>
            <a:cxnSpLocks/>
          </p:cNvCxnSpPr>
          <p:nvPr/>
        </p:nvCxnSpPr>
        <p:spPr>
          <a:xfrm flipV="1">
            <a:off x="1388046" y="5295626"/>
            <a:ext cx="1006498" cy="486803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96324A3E-55D2-F0C6-DD2F-7DAC9E9A0713}"/>
              </a:ext>
            </a:extLst>
          </p:cNvPr>
          <p:cNvCxnSpPr>
            <a:cxnSpLocks/>
          </p:cNvCxnSpPr>
          <p:nvPr/>
        </p:nvCxnSpPr>
        <p:spPr>
          <a:xfrm>
            <a:off x="1473565" y="5190467"/>
            <a:ext cx="236823" cy="789314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9040FD59-10A7-9FDB-FF31-66F42ECAFF81}"/>
              </a:ext>
            </a:extLst>
          </p:cNvPr>
          <p:cNvCxnSpPr>
            <a:cxnSpLocks/>
          </p:cNvCxnSpPr>
          <p:nvPr/>
        </p:nvCxnSpPr>
        <p:spPr>
          <a:xfrm flipV="1">
            <a:off x="2618210" y="4874607"/>
            <a:ext cx="631528" cy="36035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9A7A54F7-4291-BF27-3D3E-7B36D8165237}"/>
              </a:ext>
            </a:extLst>
          </p:cNvPr>
          <p:cNvCxnSpPr>
            <a:cxnSpLocks/>
          </p:cNvCxnSpPr>
          <p:nvPr/>
        </p:nvCxnSpPr>
        <p:spPr>
          <a:xfrm flipH="1" flipV="1">
            <a:off x="2881347" y="4815401"/>
            <a:ext cx="217088" cy="480225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2945955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6DB1411-D9AF-4A14-CA78-82E9638850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>
                <a:hlinkClick r:id="rId3"/>
              </a:rPr>
              <a:t>DecisionTreeClassifier</a:t>
            </a:r>
            <a:r>
              <a:rPr lang="de-DE"/>
              <a:t> von </a:t>
            </a:r>
            <a:r>
              <a:rPr lang="de-DE" err="1"/>
              <a:t>sklearn</a:t>
            </a:r>
            <a:endParaRPr lang="de-DE"/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C91769D2-4094-B5D7-6535-BFB8A67CFE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004338" y="1417672"/>
            <a:ext cx="5781999" cy="4437120"/>
          </a:xfr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1F4AD597-7F6F-1BDE-09B4-5094FDCCA2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2589" y="1800409"/>
            <a:ext cx="4543425" cy="1504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988CA484-BEBC-CDD9-3A5A-C4A545BC84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5926" y="3957147"/>
            <a:ext cx="4476750" cy="1590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1D4375CC-9024-C9E5-01E4-B4C5F942AA9E}"/>
              </a:ext>
            </a:extLst>
          </p:cNvPr>
          <p:cNvSpPr txBox="1"/>
          <p:nvPr/>
        </p:nvSpPr>
        <p:spPr>
          <a:xfrm>
            <a:off x="6638246" y="6097328"/>
            <a:ext cx="45141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result</a:t>
            </a:r>
            <a:r>
              <a:rPr lang="de-DE" dirty="0"/>
              <a:t> </a:t>
            </a:r>
            <a:r>
              <a:rPr lang="de-DE" dirty="0" err="1"/>
              <a:t>good</a:t>
            </a:r>
            <a:r>
              <a:rPr lang="de-DE" dirty="0"/>
              <a:t>?</a:t>
            </a:r>
          </a:p>
          <a:p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parameters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there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prune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tree</a:t>
            </a:r>
            <a:r>
              <a:rPr lang="de-DE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300119162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83D957F-02DC-1DAE-EE86-9AF85BB4F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Common </a:t>
            </a:r>
            <a:r>
              <a:rPr lang="de-DE" dirty="0" err="1"/>
              <a:t>algorithms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9B11759-DA58-7B9E-81AB-79B70FE47F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CART (Classification and Regression </a:t>
            </a:r>
            <a:r>
              <a:rPr lang="de-DE" dirty="0" err="1"/>
              <a:t>Trees</a:t>
            </a:r>
            <a:r>
              <a:rPr lang="de-DE" dirty="0"/>
              <a:t>)</a:t>
            </a:r>
          </a:p>
          <a:p>
            <a:r>
              <a:rPr lang="de-DE" dirty="0"/>
              <a:t>ID3, C4.5, C5.0</a:t>
            </a:r>
          </a:p>
          <a:p>
            <a:r>
              <a:rPr lang="de-DE" dirty="0" err="1"/>
              <a:t>scikit-learn</a:t>
            </a:r>
            <a:r>
              <a:rPr lang="de-DE" dirty="0"/>
              <a:t> </a:t>
            </a:r>
            <a:r>
              <a:rPr lang="de-DE" dirty="0" err="1"/>
              <a:t>uses</a:t>
            </a:r>
            <a:r>
              <a:rPr lang="de-DE" dirty="0"/>
              <a:t> an </a:t>
            </a:r>
            <a:r>
              <a:rPr lang="de-DE" dirty="0" err="1"/>
              <a:t>optimized</a:t>
            </a:r>
            <a:r>
              <a:rPr lang="de-DE" dirty="0"/>
              <a:t> </a:t>
            </a:r>
            <a:r>
              <a:rPr lang="de-DE" dirty="0">
                <a:hlinkClick r:id="rId3"/>
              </a:rPr>
              <a:t>variant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CART </a:t>
            </a:r>
            <a:r>
              <a:rPr lang="de-DE" dirty="0" err="1"/>
              <a:t>algorithm</a:t>
            </a:r>
            <a:r>
              <a:rPr lang="de-DE" dirty="0"/>
              <a:t>, but </a:t>
            </a:r>
            <a:r>
              <a:rPr lang="de-DE" dirty="0" err="1"/>
              <a:t>id</a:t>
            </a:r>
            <a:r>
              <a:rPr lang="de-DE" dirty="0"/>
              <a:t> </a:t>
            </a:r>
            <a:r>
              <a:rPr lang="de-DE" dirty="0" err="1"/>
              <a:t>doesn‘t</a:t>
            </a:r>
            <a:r>
              <a:rPr lang="de-DE" dirty="0"/>
              <a:t> </a:t>
            </a:r>
            <a:r>
              <a:rPr lang="de-DE" dirty="0" err="1"/>
              <a:t>work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nominal variables.</a:t>
            </a:r>
          </a:p>
        </p:txBody>
      </p:sp>
    </p:spTree>
    <p:extLst>
      <p:ext uri="{BB962C8B-B14F-4D97-AF65-F5344CB8AC3E}">
        <p14:creationId xmlns:p14="http://schemas.microsoft.com/office/powerpoint/2010/main" val="2484278075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B4213A-3C3F-CBCF-3E3E-CFA4CC87C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CART-</a:t>
            </a:r>
            <a:r>
              <a:rPr lang="de-DE" err="1"/>
              <a:t>Alogirthmus</a:t>
            </a:r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A5D4171-3565-AF79-20A8-61E0E0BD29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Classification trees are used to decide a label.</a:t>
            </a:r>
          </a:p>
          <a:p>
            <a:r>
              <a:rPr lang="en-US" dirty="0"/>
              <a:t>Regression Tree are used to determine a value.</a:t>
            </a:r>
            <a:endParaRPr lang="de-DE" dirty="0"/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D96DD71E-0CC7-1004-7166-D211A96258BA}"/>
              </a:ext>
            </a:extLst>
          </p:cNvPr>
          <p:cNvSpPr/>
          <p:nvPr/>
        </p:nvSpPr>
        <p:spPr>
          <a:xfrm>
            <a:off x="5557285" y="3321494"/>
            <a:ext cx="1488558" cy="6184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Root Node</a:t>
            </a:r>
          </a:p>
        </p:txBody>
      </p:sp>
      <p:sp>
        <p:nvSpPr>
          <p:cNvPr id="5" name="Rechteck: abgerundete Ecken 4">
            <a:extLst>
              <a:ext uri="{FF2B5EF4-FFF2-40B4-BE49-F238E27FC236}">
                <a16:creationId xmlns:a16="http://schemas.microsoft.com/office/drawing/2014/main" id="{863D4E5F-1F6B-D50B-12FF-464CB3BB0B68}"/>
              </a:ext>
            </a:extLst>
          </p:cNvPr>
          <p:cNvSpPr/>
          <p:nvPr/>
        </p:nvSpPr>
        <p:spPr>
          <a:xfrm>
            <a:off x="4121593" y="4386363"/>
            <a:ext cx="1488558" cy="6184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Branch</a:t>
            </a:r>
          </a:p>
        </p:txBody>
      </p: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077293BD-B9C2-F66F-7AAB-1CD03BF2B3A4}"/>
              </a:ext>
            </a:extLst>
          </p:cNvPr>
          <p:cNvCxnSpPr>
            <a:cxnSpLocks/>
          </p:cNvCxnSpPr>
          <p:nvPr/>
        </p:nvCxnSpPr>
        <p:spPr>
          <a:xfrm flipH="1">
            <a:off x="5473647" y="3973688"/>
            <a:ext cx="255253" cy="345207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317FAA7B-A592-A8A6-B0B3-AE5F5B340498}"/>
              </a:ext>
            </a:extLst>
          </p:cNvPr>
          <p:cNvCxnSpPr>
            <a:cxnSpLocks/>
          </p:cNvCxnSpPr>
          <p:nvPr/>
        </p:nvCxnSpPr>
        <p:spPr>
          <a:xfrm flipH="1">
            <a:off x="4061637" y="5045877"/>
            <a:ext cx="240728" cy="329009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3CBA5A0C-9B4E-B7A3-04BF-831E31E2D392}"/>
              </a:ext>
            </a:extLst>
          </p:cNvPr>
          <p:cNvCxnSpPr>
            <a:cxnSpLocks/>
          </p:cNvCxnSpPr>
          <p:nvPr/>
        </p:nvCxnSpPr>
        <p:spPr>
          <a:xfrm>
            <a:off x="5333302" y="5039881"/>
            <a:ext cx="223983" cy="335005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F65B6640-1F80-BB16-C1DF-74E5110181CA}"/>
              </a:ext>
            </a:extLst>
          </p:cNvPr>
          <p:cNvCxnSpPr>
            <a:cxnSpLocks/>
          </p:cNvCxnSpPr>
          <p:nvPr/>
        </p:nvCxnSpPr>
        <p:spPr>
          <a:xfrm>
            <a:off x="6851692" y="3973688"/>
            <a:ext cx="194151" cy="345207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feld 15">
            <a:extLst>
              <a:ext uri="{FF2B5EF4-FFF2-40B4-BE49-F238E27FC236}">
                <a16:creationId xmlns:a16="http://schemas.microsoft.com/office/drawing/2014/main" id="{0D6F25B2-6F75-FBEF-B938-6CF1DD5FF9BB}"/>
              </a:ext>
            </a:extLst>
          </p:cNvPr>
          <p:cNvSpPr txBox="1"/>
          <p:nvPr/>
        </p:nvSpPr>
        <p:spPr>
          <a:xfrm>
            <a:off x="4957313" y="3890225"/>
            <a:ext cx="599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True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C46A86A3-81B5-7C1A-2A70-54B2E21635C6}"/>
              </a:ext>
            </a:extLst>
          </p:cNvPr>
          <p:cNvSpPr txBox="1"/>
          <p:nvPr/>
        </p:nvSpPr>
        <p:spPr>
          <a:xfrm>
            <a:off x="7024147" y="3890225"/>
            <a:ext cx="652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False</a:t>
            </a:r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2F2D0E1F-9012-7D2A-8276-6E3DE01933FA}"/>
              </a:ext>
            </a:extLst>
          </p:cNvPr>
          <p:cNvSpPr/>
          <p:nvPr/>
        </p:nvSpPr>
        <p:spPr>
          <a:xfrm>
            <a:off x="3139855" y="5408943"/>
            <a:ext cx="1488558" cy="61846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Leaf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D5237DB0-7D6E-A262-2EC7-B3ACC9177415}"/>
              </a:ext>
            </a:extLst>
          </p:cNvPr>
          <p:cNvSpPr/>
          <p:nvPr/>
        </p:nvSpPr>
        <p:spPr>
          <a:xfrm>
            <a:off x="5091993" y="5416736"/>
            <a:ext cx="1488558" cy="61846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Leaf</a:t>
            </a:r>
          </a:p>
        </p:txBody>
      </p: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9D8E67B6-D71A-7CE8-A07C-86B8046DCC86}"/>
              </a:ext>
            </a:extLst>
          </p:cNvPr>
          <p:cNvSpPr/>
          <p:nvPr/>
        </p:nvSpPr>
        <p:spPr>
          <a:xfrm>
            <a:off x="6667352" y="4362985"/>
            <a:ext cx="1488558" cy="61846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Leaf</a:t>
            </a:r>
          </a:p>
        </p:txBody>
      </p:sp>
    </p:spTree>
    <p:extLst>
      <p:ext uri="{BB962C8B-B14F-4D97-AF65-F5344CB8AC3E}">
        <p14:creationId xmlns:p14="http://schemas.microsoft.com/office/powerpoint/2010/main" val="896759812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2F2814-52C7-1B91-19B5-93CDF7B041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Classification </a:t>
            </a:r>
            <a:r>
              <a:rPr lang="de-DE" err="1"/>
              <a:t>Tree</a:t>
            </a:r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A536D7-5674-A3F5-024C-4432D7DCBE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we have a labeled dataset, we first examine each feature individually to determine its predictive power.</a:t>
            </a:r>
            <a:endParaRPr lang="de-DE" dirty="0"/>
          </a:p>
        </p:txBody>
      </p:sp>
      <p:graphicFrame>
        <p:nvGraphicFramePr>
          <p:cNvPr id="6" name="Tabelle 4">
            <a:extLst>
              <a:ext uri="{FF2B5EF4-FFF2-40B4-BE49-F238E27FC236}">
                <a16:creationId xmlns:a16="http://schemas.microsoft.com/office/drawing/2014/main" id="{4162E94A-8D24-368A-44BD-50A4021F75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9955587"/>
              </p:ext>
            </p:extLst>
          </p:nvPr>
        </p:nvGraphicFramePr>
        <p:xfrm>
          <a:off x="3879702" y="3429000"/>
          <a:ext cx="4432596" cy="29667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108149">
                  <a:extLst>
                    <a:ext uri="{9D8B030D-6E8A-4147-A177-3AD203B41FA5}">
                      <a16:colId xmlns:a16="http://schemas.microsoft.com/office/drawing/2014/main" val="1904068639"/>
                    </a:ext>
                  </a:extLst>
                </a:gridCol>
                <a:gridCol w="1108149">
                  <a:extLst>
                    <a:ext uri="{9D8B030D-6E8A-4147-A177-3AD203B41FA5}">
                      <a16:colId xmlns:a16="http://schemas.microsoft.com/office/drawing/2014/main" val="1987435796"/>
                    </a:ext>
                  </a:extLst>
                </a:gridCol>
                <a:gridCol w="1108149">
                  <a:extLst>
                    <a:ext uri="{9D8B030D-6E8A-4147-A177-3AD203B41FA5}">
                      <a16:colId xmlns:a16="http://schemas.microsoft.com/office/drawing/2014/main" val="1863218825"/>
                    </a:ext>
                  </a:extLst>
                </a:gridCol>
                <a:gridCol w="1108149">
                  <a:extLst>
                    <a:ext uri="{9D8B030D-6E8A-4147-A177-3AD203B41FA5}">
                      <a16:colId xmlns:a16="http://schemas.microsoft.com/office/drawing/2014/main" val="73286239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Feature A</a:t>
                      </a: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/>
                        <a:t>Feature B</a:t>
                      </a: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/>
                        <a:t>Feature C</a:t>
                      </a: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/>
                        <a:t>Target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39215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solidFill>
                            <a:schemeClr val="accent2"/>
                          </a:solidFill>
                        </a:rPr>
                        <a:t>orange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77300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False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solidFill>
                            <a:schemeClr val="accent2"/>
                          </a:solidFill>
                        </a:rPr>
                        <a:t>orange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88176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>
                          <a:solidFill>
                            <a:schemeClr val="accent1"/>
                          </a:solidFill>
                        </a:rPr>
                        <a:t>blue</a:t>
                      </a:r>
                      <a:endParaRPr lang="de-DE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97011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>
                          <a:solidFill>
                            <a:schemeClr val="accent1"/>
                          </a:solidFill>
                        </a:rPr>
                        <a:t>blue</a:t>
                      </a:r>
                      <a:endParaRPr lang="de-DE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9030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>
                          <a:solidFill>
                            <a:schemeClr val="accent1"/>
                          </a:solidFill>
                        </a:rPr>
                        <a:t>blue</a:t>
                      </a:r>
                      <a:endParaRPr lang="de-DE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569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False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solidFill>
                            <a:schemeClr val="accent2"/>
                          </a:solidFill>
                        </a:rPr>
                        <a:t>orange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05020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False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solidFill>
                            <a:schemeClr val="accent2"/>
                          </a:solidFill>
                        </a:rPr>
                        <a:t>orange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3598511"/>
                  </a:ext>
                </a:extLst>
              </a:tr>
            </a:tbl>
          </a:graphicData>
        </a:graphic>
      </p:graphicFrame>
      <p:pic>
        <p:nvPicPr>
          <p:cNvPr id="7" name="Grafik 6" descr="Benutzer mit einfarbiger Füllung">
            <a:extLst>
              <a:ext uri="{FF2B5EF4-FFF2-40B4-BE49-F238E27FC236}">
                <a16:creationId xmlns:a16="http://schemas.microsoft.com/office/drawing/2014/main" id="{391B5811-0E45-A0AC-019A-2AE110985B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32696" y="2918574"/>
            <a:ext cx="510426" cy="510426"/>
          </a:xfrm>
          <a:prstGeom prst="rect">
            <a:avLst/>
          </a:prstGeom>
        </p:spPr>
      </p:pic>
      <p:pic>
        <p:nvPicPr>
          <p:cNvPr id="8" name="Grafik 7" descr="Benutzer mit einfarbiger Füllung">
            <a:extLst>
              <a:ext uri="{FF2B5EF4-FFF2-40B4-BE49-F238E27FC236}">
                <a16:creationId xmlns:a16="http://schemas.microsoft.com/office/drawing/2014/main" id="{777E39A3-2654-132B-5E14-2721A0F558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31317" y="2918574"/>
            <a:ext cx="510426" cy="510426"/>
          </a:xfrm>
          <a:prstGeom prst="rect">
            <a:avLst/>
          </a:prstGeom>
        </p:spPr>
      </p:pic>
      <p:pic>
        <p:nvPicPr>
          <p:cNvPr id="9" name="Grafik 8" descr="Benutzer mit einfarbiger Füllung">
            <a:extLst>
              <a:ext uri="{FF2B5EF4-FFF2-40B4-BE49-F238E27FC236}">
                <a16:creationId xmlns:a16="http://schemas.microsoft.com/office/drawing/2014/main" id="{A7453EEB-2704-D871-90FF-7C7D55DEAD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29938" y="2918574"/>
            <a:ext cx="510426" cy="510426"/>
          </a:xfrm>
          <a:prstGeom prst="rect">
            <a:avLst/>
          </a:prstGeom>
        </p:spPr>
      </p:pic>
      <p:pic>
        <p:nvPicPr>
          <p:cNvPr id="10" name="Grafik 9" descr="Benutzer mit einfarbiger Füllung">
            <a:extLst>
              <a:ext uri="{FF2B5EF4-FFF2-40B4-BE49-F238E27FC236}">
                <a16:creationId xmlns:a16="http://schemas.microsoft.com/office/drawing/2014/main" id="{A63E4E91-A219-A1BD-BA99-47518E5AA5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28559" y="2918574"/>
            <a:ext cx="510426" cy="510426"/>
          </a:xfrm>
          <a:prstGeom prst="rect">
            <a:avLst/>
          </a:prstGeom>
        </p:spPr>
      </p:pic>
      <p:pic>
        <p:nvPicPr>
          <p:cNvPr id="11" name="Grafik 10" descr="Benutzer mit einfarbiger Füllung">
            <a:extLst>
              <a:ext uri="{FF2B5EF4-FFF2-40B4-BE49-F238E27FC236}">
                <a16:creationId xmlns:a16="http://schemas.microsoft.com/office/drawing/2014/main" id="{0A24AD65-AFE9-DFF5-AB72-3E31AEEF70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27180" y="2918574"/>
            <a:ext cx="510426" cy="510426"/>
          </a:xfrm>
          <a:prstGeom prst="rect">
            <a:avLst/>
          </a:prstGeom>
        </p:spPr>
      </p:pic>
      <p:pic>
        <p:nvPicPr>
          <p:cNvPr id="12" name="Grafik 11" descr="Benutzer mit einfarbiger Füllung">
            <a:extLst>
              <a:ext uri="{FF2B5EF4-FFF2-40B4-BE49-F238E27FC236}">
                <a16:creationId xmlns:a16="http://schemas.microsoft.com/office/drawing/2014/main" id="{A263AF05-EEE4-F637-89A1-8D21D80A54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25801" y="2918574"/>
            <a:ext cx="510426" cy="510426"/>
          </a:xfrm>
          <a:prstGeom prst="rect">
            <a:avLst/>
          </a:prstGeom>
        </p:spPr>
      </p:pic>
      <p:pic>
        <p:nvPicPr>
          <p:cNvPr id="13" name="Grafik 12" descr="Benutzer mit einfarbiger Füllung">
            <a:extLst>
              <a:ext uri="{FF2B5EF4-FFF2-40B4-BE49-F238E27FC236}">
                <a16:creationId xmlns:a16="http://schemas.microsoft.com/office/drawing/2014/main" id="{A5994A92-FD1C-E08E-999B-BE38D0A1E7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24422" y="2918574"/>
            <a:ext cx="510426" cy="510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462441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2F2814-52C7-1B91-19B5-93CDF7B041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Categorical</a:t>
            </a:r>
            <a:r>
              <a:rPr lang="de-DE" dirty="0"/>
              <a:t> feature</a:t>
            </a:r>
          </a:p>
        </p:txBody>
      </p:sp>
      <p:graphicFrame>
        <p:nvGraphicFramePr>
          <p:cNvPr id="4" name="Tabelle 4">
            <a:extLst>
              <a:ext uri="{FF2B5EF4-FFF2-40B4-BE49-F238E27FC236}">
                <a16:creationId xmlns:a16="http://schemas.microsoft.com/office/drawing/2014/main" id="{939F1697-99DA-6234-F099-AC952368E0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9753235"/>
              </p:ext>
            </p:extLst>
          </p:nvPr>
        </p:nvGraphicFramePr>
        <p:xfrm>
          <a:off x="880741" y="2303894"/>
          <a:ext cx="4432596" cy="29667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108149">
                  <a:extLst>
                    <a:ext uri="{9D8B030D-6E8A-4147-A177-3AD203B41FA5}">
                      <a16:colId xmlns:a16="http://schemas.microsoft.com/office/drawing/2014/main" val="1904068639"/>
                    </a:ext>
                  </a:extLst>
                </a:gridCol>
                <a:gridCol w="1108149">
                  <a:extLst>
                    <a:ext uri="{9D8B030D-6E8A-4147-A177-3AD203B41FA5}">
                      <a16:colId xmlns:a16="http://schemas.microsoft.com/office/drawing/2014/main" val="1987435796"/>
                    </a:ext>
                  </a:extLst>
                </a:gridCol>
                <a:gridCol w="1108149">
                  <a:extLst>
                    <a:ext uri="{9D8B030D-6E8A-4147-A177-3AD203B41FA5}">
                      <a16:colId xmlns:a16="http://schemas.microsoft.com/office/drawing/2014/main" val="1863218825"/>
                    </a:ext>
                  </a:extLst>
                </a:gridCol>
                <a:gridCol w="1108149">
                  <a:extLst>
                    <a:ext uri="{9D8B030D-6E8A-4147-A177-3AD203B41FA5}">
                      <a16:colId xmlns:a16="http://schemas.microsoft.com/office/drawing/2014/main" val="73286239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Feature A</a:t>
                      </a: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/>
                        <a:t>Feature B</a:t>
                      </a: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/>
                        <a:t>Feature C</a:t>
                      </a: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/>
                        <a:t>Target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39215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solidFill>
                            <a:schemeClr val="accent2"/>
                          </a:solidFill>
                        </a:rPr>
                        <a:t>orange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77300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solidFill>
                            <a:schemeClr val="accent2"/>
                          </a:solidFill>
                        </a:rPr>
                        <a:t>orange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88176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4472C4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blue</a:t>
                      </a:r>
                      <a:endParaRPr kumimoji="0" lang="de-DE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72C4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97011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4472C4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blue</a:t>
                      </a:r>
                      <a:endParaRPr kumimoji="0" lang="de-DE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72C4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9030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4472C4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blue</a:t>
                      </a:r>
                      <a:endParaRPr kumimoji="0" lang="de-DE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72C4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569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solidFill>
                            <a:schemeClr val="accent2"/>
                          </a:solidFill>
                        </a:rPr>
                        <a:t>orange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05020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solidFill>
                            <a:schemeClr val="accent2"/>
                          </a:solidFill>
                        </a:rPr>
                        <a:t>orange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3598511"/>
                  </a:ext>
                </a:extLst>
              </a:tr>
            </a:tbl>
          </a:graphicData>
        </a:graphic>
      </p:graphicFrame>
      <p:sp>
        <p:nvSpPr>
          <p:cNvPr id="7" name="Rechteck: abgerundete Ecken 6">
            <a:extLst>
              <a:ext uri="{FF2B5EF4-FFF2-40B4-BE49-F238E27FC236}">
                <a16:creationId xmlns:a16="http://schemas.microsoft.com/office/drawing/2014/main" id="{7A26D3E5-85F0-9326-7995-C271B1DEA3FE}"/>
              </a:ext>
            </a:extLst>
          </p:cNvPr>
          <p:cNvSpPr/>
          <p:nvPr/>
        </p:nvSpPr>
        <p:spPr>
          <a:xfrm>
            <a:off x="8059478" y="2648449"/>
            <a:ext cx="1765005" cy="602511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Feature A ?</a:t>
            </a:r>
          </a:p>
        </p:txBody>
      </p: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FEB7A76B-D947-F394-9C5C-B649245A891C}"/>
              </a:ext>
            </a:extLst>
          </p:cNvPr>
          <p:cNvCxnSpPr>
            <a:cxnSpLocks/>
          </p:cNvCxnSpPr>
          <p:nvPr/>
        </p:nvCxnSpPr>
        <p:spPr>
          <a:xfrm flipH="1">
            <a:off x="8250866" y="3298983"/>
            <a:ext cx="171615" cy="345207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0A80CF60-140D-8425-4B62-06384AAE852B}"/>
              </a:ext>
            </a:extLst>
          </p:cNvPr>
          <p:cNvCxnSpPr>
            <a:cxnSpLocks/>
          </p:cNvCxnSpPr>
          <p:nvPr/>
        </p:nvCxnSpPr>
        <p:spPr>
          <a:xfrm>
            <a:off x="9545273" y="3298983"/>
            <a:ext cx="194151" cy="345207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feld 9">
            <a:extLst>
              <a:ext uri="{FF2B5EF4-FFF2-40B4-BE49-F238E27FC236}">
                <a16:creationId xmlns:a16="http://schemas.microsoft.com/office/drawing/2014/main" id="{580EB000-8AE8-8DC7-6D56-AFDC3267A2C4}"/>
              </a:ext>
            </a:extLst>
          </p:cNvPr>
          <p:cNvSpPr txBox="1"/>
          <p:nvPr/>
        </p:nvSpPr>
        <p:spPr>
          <a:xfrm>
            <a:off x="7650894" y="3215520"/>
            <a:ext cx="599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True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985E7473-B577-823E-D146-8B9E78F7533B}"/>
              </a:ext>
            </a:extLst>
          </p:cNvPr>
          <p:cNvSpPr txBox="1"/>
          <p:nvPr/>
        </p:nvSpPr>
        <p:spPr>
          <a:xfrm>
            <a:off x="9717728" y="3215520"/>
            <a:ext cx="652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False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E8541E09-93B8-B6E0-E336-68300F7285C5}"/>
              </a:ext>
            </a:extLst>
          </p:cNvPr>
          <p:cNvSpPr/>
          <p:nvPr/>
        </p:nvSpPr>
        <p:spPr>
          <a:xfrm>
            <a:off x="1998339" y="2215770"/>
            <a:ext cx="2204485" cy="3357635"/>
          </a:xfrm>
          <a:prstGeom prst="rect">
            <a:avLst/>
          </a:prstGeom>
          <a:solidFill>
            <a:schemeClr val="bg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4" name="Grafik 43" descr="Benutzer mit einfarbiger Füllung">
            <a:extLst>
              <a:ext uri="{FF2B5EF4-FFF2-40B4-BE49-F238E27FC236}">
                <a16:creationId xmlns:a16="http://schemas.microsoft.com/office/drawing/2014/main" id="{A64064B9-86F8-14B3-9E77-698C5A9048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41833" y="3692213"/>
            <a:ext cx="510426" cy="510426"/>
          </a:xfrm>
          <a:prstGeom prst="rect">
            <a:avLst/>
          </a:prstGeom>
        </p:spPr>
      </p:pic>
      <p:pic>
        <p:nvPicPr>
          <p:cNvPr id="45" name="Grafik 44" descr="Benutzer mit einfarbiger Füllung">
            <a:extLst>
              <a:ext uri="{FF2B5EF4-FFF2-40B4-BE49-F238E27FC236}">
                <a16:creationId xmlns:a16="http://schemas.microsoft.com/office/drawing/2014/main" id="{87E4C492-F52D-3145-BD80-391FAE4612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40454" y="3692213"/>
            <a:ext cx="510426" cy="510426"/>
          </a:xfrm>
          <a:prstGeom prst="rect">
            <a:avLst/>
          </a:prstGeom>
        </p:spPr>
      </p:pic>
      <p:pic>
        <p:nvPicPr>
          <p:cNvPr id="46" name="Grafik 45" descr="Benutzer mit einfarbiger Füllung">
            <a:extLst>
              <a:ext uri="{FF2B5EF4-FFF2-40B4-BE49-F238E27FC236}">
                <a16:creationId xmlns:a16="http://schemas.microsoft.com/office/drawing/2014/main" id="{6F956163-B031-4895-FC61-73326817A4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39075" y="3692213"/>
            <a:ext cx="510426" cy="510426"/>
          </a:xfrm>
          <a:prstGeom prst="rect">
            <a:avLst/>
          </a:prstGeom>
        </p:spPr>
      </p:pic>
      <p:pic>
        <p:nvPicPr>
          <p:cNvPr id="47" name="Grafik 46" descr="Benutzer mit einfarbiger Füllung">
            <a:extLst>
              <a:ext uri="{FF2B5EF4-FFF2-40B4-BE49-F238E27FC236}">
                <a16:creationId xmlns:a16="http://schemas.microsoft.com/office/drawing/2014/main" id="{5B6A0545-8497-4536-6EE1-15C68E0113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37696" y="3692213"/>
            <a:ext cx="510426" cy="510426"/>
          </a:xfrm>
          <a:prstGeom prst="rect">
            <a:avLst/>
          </a:prstGeom>
        </p:spPr>
      </p:pic>
      <p:pic>
        <p:nvPicPr>
          <p:cNvPr id="51" name="Grafik 50" descr="Benutzer mit einfarbiger Füllung">
            <a:extLst>
              <a:ext uri="{FF2B5EF4-FFF2-40B4-BE49-F238E27FC236}">
                <a16:creationId xmlns:a16="http://schemas.microsoft.com/office/drawing/2014/main" id="{5609EC43-08F3-5E9E-7AC9-7B7691D1A3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15937" y="3706766"/>
            <a:ext cx="510426" cy="510426"/>
          </a:xfrm>
          <a:prstGeom prst="rect">
            <a:avLst/>
          </a:prstGeom>
        </p:spPr>
      </p:pic>
      <p:pic>
        <p:nvPicPr>
          <p:cNvPr id="52" name="Grafik 51" descr="Benutzer mit einfarbiger Füllung">
            <a:extLst>
              <a:ext uri="{FF2B5EF4-FFF2-40B4-BE49-F238E27FC236}">
                <a16:creationId xmlns:a16="http://schemas.microsoft.com/office/drawing/2014/main" id="{8F2EA8C1-940F-3B90-2B19-C667C62A91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14558" y="3706766"/>
            <a:ext cx="510426" cy="510426"/>
          </a:xfrm>
          <a:prstGeom prst="rect">
            <a:avLst/>
          </a:prstGeom>
        </p:spPr>
      </p:pic>
      <p:pic>
        <p:nvPicPr>
          <p:cNvPr id="53" name="Grafik 52" descr="Benutzer mit einfarbiger Füllung">
            <a:extLst>
              <a:ext uri="{FF2B5EF4-FFF2-40B4-BE49-F238E27FC236}">
                <a16:creationId xmlns:a16="http://schemas.microsoft.com/office/drawing/2014/main" id="{0C22C9FB-D986-863B-A1AB-DC50B254BB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13179" y="3706766"/>
            <a:ext cx="510426" cy="510426"/>
          </a:xfrm>
          <a:prstGeom prst="rect">
            <a:avLst/>
          </a:prstGeom>
        </p:spPr>
      </p:pic>
      <p:cxnSp>
        <p:nvCxnSpPr>
          <p:cNvPr id="3" name="Gerade Verbindung mit Pfeil 2">
            <a:extLst>
              <a:ext uri="{FF2B5EF4-FFF2-40B4-BE49-F238E27FC236}">
                <a16:creationId xmlns:a16="http://schemas.microsoft.com/office/drawing/2014/main" id="{15329885-9027-9B96-4AFB-7CD5840194A2}"/>
              </a:ext>
            </a:extLst>
          </p:cNvPr>
          <p:cNvCxnSpPr>
            <a:cxnSpLocks/>
          </p:cNvCxnSpPr>
          <p:nvPr/>
        </p:nvCxnSpPr>
        <p:spPr>
          <a:xfrm flipH="1" flipV="1">
            <a:off x="10155405" y="4339106"/>
            <a:ext cx="312987" cy="6824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>
            <a:extLst>
              <a:ext uri="{FF2B5EF4-FFF2-40B4-BE49-F238E27FC236}">
                <a16:creationId xmlns:a16="http://schemas.microsoft.com/office/drawing/2014/main" id="{DB0FB19E-7F50-9BC6-1153-6D0AD63FDCC5}"/>
              </a:ext>
            </a:extLst>
          </p:cNvPr>
          <p:cNvSpPr txBox="1"/>
          <p:nvPr/>
        </p:nvSpPr>
        <p:spPr>
          <a:xfrm>
            <a:off x="9847420" y="5156308"/>
            <a:ext cx="19877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Leafs </a:t>
            </a:r>
            <a:r>
              <a:rPr lang="de-DE" dirty="0" err="1"/>
              <a:t>containing</a:t>
            </a:r>
            <a:r>
              <a:rPr lang="de-DE" dirty="0"/>
              <a:t> a multiple </a:t>
            </a:r>
            <a:r>
              <a:rPr lang="de-DE" dirty="0" err="1"/>
              <a:t>classes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called</a:t>
            </a:r>
            <a:r>
              <a:rPr lang="de-DE" dirty="0"/>
              <a:t> </a:t>
            </a:r>
            <a:r>
              <a:rPr lang="de-DE" b="1" dirty="0" err="1"/>
              <a:t>inpure</a:t>
            </a:r>
            <a:r>
              <a:rPr lang="de-DE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93172692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2F2814-52C7-1B91-19B5-93CDF7B041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Categorical</a:t>
            </a:r>
            <a:r>
              <a:rPr lang="de-DE" dirty="0"/>
              <a:t> feature</a:t>
            </a:r>
          </a:p>
        </p:txBody>
      </p:sp>
      <p:graphicFrame>
        <p:nvGraphicFramePr>
          <p:cNvPr id="4" name="Tabelle 4">
            <a:extLst>
              <a:ext uri="{FF2B5EF4-FFF2-40B4-BE49-F238E27FC236}">
                <a16:creationId xmlns:a16="http://schemas.microsoft.com/office/drawing/2014/main" id="{939F1697-99DA-6234-F099-AC952368E00D}"/>
              </a:ext>
            </a:extLst>
          </p:cNvPr>
          <p:cNvGraphicFramePr>
            <a:graphicFrameLocks noGrp="1"/>
          </p:cNvGraphicFramePr>
          <p:nvPr/>
        </p:nvGraphicFramePr>
        <p:xfrm>
          <a:off x="880741" y="2303894"/>
          <a:ext cx="4432596" cy="29667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108149">
                  <a:extLst>
                    <a:ext uri="{9D8B030D-6E8A-4147-A177-3AD203B41FA5}">
                      <a16:colId xmlns:a16="http://schemas.microsoft.com/office/drawing/2014/main" val="1904068639"/>
                    </a:ext>
                  </a:extLst>
                </a:gridCol>
                <a:gridCol w="1108149">
                  <a:extLst>
                    <a:ext uri="{9D8B030D-6E8A-4147-A177-3AD203B41FA5}">
                      <a16:colId xmlns:a16="http://schemas.microsoft.com/office/drawing/2014/main" val="1987435796"/>
                    </a:ext>
                  </a:extLst>
                </a:gridCol>
                <a:gridCol w="1108149">
                  <a:extLst>
                    <a:ext uri="{9D8B030D-6E8A-4147-A177-3AD203B41FA5}">
                      <a16:colId xmlns:a16="http://schemas.microsoft.com/office/drawing/2014/main" val="1863218825"/>
                    </a:ext>
                  </a:extLst>
                </a:gridCol>
                <a:gridCol w="1108149">
                  <a:extLst>
                    <a:ext uri="{9D8B030D-6E8A-4147-A177-3AD203B41FA5}">
                      <a16:colId xmlns:a16="http://schemas.microsoft.com/office/drawing/2014/main" val="73286239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Feature A</a:t>
                      </a: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/>
                        <a:t>Feature B</a:t>
                      </a: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/>
                        <a:t>Feature C</a:t>
                      </a: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/>
                        <a:t>Target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39215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>
                          <a:solidFill>
                            <a:schemeClr val="accent2"/>
                          </a:solidFill>
                        </a:rPr>
                        <a:t>False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77300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>
                          <a:solidFill>
                            <a:schemeClr val="accent2"/>
                          </a:solidFill>
                        </a:rPr>
                        <a:t>False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88176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>
                          <a:solidFill>
                            <a:schemeClr val="accent1"/>
                          </a:solidFill>
                        </a:rPr>
                        <a:t>True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97011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>
                          <a:solidFill>
                            <a:schemeClr val="accent1"/>
                          </a:solidFill>
                        </a:rPr>
                        <a:t>True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9030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>
                          <a:solidFill>
                            <a:schemeClr val="accent1"/>
                          </a:solidFill>
                        </a:rPr>
                        <a:t>True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569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>
                          <a:solidFill>
                            <a:schemeClr val="accent2"/>
                          </a:solidFill>
                        </a:rPr>
                        <a:t>False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05020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>
                          <a:solidFill>
                            <a:schemeClr val="accent2"/>
                          </a:solidFill>
                        </a:rPr>
                        <a:t>False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3598511"/>
                  </a:ext>
                </a:extLst>
              </a:tr>
            </a:tbl>
          </a:graphicData>
        </a:graphic>
      </p:graphicFrame>
      <p:sp>
        <p:nvSpPr>
          <p:cNvPr id="13" name="Rechteck 12">
            <a:extLst>
              <a:ext uri="{FF2B5EF4-FFF2-40B4-BE49-F238E27FC236}">
                <a16:creationId xmlns:a16="http://schemas.microsoft.com/office/drawing/2014/main" id="{E8541E09-93B8-B6E0-E336-68300F7285C5}"/>
              </a:ext>
            </a:extLst>
          </p:cNvPr>
          <p:cNvSpPr/>
          <p:nvPr/>
        </p:nvSpPr>
        <p:spPr>
          <a:xfrm>
            <a:off x="3100388" y="2215770"/>
            <a:ext cx="1102436" cy="3357635"/>
          </a:xfrm>
          <a:prstGeom prst="rect">
            <a:avLst/>
          </a:prstGeom>
          <a:solidFill>
            <a:schemeClr val="bg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C36EA435-61F4-FB63-BFF2-6060EF5554FA}"/>
              </a:ext>
            </a:extLst>
          </p:cNvPr>
          <p:cNvSpPr/>
          <p:nvPr/>
        </p:nvSpPr>
        <p:spPr>
          <a:xfrm>
            <a:off x="830083" y="2009915"/>
            <a:ext cx="1170046" cy="3357635"/>
          </a:xfrm>
          <a:prstGeom prst="rect">
            <a:avLst/>
          </a:prstGeom>
          <a:solidFill>
            <a:schemeClr val="bg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: abgerundete Ecken 4">
            <a:extLst>
              <a:ext uri="{FF2B5EF4-FFF2-40B4-BE49-F238E27FC236}">
                <a16:creationId xmlns:a16="http://schemas.microsoft.com/office/drawing/2014/main" id="{A151826A-77AB-90CC-86E9-51149EA4E6AA}"/>
              </a:ext>
            </a:extLst>
          </p:cNvPr>
          <p:cNvSpPr/>
          <p:nvPr/>
        </p:nvSpPr>
        <p:spPr>
          <a:xfrm>
            <a:off x="8059478" y="2648449"/>
            <a:ext cx="1765005" cy="602511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Feature B ?</a:t>
            </a:r>
          </a:p>
        </p:txBody>
      </p:sp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3260B333-F5EA-E41B-8619-3A3F083AD283}"/>
              </a:ext>
            </a:extLst>
          </p:cNvPr>
          <p:cNvCxnSpPr>
            <a:cxnSpLocks/>
          </p:cNvCxnSpPr>
          <p:nvPr/>
        </p:nvCxnSpPr>
        <p:spPr>
          <a:xfrm flipH="1">
            <a:off x="8250866" y="3298983"/>
            <a:ext cx="171615" cy="345207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2209BF36-7055-57D3-B99C-381FB753C529}"/>
              </a:ext>
            </a:extLst>
          </p:cNvPr>
          <p:cNvCxnSpPr>
            <a:cxnSpLocks/>
          </p:cNvCxnSpPr>
          <p:nvPr/>
        </p:nvCxnSpPr>
        <p:spPr>
          <a:xfrm>
            <a:off x="9545273" y="3298983"/>
            <a:ext cx="194151" cy="345207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feld 19">
            <a:extLst>
              <a:ext uri="{FF2B5EF4-FFF2-40B4-BE49-F238E27FC236}">
                <a16:creationId xmlns:a16="http://schemas.microsoft.com/office/drawing/2014/main" id="{729C2270-0E40-35FA-D6D2-1510F2F9121B}"/>
              </a:ext>
            </a:extLst>
          </p:cNvPr>
          <p:cNvSpPr txBox="1"/>
          <p:nvPr/>
        </p:nvSpPr>
        <p:spPr>
          <a:xfrm>
            <a:off x="7650894" y="3215520"/>
            <a:ext cx="599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True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0C5612F5-FAB8-AFA3-8995-338D09BD471B}"/>
              </a:ext>
            </a:extLst>
          </p:cNvPr>
          <p:cNvSpPr txBox="1"/>
          <p:nvPr/>
        </p:nvSpPr>
        <p:spPr>
          <a:xfrm>
            <a:off x="9717728" y="3215520"/>
            <a:ext cx="652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False</a:t>
            </a:r>
          </a:p>
        </p:txBody>
      </p:sp>
      <p:pic>
        <p:nvPicPr>
          <p:cNvPr id="45" name="Grafik 44" descr="Benutzer mit einfarbiger Füllung">
            <a:extLst>
              <a:ext uri="{FF2B5EF4-FFF2-40B4-BE49-F238E27FC236}">
                <a16:creationId xmlns:a16="http://schemas.microsoft.com/office/drawing/2014/main" id="{349E27F8-A119-1E0C-6442-E76FAD1BF7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12071" y="3656733"/>
            <a:ext cx="510426" cy="510426"/>
          </a:xfrm>
          <a:prstGeom prst="rect">
            <a:avLst/>
          </a:prstGeom>
        </p:spPr>
      </p:pic>
      <p:pic>
        <p:nvPicPr>
          <p:cNvPr id="46" name="Grafik 45" descr="Benutzer mit einfarbiger Füllung">
            <a:extLst>
              <a:ext uri="{FF2B5EF4-FFF2-40B4-BE49-F238E27FC236}">
                <a16:creationId xmlns:a16="http://schemas.microsoft.com/office/drawing/2014/main" id="{BE0170AD-13CF-1231-09CF-4281DE4EAC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10692" y="3656733"/>
            <a:ext cx="510426" cy="510426"/>
          </a:xfrm>
          <a:prstGeom prst="rect">
            <a:avLst/>
          </a:prstGeom>
        </p:spPr>
      </p:pic>
      <p:pic>
        <p:nvPicPr>
          <p:cNvPr id="47" name="Grafik 46" descr="Benutzer mit einfarbiger Füllung">
            <a:extLst>
              <a:ext uri="{FF2B5EF4-FFF2-40B4-BE49-F238E27FC236}">
                <a16:creationId xmlns:a16="http://schemas.microsoft.com/office/drawing/2014/main" id="{668FC104-C0B3-97B6-8FB1-2840D42BA8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09313" y="3656733"/>
            <a:ext cx="510426" cy="510426"/>
          </a:xfrm>
          <a:prstGeom prst="rect">
            <a:avLst/>
          </a:prstGeom>
        </p:spPr>
      </p:pic>
      <p:pic>
        <p:nvPicPr>
          <p:cNvPr id="48" name="Grafik 47" descr="Benutzer mit einfarbiger Füllung">
            <a:extLst>
              <a:ext uri="{FF2B5EF4-FFF2-40B4-BE49-F238E27FC236}">
                <a16:creationId xmlns:a16="http://schemas.microsoft.com/office/drawing/2014/main" id="{B0FCD15F-A9D2-0AD2-B361-5FB5D0C19C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55003" y="3656733"/>
            <a:ext cx="510426" cy="510426"/>
          </a:xfrm>
          <a:prstGeom prst="rect">
            <a:avLst/>
          </a:prstGeom>
        </p:spPr>
      </p:pic>
      <p:pic>
        <p:nvPicPr>
          <p:cNvPr id="49" name="Grafik 48" descr="Benutzer mit einfarbiger Füllung">
            <a:extLst>
              <a:ext uri="{FF2B5EF4-FFF2-40B4-BE49-F238E27FC236}">
                <a16:creationId xmlns:a16="http://schemas.microsoft.com/office/drawing/2014/main" id="{A436CF8F-4C3E-AB55-D2CE-507E7C3EB1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53624" y="3656733"/>
            <a:ext cx="510426" cy="510426"/>
          </a:xfrm>
          <a:prstGeom prst="rect">
            <a:avLst/>
          </a:prstGeom>
        </p:spPr>
      </p:pic>
      <p:pic>
        <p:nvPicPr>
          <p:cNvPr id="50" name="Grafik 49" descr="Benutzer mit einfarbiger Füllung">
            <a:extLst>
              <a:ext uri="{FF2B5EF4-FFF2-40B4-BE49-F238E27FC236}">
                <a16:creationId xmlns:a16="http://schemas.microsoft.com/office/drawing/2014/main" id="{217A3393-19DD-3808-2E99-D8F9FD2700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52245" y="3656733"/>
            <a:ext cx="510426" cy="510426"/>
          </a:xfrm>
          <a:prstGeom prst="rect">
            <a:avLst/>
          </a:prstGeom>
        </p:spPr>
      </p:pic>
      <p:pic>
        <p:nvPicPr>
          <p:cNvPr id="51" name="Grafik 50" descr="Benutzer mit einfarbiger Füllung">
            <a:extLst>
              <a:ext uri="{FF2B5EF4-FFF2-40B4-BE49-F238E27FC236}">
                <a16:creationId xmlns:a16="http://schemas.microsoft.com/office/drawing/2014/main" id="{6A175FAB-EECD-6B94-60AE-6964B3321C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50866" y="3656733"/>
            <a:ext cx="510426" cy="510426"/>
          </a:xfrm>
          <a:prstGeom prst="rect">
            <a:avLst/>
          </a:prstGeom>
        </p:spPr>
      </p:pic>
      <p:cxnSp>
        <p:nvCxnSpPr>
          <p:cNvPr id="52" name="Gerade Verbindung mit Pfeil 51">
            <a:extLst>
              <a:ext uri="{FF2B5EF4-FFF2-40B4-BE49-F238E27FC236}">
                <a16:creationId xmlns:a16="http://schemas.microsoft.com/office/drawing/2014/main" id="{01B6B9CD-71AC-2E59-9444-7957BF0BE16A}"/>
              </a:ext>
            </a:extLst>
          </p:cNvPr>
          <p:cNvCxnSpPr>
            <a:cxnSpLocks/>
          </p:cNvCxnSpPr>
          <p:nvPr/>
        </p:nvCxnSpPr>
        <p:spPr>
          <a:xfrm flipH="1" flipV="1">
            <a:off x="10155405" y="4339106"/>
            <a:ext cx="312987" cy="6824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feld 52">
            <a:extLst>
              <a:ext uri="{FF2B5EF4-FFF2-40B4-BE49-F238E27FC236}">
                <a16:creationId xmlns:a16="http://schemas.microsoft.com/office/drawing/2014/main" id="{D27DB5D3-0905-EB9C-688E-806F9A0ECCD9}"/>
              </a:ext>
            </a:extLst>
          </p:cNvPr>
          <p:cNvSpPr txBox="1"/>
          <p:nvPr/>
        </p:nvSpPr>
        <p:spPr>
          <a:xfrm>
            <a:off x="9847420" y="5156308"/>
            <a:ext cx="19877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Leafs </a:t>
            </a:r>
            <a:r>
              <a:rPr lang="de-DE" dirty="0" err="1"/>
              <a:t>containing</a:t>
            </a:r>
            <a:r>
              <a:rPr lang="de-DE" dirty="0"/>
              <a:t> a </a:t>
            </a:r>
            <a:r>
              <a:rPr lang="de-DE" dirty="0" err="1"/>
              <a:t>single</a:t>
            </a:r>
            <a:r>
              <a:rPr lang="de-DE" dirty="0"/>
              <a:t> </a:t>
            </a:r>
            <a:r>
              <a:rPr lang="de-DE" dirty="0" err="1"/>
              <a:t>class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called</a:t>
            </a:r>
            <a:r>
              <a:rPr lang="de-DE" dirty="0"/>
              <a:t> </a:t>
            </a:r>
            <a:r>
              <a:rPr lang="de-DE" b="1" dirty="0"/>
              <a:t>pure</a:t>
            </a:r>
            <a:r>
              <a:rPr lang="de-DE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553247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42ACC1F-613A-6A33-8568-DD5CCCC96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DataFrame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B6EB3A6-F626-4BB1-15CA-CA636ADFC0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dirty="0">
                <a:hlinkClick r:id="rId3"/>
              </a:rPr>
              <a:t>DataFrame</a:t>
            </a:r>
            <a:r>
              <a:rPr lang="en-US" dirty="0"/>
              <a:t> represents a table in pandas.</a:t>
            </a:r>
          </a:p>
          <a:p>
            <a:r>
              <a:rPr lang="en-US" dirty="0"/>
              <a:t>Each column has a name, each row an index.</a:t>
            </a:r>
          </a:p>
          <a:p>
            <a:r>
              <a:rPr lang="en-US" dirty="0"/>
              <a:t>Index and columns can consist of several levels and do not have to be unique.</a:t>
            </a:r>
            <a:r>
              <a:rPr lang="de-DE" dirty="0"/>
              <a:t> 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CF307C5-5383-FEC2-377B-F363466183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940" y="3715955"/>
            <a:ext cx="8134027" cy="306106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40836101-B140-E4BF-78FE-B23E19B237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7838" y="3715955"/>
            <a:ext cx="3514725" cy="7048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1FEF7C51-C0E7-BF96-0F1F-F6C0E169E7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43440" y="4717859"/>
            <a:ext cx="771525" cy="116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746319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CD09F9C-F584-C378-ED01-B490C83D4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Rate </a:t>
            </a:r>
            <a:r>
              <a:rPr lang="de-DE" dirty="0" err="1"/>
              <a:t>allocation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3CE9664-02AB-CF2B-C121-75C3FF410C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844435" cy="4351338"/>
          </a:xfrm>
        </p:spPr>
        <p:txBody>
          <a:bodyPr/>
          <a:lstStyle/>
          <a:p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allocation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better</a:t>
            </a:r>
            <a:r>
              <a:rPr lang="de-DE" dirty="0"/>
              <a:t>?</a:t>
            </a:r>
          </a:p>
          <a:p>
            <a:r>
              <a:rPr lang="de-DE" dirty="0" err="1"/>
              <a:t>There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different </a:t>
            </a:r>
            <a:r>
              <a:rPr lang="de-DE" dirty="0" err="1"/>
              <a:t>methods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evaluate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new</a:t>
            </a:r>
            <a:r>
              <a:rPr lang="de-DE" dirty="0"/>
              <a:t> </a:t>
            </a:r>
            <a:r>
              <a:rPr lang="de-DE" dirty="0" err="1"/>
              <a:t>branches</a:t>
            </a:r>
            <a:r>
              <a:rPr lang="de-DE" dirty="0"/>
              <a:t>:</a:t>
            </a:r>
          </a:p>
          <a:p>
            <a:pPr lvl="1"/>
            <a:r>
              <a:rPr lang="de-DE" b="1" dirty="0"/>
              <a:t>Gini </a:t>
            </a:r>
            <a:r>
              <a:rPr lang="de-DE" b="1" dirty="0" err="1"/>
              <a:t>Impurity</a:t>
            </a:r>
            <a:endParaRPr lang="de-DE" b="1" dirty="0"/>
          </a:p>
          <a:p>
            <a:pPr lvl="1"/>
            <a:r>
              <a:rPr lang="de-DE" dirty="0" err="1"/>
              <a:t>Entropy</a:t>
            </a:r>
            <a:endParaRPr lang="de-DE" dirty="0"/>
          </a:p>
          <a:p>
            <a:pPr lvl="1"/>
            <a:r>
              <a:rPr lang="de-DE" dirty="0"/>
              <a:t>Log Loss</a:t>
            </a:r>
          </a:p>
          <a:p>
            <a:pPr lvl="1"/>
            <a:r>
              <a:rPr lang="de-DE" dirty="0"/>
              <a:t>Information </a:t>
            </a:r>
            <a:r>
              <a:rPr lang="de-DE" dirty="0" err="1"/>
              <a:t>Gain</a:t>
            </a:r>
            <a:endParaRPr lang="de-DE" dirty="0"/>
          </a:p>
          <a:p>
            <a:pPr lvl="1"/>
            <a:r>
              <a:rPr lang="de-DE" dirty="0"/>
              <a:t>… </a:t>
            </a:r>
          </a:p>
        </p:txBody>
      </p:sp>
      <p:grpSp>
        <p:nvGrpSpPr>
          <p:cNvPr id="45" name="Gruppieren 44">
            <a:extLst>
              <a:ext uri="{FF2B5EF4-FFF2-40B4-BE49-F238E27FC236}">
                <a16:creationId xmlns:a16="http://schemas.microsoft.com/office/drawing/2014/main" id="{2EC47F69-3F1C-8C8C-3A3A-B9D3968113F5}"/>
              </a:ext>
            </a:extLst>
          </p:cNvPr>
          <p:cNvGrpSpPr/>
          <p:nvPr/>
        </p:nvGrpSpPr>
        <p:grpSpPr>
          <a:xfrm>
            <a:off x="7388063" y="1188064"/>
            <a:ext cx="3681772" cy="1568743"/>
            <a:chOff x="7041833" y="2648449"/>
            <a:chExt cx="3681772" cy="1568743"/>
          </a:xfrm>
        </p:grpSpPr>
        <p:sp>
          <p:nvSpPr>
            <p:cNvPr id="4" name="Rechteck: abgerundete Ecken 3">
              <a:extLst>
                <a:ext uri="{FF2B5EF4-FFF2-40B4-BE49-F238E27FC236}">
                  <a16:creationId xmlns:a16="http://schemas.microsoft.com/office/drawing/2014/main" id="{2BD1E6B4-2172-EB15-80FD-DE95D4623979}"/>
                </a:ext>
              </a:extLst>
            </p:cNvPr>
            <p:cNvSpPr/>
            <p:nvPr/>
          </p:nvSpPr>
          <p:spPr>
            <a:xfrm>
              <a:off x="8059478" y="2648449"/>
              <a:ext cx="1765005" cy="602511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Feature A ?</a:t>
              </a:r>
            </a:p>
          </p:txBody>
        </p:sp>
        <p:cxnSp>
          <p:nvCxnSpPr>
            <p:cNvPr id="5" name="Gerade Verbindung mit Pfeil 4">
              <a:extLst>
                <a:ext uri="{FF2B5EF4-FFF2-40B4-BE49-F238E27FC236}">
                  <a16:creationId xmlns:a16="http://schemas.microsoft.com/office/drawing/2014/main" id="{FC64EF12-A981-9341-DEBE-F03C64755D2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50866" y="3298983"/>
              <a:ext cx="171615" cy="345207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Gerade Verbindung mit Pfeil 5">
              <a:extLst>
                <a:ext uri="{FF2B5EF4-FFF2-40B4-BE49-F238E27FC236}">
                  <a16:creationId xmlns:a16="http://schemas.microsoft.com/office/drawing/2014/main" id="{67D6E02F-B29E-6334-7EB5-F8359429470D}"/>
                </a:ext>
              </a:extLst>
            </p:cNvPr>
            <p:cNvCxnSpPr>
              <a:cxnSpLocks/>
            </p:cNvCxnSpPr>
            <p:nvPr/>
          </p:nvCxnSpPr>
          <p:spPr>
            <a:xfrm>
              <a:off x="9545273" y="3298983"/>
              <a:ext cx="194151" cy="345207"/>
            </a:xfrm>
            <a:prstGeom prst="straightConnector1">
              <a:avLst/>
            </a:prstGeom>
            <a:ln w="2857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79C4B794-3789-3A0D-8DB1-8A5AD88BEAB8}"/>
                </a:ext>
              </a:extLst>
            </p:cNvPr>
            <p:cNvSpPr txBox="1"/>
            <p:nvPr/>
          </p:nvSpPr>
          <p:spPr>
            <a:xfrm>
              <a:off x="7650894" y="3215520"/>
              <a:ext cx="5999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True</a:t>
              </a:r>
            </a:p>
          </p:txBody>
        </p:sp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C409DC5C-E6F5-4F2F-8B77-FCCE14704FAC}"/>
                </a:ext>
              </a:extLst>
            </p:cNvPr>
            <p:cNvSpPr txBox="1"/>
            <p:nvPr/>
          </p:nvSpPr>
          <p:spPr>
            <a:xfrm>
              <a:off x="9717728" y="3215520"/>
              <a:ext cx="6529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False</a:t>
              </a:r>
            </a:p>
          </p:txBody>
        </p:sp>
        <p:pic>
          <p:nvPicPr>
            <p:cNvPr id="16" name="Grafik 15" descr="Benutzer mit einfarbiger Füllung">
              <a:extLst>
                <a:ext uri="{FF2B5EF4-FFF2-40B4-BE49-F238E27FC236}">
                  <a16:creationId xmlns:a16="http://schemas.microsoft.com/office/drawing/2014/main" id="{07F650C1-4ECC-83A1-8DF9-FF51EDC372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041833" y="3692213"/>
              <a:ext cx="510426" cy="510426"/>
            </a:xfrm>
            <a:prstGeom prst="rect">
              <a:avLst/>
            </a:prstGeom>
          </p:spPr>
        </p:pic>
        <p:pic>
          <p:nvPicPr>
            <p:cNvPr id="17" name="Grafik 16" descr="Benutzer mit einfarbiger Füllung">
              <a:extLst>
                <a:ext uri="{FF2B5EF4-FFF2-40B4-BE49-F238E27FC236}">
                  <a16:creationId xmlns:a16="http://schemas.microsoft.com/office/drawing/2014/main" id="{135A8421-3037-9ADA-508D-54FEB820DF4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440454" y="3692213"/>
              <a:ext cx="510426" cy="510426"/>
            </a:xfrm>
            <a:prstGeom prst="rect">
              <a:avLst/>
            </a:prstGeom>
          </p:spPr>
        </p:pic>
        <p:pic>
          <p:nvPicPr>
            <p:cNvPr id="18" name="Grafik 17" descr="Benutzer mit einfarbiger Füllung">
              <a:extLst>
                <a:ext uri="{FF2B5EF4-FFF2-40B4-BE49-F238E27FC236}">
                  <a16:creationId xmlns:a16="http://schemas.microsoft.com/office/drawing/2014/main" id="{D512DEB7-89FA-D639-0D85-CCFD536D6DF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839075" y="3692213"/>
              <a:ext cx="510426" cy="510426"/>
            </a:xfrm>
            <a:prstGeom prst="rect">
              <a:avLst/>
            </a:prstGeom>
          </p:spPr>
        </p:pic>
        <p:pic>
          <p:nvPicPr>
            <p:cNvPr id="19" name="Grafik 18" descr="Benutzer mit einfarbiger Füllung">
              <a:extLst>
                <a:ext uri="{FF2B5EF4-FFF2-40B4-BE49-F238E27FC236}">
                  <a16:creationId xmlns:a16="http://schemas.microsoft.com/office/drawing/2014/main" id="{15180169-C89B-F9FB-576C-FB46FEFFBE1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237696" y="3692213"/>
              <a:ext cx="510426" cy="510426"/>
            </a:xfrm>
            <a:prstGeom prst="rect">
              <a:avLst/>
            </a:prstGeom>
          </p:spPr>
        </p:pic>
        <p:pic>
          <p:nvPicPr>
            <p:cNvPr id="20" name="Grafik 19" descr="Benutzer mit einfarbiger Füllung">
              <a:extLst>
                <a:ext uri="{FF2B5EF4-FFF2-40B4-BE49-F238E27FC236}">
                  <a16:creationId xmlns:a16="http://schemas.microsoft.com/office/drawing/2014/main" id="{B8C2C269-09E2-41EF-F479-6770F9ADC0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15937" y="3706766"/>
              <a:ext cx="510426" cy="510426"/>
            </a:xfrm>
            <a:prstGeom prst="rect">
              <a:avLst/>
            </a:prstGeom>
          </p:spPr>
        </p:pic>
        <p:pic>
          <p:nvPicPr>
            <p:cNvPr id="21" name="Grafik 20" descr="Benutzer mit einfarbiger Füllung">
              <a:extLst>
                <a:ext uri="{FF2B5EF4-FFF2-40B4-BE49-F238E27FC236}">
                  <a16:creationId xmlns:a16="http://schemas.microsoft.com/office/drawing/2014/main" id="{2E0E3442-19D9-96EF-BD93-EF10D0982A1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814558" y="3706766"/>
              <a:ext cx="510426" cy="510426"/>
            </a:xfrm>
            <a:prstGeom prst="rect">
              <a:avLst/>
            </a:prstGeom>
          </p:spPr>
        </p:pic>
        <p:pic>
          <p:nvPicPr>
            <p:cNvPr id="22" name="Grafik 21" descr="Benutzer mit einfarbiger Füllung">
              <a:extLst>
                <a:ext uri="{FF2B5EF4-FFF2-40B4-BE49-F238E27FC236}">
                  <a16:creationId xmlns:a16="http://schemas.microsoft.com/office/drawing/2014/main" id="{58BB8D42-44EB-54F0-43AA-91E23D04EF1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213179" y="3706766"/>
              <a:ext cx="510426" cy="510426"/>
            </a:xfrm>
            <a:prstGeom prst="rect">
              <a:avLst/>
            </a:prstGeom>
          </p:spPr>
        </p:pic>
      </p:grpSp>
      <p:grpSp>
        <p:nvGrpSpPr>
          <p:cNvPr id="44" name="Gruppieren 43">
            <a:extLst>
              <a:ext uri="{FF2B5EF4-FFF2-40B4-BE49-F238E27FC236}">
                <a16:creationId xmlns:a16="http://schemas.microsoft.com/office/drawing/2014/main" id="{84656D59-03F7-C6E1-A5E0-7A1A78495FF6}"/>
              </a:ext>
            </a:extLst>
          </p:cNvPr>
          <p:cNvGrpSpPr/>
          <p:nvPr/>
        </p:nvGrpSpPr>
        <p:grpSpPr>
          <a:xfrm>
            <a:off x="7341972" y="4831210"/>
            <a:ext cx="3664736" cy="1518710"/>
            <a:chOff x="3568769" y="5217844"/>
            <a:chExt cx="3664736" cy="1518710"/>
          </a:xfrm>
        </p:grpSpPr>
        <p:sp>
          <p:nvSpPr>
            <p:cNvPr id="25" name="Rechteck: abgerundete Ecken 24">
              <a:extLst>
                <a:ext uri="{FF2B5EF4-FFF2-40B4-BE49-F238E27FC236}">
                  <a16:creationId xmlns:a16="http://schemas.microsoft.com/office/drawing/2014/main" id="{E736CE55-67E2-5B15-2F27-3C8FD6B6D301}"/>
                </a:ext>
              </a:extLst>
            </p:cNvPr>
            <p:cNvSpPr/>
            <p:nvPr/>
          </p:nvSpPr>
          <p:spPr>
            <a:xfrm>
              <a:off x="4573244" y="5217844"/>
              <a:ext cx="1765005" cy="602511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Feature B ?</a:t>
              </a:r>
            </a:p>
          </p:txBody>
        </p:sp>
        <p:cxnSp>
          <p:nvCxnSpPr>
            <p:cNvPr id="26" name="Gerade Verbindung mit Pfeil 25">
              <a:extLst>
                <a:ext uri="{FF2B5EF4-FFF2-40B4-BE49-F238E27FC236}">
                  <a16:creationId xmlns:a16="http://schemas.microsoft.com/office/drawing/2014/main" id="{22D3D752-AE3E-E69D-8E2B-8BDB715C73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64632" y="5868378"/>
              <a:ext cx="171615" cy="345207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Gerade Verbindung mit Pfeil 26">
              <a:extLst>
                <a:ext uri="{FF2B5EF4-FFF2-40B4-BE49-F238E27FC236}">
                  <a16:creationId xmlns:a16="http://schemas.microsoft.com/office/drawing/2014/main" id="{3533708D-D2D2-6370-8008-51849D559C33}"/>
                </a:ext>
              </a:extLst>
            </p:cNvPr>
            <p:cNvCxnSpPr>
              <a:cxnSpLocks/>
            </p:cNvCxnSpPr>
            <p:nvPr/>
          </p:nvCxnSpPr>
          <p:spPr>
            <a:xfrm>
              <a:off x="6059039" y="5868378"/>
              <a:ext cx="194151" cy="345207"/>
            </a:xfrm>
            <a:prstGeom prst="straightConnector1">
              <a:avLst/>
            </a:prstGeom>
            <a:ln w="2857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feld 27">
              <a:extLst>
                <a:ext uri="{FF2B5EF4-FFF2-40B4-BE49-F238E27FC236}">
                  <a16:creationId xmlns:a16="http://schemas.microsoft.com/office/drawing/2014/main" id="{B3BB5699-444C-2ADD-25BE-046512AFDFFE}"/>
                </a:ext>
              </a:extLst>
            </p:cNvPr>
            <p:cNvSpPr txBox="1"/>
            <p:nvPr/>
          </p:nvSpPr>
          <p:spPr>
            <a:xfrm>
              <a:off x="4164660" y="5784915"/>
              <a:ext cx="5999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True</a:t>
              </a:r>
            </a:p>
          </p:txBody>
        </p:sp>
        <p:sp>
          <p:nvSpPr>
            <p:cNvPr id="29" name="Textfeld 28">
              <a:extLst>
                <a:ext uri="{FF2B5EF4-FFF2-40B4-BE49-F238E27FC236}">
                  <a16:creationId xmlns:a16="http://schemas.microsoft.com/office/drawing/2014/main" id="{B6D23E50-473C-5A1D-3342-82148F5ACDC9}"/>
                </a:ext>
              </a:extLst>
            </p:cNvPr>
            <p:cNvSpPr txBox="1"/>
            <p:nvPr/>
          </p:nvSpPr>
          <p:spPr>
            <a:xfrm>
              <a:off x="6231494" y="5784915"/>
              <a:ext cx="6529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False</a:t>
              </a:r>
            </a:p>
          </p:txBody>
        </p:sp>
        <p:pic>
          <p:nvPicPr>
            <p:cNvPr id="37" name="Grafik 36" descr="Benutzer mit einfarbiger Füllung">
              <a:extLst>
                <a:ext uri="{FF2B5EF4-FFF2-40B4-BE49-F238E27FC236}">
                  <a16:creationId xmlns:a16="http://schemas.microsoft.com/office/drawing/2014/main" id="{7F327C80-4EA9-E4E7-126F-48F331E6A78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925837" y="6226128"/>
              <a:ext cx="510426" cy="510426"/>
            </a:xfrm>
            <a:prstGeom prst="rect">
              <a:avLst/>
            </a:prstGeom>
          </p:spPr>
        </p:pic>
        <p:pic>
          <p:nvPicPr>
            <p:cNvPr id="38" name="Grafik 37" descr="Benutzer mit einfarbiger Füllung">
              <a:extLst>
                <a:ext uri="{FF2B5EF4-FFF2-40B4-BE49-F238E27FC236}">
                  <a16:creationId xmlns:a16="http://schemas.microsoft.com/office/drawing/2014/main" id="{5ED21C05-D359-A067-3C16-C3E41089306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324458" y="6226128"/>
              <a:ext cx="510426" cy="510426"/>
            </a:xfrm>
            <a:prstGeom prst="rect">
              <a:avLst/>
            </a:prstGeom>
          </p:spPr>
        </p:pic>
        <p:pic>
          <p:nvPicPr>
            <p:cNvPr id="39" name="Grafik 38" descr="Benutzer mit einfarbiger Füllung">
              <a:extLst>
                <a:ext uri="{FF2B5EF4-FFF2-40B4-BE49-F238E27FC236}">
                  <a16:creationId xmlns:a16="http://schemas.microsoft.com/office/drawing/2014/main" id="{CBF3CF9A-302D-1CD1-2761-0D768BC1D40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723079" y="6226128"/>
              <a:ext cx="510426" cy="510426"/>
            </a:xfrm>
            <a:prstGeom prst="rect">
              <a:avLst/>
            </a:prstGeom>
          </p:spPr>
        </p:pic>
        <p:pic>
          <p:nvPicPr>
            <p:cNvPr id="40" name="Grafik 39" descr="Benutzer mit einfarbiger Füllung">
              <a:extLst>
                <a:ext uri="{FF2B5EF4-FFF2-40B4-BE49-F238E27FC236}">
                  <a16:creationId xmlns:a16="http://schemas.microsoft.com/office/drawing/2014/main" id="{7AF92E51-1205-3ABB-6071-05A3C5DDFC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568769" y="6226128"/>
              <a:ext cx="510426" cy="510426"/>
            </a:xfrm>
            <a:prstGeom prst="rect">
              <a:avLst/>
            </a:prstGeom>
          </p:spPr>
        </p:pic>
        <p:pic>
          <p:nvPicPr>
            <p:cNvPr id="41" name="Grafik 40" descr="Benutzer mit einfarbiger Füllung">
              <a:extLst>
                <a:ext uri="{FF2B5EF4-FFF2-40B4-BE49-F238E27FC236}">
                  <a16:creationId xmlns:a16="http://schemas.microsoft.com/office/drawing/2014/main" id="{9A510D98-E1F2-55C8-056D-F1F7C30F05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967390" y="6226128"/>
              <a:ext cx="510426" cy="510426"/>
            </a:xfrm>
            <a:prstGeom prst="rect">
              <a:avLst/>
            </a:prstGeom>
          </p:spPr>
        </p:pic>
        <p:pic>
          <p:nvPicPr>
            <p:cNvPr id="42" name="Grafik 41" descr="Benutzer mit einfarbiger Füllung">
              <a:extLst>
                <a:ext uri="{FF2B5EF4-FFF2-40B4-BE49-F238E27FC236}">
                  <a16:creationId xmlns:a16="http://schemas.microsoft.com/office/drawing/2014/main" id="{5CB9D880-2A80-1926-3AC3-4C39627190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366011" y="6226128"/>
              <a:ext cx="510426" cy="510426"/>
            </a:xfrm>
            <a:prstGeom prst="rect">
              <a:avLst/>
            </a:prstGeom>
          </p:spPr>
        </p:pic>
        <p:pic>
          <p:nvPicPr>
            <p:cNvPr id="43" name="Grafik 42" descr="Benutzer mit einfarbiger Füllung">
              <a:extLst>
                <a:ext uri="{FF2B5EF4-FFF2-40B4-BE49-F238E27FC236}">
                  <a16:creationId xmlns:a16="http://schemas.microsoft.com/office/drawing/2014/main" id="{2E0720F7-F923-F5E1-070B-4502FE7F37F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764632" y="6226128"/>
              <a:ext cx="510426" cy="51042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04192493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hteck 41">
            <a:extLst>
              <a:ext uri="{FF2B5EF4-FFF2-40B4-BE49-F238E27FC236}">
                <a16:creationId xmlns:a16="http://schemas.microsoft.com/office/drawing/2014/main" id="{46CD12B1-3E0F-AAC9-61DA-4DD3A6E230F2}"/>
              </a:ext>
            </a:extLst>
          </p:cNvPr>
          <p:cNvSpPr/>
          <p:nvPr/>
        </p:nvSpPr>
        <p:spPr>
          <a:xfrm>
            <a:off x="8069911" y="5533812"/>
            <a:ext cx="710397" cy="336238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53E8B43E-DD12-040E-A8C5-8C0FB8627969}"/>
              </a:ext>
            </a:extLst>
          </p:cNvPr>
          <p:cNvSpPr/>
          <p:nvPr/>
        </p:nvSpPr>
        <p:spPr>
          <a:xfrm>
            <a:off x="1028049" y="3416300"/>
            <a:ext cx="5764899" cy="28956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156379E-7D44-2F7E-20EC-A3793C738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Calculate</a:t>
            </a:r>
            <a:r>
              <a:rPr lang="de-DE" dirty="0"/>
              <a:t> Gini </a:t>
            </a:r>
            <a:r>
              <a:rPr lang="de-DE" dirty="0" err="1"/>
              <a:t>Impurity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FB1D82DC-BE5D-4333-94DA-7AF0654FA11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DE" dirty="0"/>
                  <a:t>First </a:t>
                </a:r>
                <a:r>
                  <a:rPr lang="de-DE" dirty="0" err="1"/>
                  <a:t>we</a:t>
                </a:r>
                <a:r>
                  <a:rPr lang="de-DE" dirty="0"/>
                  <a:t> </a:t>
                </a:r>
                <a:r>
                  <a:rPr lang="de-DE" dirty="0" err="1"/>
                  <a:t>calculate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gini</a:t>
                </a:r>
                <a:r>
                  <a:rPr lang="de-DE" dirty="0"/>
                  <a:t> </a:t>
                </a:r>
                <a:r>
                  <a:rPr lang="de-DE" dirty="0" err="1"/>
                  <a:t>impurity</a:t>
                </a:r>
                <a:r>
                  <a:rPr lang="de-DE" dirty="0"/>
                  <a:t> </a:t>
                </a:r>
                <a:r>
                  <a:rPr lang="de-DE" dirty="0" err="1"/>
                  <a:t>for</a:t>
                </a:r>
                <a:r>
                  <a:rPr lang="de-DE" dirty="0"/>
                  <a:t> a </a:t>
                </a:r>
                <a:r>
                  <a:rPr lang="de-DE" dirty="0" err="1"/>
                  <a:t>leaf:</a:t>
                </a:r>
                <a:endParaRPr lang="de-DE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de-DE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1−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𝑃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nor/>
                              </m:rPr>
                              <a:rPr lang="de-DE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Blau</m:t>
                            </m:r>
                          </m:e>
                        </m:d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de-DE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𝑃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nor/>
                              </m:rPr>
                              <a:rPr lang="de-DE" b="0" i="0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Orange</m:t>
                            </m:r>
                          </m:e>
                        </m:d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de-DE" dirty="0"/>
                  <a:t>.</a:t>
                </a:r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FB1D82DC-BE5D-4333-94DA-7AF0654FA11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2BA96CFD-ECA0-5CB8-25BA-134F4C979796}"/>
              </a:ext>
            </a:extLst>
          </p:cNvPr>
          <p:cNvGrpSpPr/>
          <p:nvPr/>
        </p:nvGrpSpPr>
        <p:grpSpPr>
          <a:xfrm>
            <a:off x="7571274" y="3979622"/>
            <a:ext cx="3681772" cy="1568743"/>
            <a:chOff x="7041833" y="2648449"/>
            <a:chExt cx="3681772" cy="1568743"/>
          </a:xfrm>
        </p:grpSpPr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F86F6B7E-7D67-69A6-462C-C939CB5C0B56}"/>
                </a:ext>
              </a:extLst>
            </p:cNvPr>
            <p:cNvSpPr/>
            <p:nvPr/>
          </p:nvSpPr>
          <p:spPr>
            <a:xfrm>
              <a:off x="8059478" y="2648449"/>
              <a:ext cx="1765005" cy="602511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Feature A ?</a:t>
              </a:r>
            </a:p>
          </p:txBody>
        </p:sp>
        <p:cxnSp>
          <p:nvCxnSpPr>
            <p:cNvPr id="6" name="Gerade Verbindung mit Pfeil 5">
              <a:extLst>
                <a:ext uri="{FF2B5EF4-FFF2-40B4-BE49-F238E27FC236}">
                  <a16:creationId xmlns:a16="http://schemas.microsoft.com/office/drawing/2014/main" id="{0D1400B9-CB08-0267-3470-8448D7D0C7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50866" y="3298983"/>
              <a:ext cx="171615" cy="345207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Gerade Verbindung mit Pfeil 6">
              <a:extLst>
                <a:ext uri="{FF2B5EF4-FFF2-40B4-BE49-F238E27FC236}">
                  <a16:creationId xmlns:a16="http://schemas.microsoft.com/office/drawing/2014/main" id="{DB3D25E2-0C7D-5031-1D5D-0B7BC48039E1}"/>
                </a:ext>
              </a:extLst>
            </p:cNvPr>
            <p:cNvCxnSpPr>
              <a:cxnSpLocks/>
            </p:cNvCxnSpPr>
            <p:nvPr/>
          </p:nvCxnSpPr>
          <p:spPr>
            <a:xfrm>
              <a:off x="9545273" y="3298983"/>
              <a:ext cx="194151" cy="345207"/>
            </a:xfrm>
            <a:prstGeom prst="straightConnector1">
              <a:avLst/>
            </a:prstGeom>
            <a:ln w="2857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C1A6FA3B-7AA3-3A72-952B-7635AD735FEE}"/>
                </a:ext>
              </a:extLst>
            </p:cNvPr>
            <p:cNvSpPr txBox="1"/>
            <p:nvPr/>
          </p:nvSpPr>
          <p:spPr>
            <a:xfrm>
              <a:off x="7650894" y="3215520"/>
              <a:ext cx="5999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True</a:t>
              </a:r>
            </a:p>
          </p:txBody>
        </p:sp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46385E37-3E72-BCE4-3286-63AB90A1EDD6}"/>
                </a:ext>
              </a:extLst>
            </p:cNvPr>
            <p:cNvSpPr txBox="1"/>
            <p:nvPr/>
          </p:nvSpPr>
          <p:spPr>
            <a:xfrm>
              <a:off x="9717728" y="3215520"/>
              <a:ext cx="6529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False</a:t>
              </a:r>
            </a:p>
          </p:txBody>
        </p:sp>
        <p:pic>
          <p:nvPicPr>
            <p:cNvPr id="17" name="Grafik 16" descr="Benutzer mit einfarbiger Füllung">
              <a:extLst>
                <a:ext uri="{FF2B5EF4-FFF2-40B4-BE49-F238E27FC236}">
                  <a16:creationId xmlns:a16="http://schemas.microsoft.com/office/drawing/2014/main" id="{CD94F759-6B29-786C-ECE8-0E9137B6DD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041833" y="3692213"/>
              <a:ext cx="510426" cy="510426"/>
            </a:xfrm>
            <a:prstGeom prst="rect">
              <a:avLst/>
            </a:prstGeom>
          </p:spPr>
        </p:pic>
        <p:pic>
          <p:nvPicPr>
            <p:cNvPr id="18" name="Grafik 17" descr="Benutzer mit einfarbiger Füllung">
              <a:extLst>
                <a:ext uri="{FF2B5EF4-FFF2-40B4-BE49-F238E27FC236}">
                  <a16:creationId xmlns:a16="http://schemas.microsoft.com/office/drawing/2014/main" id="{FFEE467A-5C57-EFC3-3057-F7303607284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440454" y="3692213"/>
              <a:ext cx="510426" cy="510426"/>
            </a:xfrm>
            <a:prstGeom prst="rect">
              <a:avLst/>
            </a:prstGeom>
          </p:spPr>
        </p:pic>
        <p:pic>
          <p:nvPicPr>
            <p:cNvPr id="19" name="Grafik 18" descr="Benutzer mit einfarbiger Füllung">
              <a:extLst>
                <a:ext uri="{FF2B5EF4-FFF2-40B4-BE49-F238E27FC236}">
                  <a16:creationId xmlns:a16="http://schemas.microsoft.com/office/drawing/2014/main" id="{1D6A0396-63DC-1D07-E2C4-94B44679EC8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839075" y="3692213"/>
              <a:ext cx="510426" cy="510426"/>
            </a:xfrm>
            <a:prstGeom prst="rect">
              <a:avLst/>
            </a:prstGeom>
          </p:spPr>
        </p:pic>
        <p:pic>
          <p:nvPicPr>
            <p:cNvPr id="20" name="Grafik 19" descr="Benutzer mit einfarbiger Füllung">
              <a:extLst>
                <a:ext uri="{FF2B5EF4-FFF2-40B4-BE49-F238E27FC236}">
                  <a16:creationId xmlns:a16="http://schemas.microsoft.com/office/drawing/2014/main" id="{6B46A373-0C20-A7C1-EBE4-6F585288CC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237696" y="3692213"/>
              <a:ext cx="510426" cy="510426"/>
            </a:xfrm>
            <a:prstGeom prst="rect">
              <a:avLst/>
            </a:prstGeom>
          </p:spPr>
        </p:pic>
        <p:pic>
          <p:nvPicPr>
            <p:cNvPr id="21" name="Grafik 20" descr="Benutzer mit einfarbiger Füllung">
              <a:extLst>
                <a:ext uri="{FF2B5EF4-FFF2-40B4-BE49-F238E27FC236}">
                  <a16:creationId xmlns:a16="http://schemas.microsoft.com/office/drawing/2014/main" id="{B54F091E-43F2-3CD5-3D2E-00486C4C77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415937" y="3706766"/>
              <a:ext cx="510426" cy="510426"/>
            </a:xfrm>
            <a:prstGeom prst="rect">
              <a:avLst/>
            </a:prstGeom>
          </p:spPr>
        </p:pic>
        <p:pic>
          <p:nvPicPr>
            <p:cNvPr id="22" name="Grafik 21" descr="Benutzer mit einfarbiger Füllung">
              <a:extLst>
                <a:ext uri="{FF2B5EF4-FFF2-40B4-BE49-F238E27FC236}">
                  <a16:creationId xmlns:a16="http://schemas.microsoft.com/office/drawing/2014/main" id="{A50F5CF9-1BBE-1C87-B66C-618F1818318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814558" y="3706766"/>
              <a:ext cx="510426" cy="510426"/>
            </a:xfrm>
            <a:prstGeom prst="rect">
              <a:avLst/>
            </a:prstGeom>
          </p:spPr>
        </p:pic>
        <p:pic>
          <p:nvPicPr>
            <p:cNvPr id="23" name="Grafik 22" descr="Benutzer mit einfarbiger Füllung">
              <a:extLst>
                <a:ext uri="{FF2B5EF4-FFF2-40B4-BE49-F238E27FC236}">
                  <a16:creationId xmlns:a16="http://schemas.microsoft.com/office/drawing/2014/main" id="{CCD960A8-9110-862F-553E-620B852A49D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213179" y="3706766"/>
              <a:ext cx="510426" cy="510426"/>
            </a:xfrm>
            <a:prstGeom prst="rect">
              <a:avLst/>
            </a:prstGeom>
          </p:spPr>
        </p:pic>
      </p:grpSp>
      <p:grpSp>
        <p:nvGrpSpPr>
          <p:cNvPr id="41" name="Gruppieren 40">
            <a:extLst>
              <a:ext uri="{FF2B5EF4-FFF2-40B4-BE49-F238E27FC236}">
                <a16:creationId xmlns:a16="http://schemas.microsoft.com/office/drawing/2014/main" id="{8E64FAA6-B148-80D3-FC81-09BFB7B45EEC}"/>
              </a:ext>
            </a:extLst>
          </p:cNvPr>
          <p:cNvGrpSpPr/>
          <p:nvPr/>
        </p:nvGrpSpPr>
        <p:grpSpPr>
          <a:xfrm>
            <a:off x="1066351" y="3551242"/>
            <a:ext cx="5683799" cy="2604624"/>
            <a:chOff x="412719" y="3396302"/>
            <a:chExt cx="5683799" cy="2604624"/>
          </a:xfrm>
        </p:grpSpPr>
        <p:grpSp>
          <p:nvGrpSpPr>
            <p:cNvPr id="37" name="Gruppieren 36">
              <a:extLst>
                <a:ext uri="{FF2B5EF4-FFF2-40B4-BE49-F238E27FC236}">
                  <a16:creationId xmlns:a16="http://schemas.microsoft.com/office/drawing/2014/main" id="{01619035-93E7-91C0-81B6-3A5E73E1F2FD}"/>
                </a:ext>
              </a:extLst>
            </p:cNvPr>
            <p:cNvGrpSpPr/>
            <p:nvPr/>
          </p:nvGrpSpPr>
          <p:grpSpPr>
            <a:xfrm>
              <a:off x="756512" y="3445308"/>
              <a:ext cx="741037" cy="216675"/>
              <a:chOff x="7041833" y="3692213"/>
              <a:chExt cx="1706289" cy="510426"/>
            </a:xfrm>
          </p:grpSpPr>
          <p:pic>
            <p:nvPicPr>
              <p:cNvPr id="33" name="Grafik 32" descr="Benutzer mit einfarbiger Füllung">
                <a:extLst>
                  <a:ext uri="{FF2B5EF4-FFF2-40B4-BE49-F238E27FC236}">
                    <a16:creationId xmlns:a16="http://schemas.microsoft.com/office/drawing/2014/main" id="{6CE5D2A7-F79E-5F42-BF13-67F72E092C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7041833" y="3692213"/>
                <a:ext cx="510426" cy="510426"/>
              </a:xfrm>
              <a:prstGeom prst="rect">
                <a:avLst/>
              </a:prstGeom>
            </p:spPr>
          </p:pic>
          <p:pic>
            <p:nvPicPr>
              <p:cNvPr id="34" name="Grafik 33" descr="Benutzer mit einfarbiger Füllung">
                <a:extLst>
                  <a:ext uri="{FF2B5EF4-FFF2-40B4-BE49-F238E27FC236}">
                    <a16:creationId xmlns:a16="http://schemas.microsoft.com/office/drawing/2014/main" id="{60335A24-E44E-09FA-6DD4-FC7535492A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7440454" y="3692213"/>
                <a:ext cx="510426" cy="510426"/>
              </a:xfrm>
              <a:prstGeom prst="rect">
                <a:avLst/>
              </a:prstGeom>
            </p:spPr>
          </p:pic>
          <p:pic>
            <p:nvPicPr>
              <p:cNvPr id="35" name="Grafik 34" descr="Benutzer mit einfarbiger Füllung">
                <a:extLst>
                  <a:ext uri="{FF2B5EF4-FFF2-40B4-BE49-F238E27FC236}">
                    <a16:creationId xmlns:a16="http://schemas.microsoft.com/office/drawing/2014/main" id="{3683B26A-9ABB-405E-7AC7-73CB57A60A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7839075" y="3692213"/>
                <a:ext cx="510426" cy="510426"/>
              </a:xfrm>
              <a:prstGeom prst="rect">
                <a:avLst/>
              </a:prstGeom>
            </p:spPr>
          </p:pic>
          <p:pic>
            <p:nvPicPr>
              <p:cNvPr id="36" name="Grafik 35" descr="Benutzer mit einfarbiger Füllung">
                <a:extLst>
                  <a:ext uri="{FF2B5EF4-FFF2-40B4-BE49-F238E27FC236}">
                    <a16:creationId xmlns:a16="http://schemas.microsoft.com/office/drawing/2014/main" id="{88DBD9D9-6892-67A9-C9F2-E86111061B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8237696" y="3692213"/>
                <a:ext cx="510426" cy="510426"/>
              </a:xfrm>
              <a:prstGeom prst="rect">
                <a:avLst/>
              </a:prstGeom>
            </p:spPr>
          </p:pic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feld 39">
                  <a:extLst>
                    <a:ext uri="{FF2B5EF4-FFF2-40B4-BE49-F238E27FC236}">
                      <a16:creationId xmlns:a16="http://schemas.microsoft.com/office/drawing/2014/main" id="{8B6F06D9-97DD-FD60-4717-85550A443FC7}"/>
                    </a:ext>
                  </a:extLst>
                </p:cNvPr>
                <p:cNvSpPr txBox="1"/>
                <p:nvPr/>
              </p:nvSpPr>
              <p:spPr>
                <a:xfrm>
                  <a:off x="412719" y="3396302"/>
                  <a:ext cx="5683799" cy="260462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m>
                          <m:mPr>
                            <m:mcs>
                              <m:mc>
                                <m:mcPr>
                                  <m:count m:val="7"/>
                                  <m:mcJc m:val="center"/>
                                </m:mcPr>
                              </m:mc>
                            </m:mcs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(             )</m:t>
                              </m:r>
                            </m:e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</m:e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e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sSup>
                                <m:sSup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de-DE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Blau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e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sSup>
                                <m:sSup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de-DE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Orange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</m:e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de-DE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de-DE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>
                                            <a:rPr lang="de-DE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  <m:r>
                                            <a:rPr lang="de-DE" i="1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de-DE" i="1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de-DE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de-DE" i="1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num>
                                        <m:den>
                                          <m:r>
                                            <a:rPr lang="de-DE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  <m:r>
                                            <a:rPr lang="de-DE" i="1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de-DE" i="1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</m:e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de-DE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de-DE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>
                                            <a:rPr lang="de-DE" b="0" i="1" smtClean="0">
                                              <a:latin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de-DE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de-DE" b="0" i="1" smtClean="0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num>
                                        <m:den>
                                          <m:r>
                                            <a:rPr lang="de-DE" b="0" i="1" smtClean="0">
                                              <a:latin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</m:e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e>
                            <m:e>
                              <m:f>
                                <m:f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16</m:t>
                                  </m:r>
                                </m:den>
                              </m:f>
                            </m:e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e>
                            <m:e>
                              <m:f>
                                <m:f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9</m:t>
                                  </m:r>
                                </m:num>
                                <m:den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16</m:t>
                                  </m:r>
                                </m:den>
                              </m:f>
                            </m:e>
                          </m:mr>
                          <m:m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</m:e>
                            <m:e>
                              <m:bar>
                                <m:bar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bar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0,375</m:t>
                                  </m:r>
                                </m:e>
                              </m:bar>
                            </m:e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mr>
                        </m:m>
                      </m:oMath>
                    </m:oMathPara>
                  </a14:m>
                  <a:endParaRPr lang="de-DE" dirty="0"/>
                </a:p>
              </p:txBody>
            </p:sp>
          </mc:Choice>
          <mc:Fallback xmlns="">
            <p:sp>
              <p:nvSpPr>
                <p:cNvPr id="40" name="Textfeld 39">
                  <a:extLst>
                    <a:ext uri="{FF2B5EF4-FFF2-40B4-BE49-F238E27FC236}">
                      <a16:creationId xmlns:a16="http://schemas.microsoft.com/office/drawing/2014/main" id="{8B6F06D9-97DD-FD60-4717-85550A443FC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2719" y="3396302"/>
                  <a:ext cx="5683799" cy="2604624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feld 43">
                <a:extLst>
                  <a:ext uri="{FF2B5EF4-FFF2-40B4-BE49-F238E27FC236}">
                    <a16:creationId xmlns:a16="http://schemas.microsoft.com/office/drawing/2014/main" id="{DE4BA506-048F-65E4-BAAA-BE6C85F8D4BD}"/>
                  </a:ext>
                </a:extLst>
              </p:cNvPr>
              <p:cNvSpPr txBox="1"/>
              <p:nvPr/>
            </p:nvSpPr>
            <p:spPr>
              <a:xfrm>
                <a:off x="8111175" y="5562001"/>
                <a:ext cx="61395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0,375</m:t>
                      </m:r>
                    </m:oMath>
                  </m:oMathPara>
                </a14:m>
                <a:endParaRPr lang="de-DE"/>
              </a:p>
            </p:txBody>
          </p:sp>
        </mc:Choice>
        <mc:Fallback xmlns="">
          <p:sp>
            <p:nvSpPr>
              <p:cNvPr id="44" name="Textfeld 43">
                <a:extLst>
                  <a:ext uri="{FF2B5EF4-FFF2-40B4-BE49-F238E27FC236}">
                    <a16:creationId xmlns:a16="http://schemas.microsoft.com/office/drawing/2014/main" id="{DE4BA506-048F-65E4-BAAA-BE6C85F8D4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1175" y="5562001"/>
                <a:ext cx="613951" cy="276999"/>
              </a:xfrm>
              <a:prstGeom prst="rect">
                <a:avLst/>
              </a:prstGeom>
              <a:blipFill>
                <a:blip r:embed="rId8"/>
                <a:stretch>
                  <a:fillRect l="-9000" r="-11000" b="-652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feld 44">
                <a:extLst>
                  <a:ext uri="{FF2B5EF4-FFF2-40B4-BE49-F238E27FC236}">
                    <a16:creationId xmlns:a16="http://schemas.microsoft.com/office/drawing/2014/main" id="{923A977B-D79D-4AC0-5B29-A5487D4349E6}"/>
                  </a:ext>
                </a:extLst>
              </p:cNvPr>
              <p:cNvSpPr txBox="1"/>
              <p:nvPr/>
            </p:nvSpPr>
            <p:spPr>
              <a:xfrm>
                <a:off x="10401241" y="5580753"/>
                <a:ext cx="39594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0,</m:t>
                      </m:r>
                      <m:acc>
                        <m:accPr>
                          <m:chr m:val="̅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</m:acc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45" name="Textfeld 44">
                <a:extLst>
                  <a:ext uri="{FF2B5EF4-FFF2-40B4-BE49-F238E27FC236}">
                    <a16:creationId xmlns:a16="http://schemas.microsoft.com/office/drawing/2014/main" id="{923A977B-D79D-4AC0-5B29-A5487D4349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01241" y="5580753"/>
                <a:ext cx="395941" cy="276999"/>
              </a:xfrm>
              <a:prstGeom prst="rect">
                <a:avLst/>
              </a:prstGeom>
              <a:blipFill>
                <a:blip r:embed="rId9"/>
                <a:stretch>
                  <a:fillRect l="-12308" t="-4348" r="-70769" b="-652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88692560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156379E-7D44-2F7E-20EC-A3793C738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Calculate</a:t>
            </a:r>
            <a:r>
              <a:rPr lang="de-DE" dirty="0"/>
              <a:t> Gini </a:t>
            </a:r>
            <a:r>
              <a:rPr lang="de-DE" dirty="0" err="1"/>
              <a:t>Impurity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B1D82DC-BE5D-4333-94DA-7AF0654FA1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Gini </a:t>
            </a:r>
            <a:r>
              <a:rPr lang="de-DE" dirty="0" err="1"/>
              <a:t>Impurity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a Branch: Take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weighted</a:t>
            </a:r>
            <a:r>
              <a:rPr lang="de-DE" dirty="0"/>
              <a:t> </a:t>
            </a:r>
            <a:r>
              <a:rPr lang="de-DE" dirty="0" err="1"/>
              <a:t>sum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leafs</a:t>
            </a:r>
            <a:endParaRPr lang="de-DE" dirty="0"/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2BA96CFD-ECA0-5CB8-25BA-134F4C979796}"/>
              </a:ext>
            </a:extLst>
          </p:cNvPr>
          <p:cNvGrpSpPr/>
          <p:nvPr/>
        </p:nvGrpSpPr>
        <p:grpSpPr>
          <a:xfrm>
            <a:off x="3974303" y="3336892"/>
            <a:ext cx="3681772" cy="1568743"/>
            <a:chOff x="7041833" y="2648449"/>
            <a:chExt cx="3681772" cy="1568743"/>
          </a:xfrm>
        </p:grpSpPr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F86F6B7E-7D67-69A6-462C-C939CB5C0B56}"/>
                </a:ext>
              </a:extLst>
            </p:cNvPr>
            <p:cNvSpPr/>
            <p:nvPr/>
          </p:nvSpPr>
          <p:spPr>
            <a:xfrm>
              <a:off x="8059478" y="2648449"/>
              <a:ext cx="1765005" cy="602511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Feature A ?</a:t>
              </a:r>
            </a:p>
          </p:txBody>
        </p:sp>
        <p:cxnSp>
          <p:nvCxnSpPr>
            <p:cNvPr id="6" name="Gerade Verbindung mit Pfeil 5">
              <a:extLst>
                <a:ext uri="{FF2B5EF4-FFF2-40B4-BE49-F238E27FC236}">
                  <a16:creationId xmlns:a16="http://schemas.microsoft.com/office/drawing/2014/main" id="{0D1400B9-CB08-0267-3470-8448D7D0C7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50866" y="3298983"/>
              <a:ext cx="171615" cy="345207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Gerade Verbindung mit Pfeil 6">
              <a:extLst>
                <a:ext uri="{FF2B5EF4-FFF2-40B4-BE49-F238E27FC236}">
                  <a16:creationId xmlns:a16="http://schemas.microsoft.com/office/drawing/2014/main" id="{DB3D25E2-0C7D-5031-1D5D-0B7BC48039E1}"/>
                </a:ext>
              </a:extLst>
            </p:cNvPr>
            <p:cNvCxnSpPr>
              <a:cxnSpLocks/>
            </p:cNvCxnSpPr>
            <p:nvPr/>
          </p:nvCxnSpPr>
          <p:spPr>
            <a:xfrm>
              <a:off x="9545273" y="3298983"/>
              <a:ext cx="194151" cy="345207"/>
            </a:xfrm>
            <a:prstGeom prst="straightConnector1">
              <a:avLst/>
            </a:prstGeom>
            <a:ln w="2857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C1A6FA3B-7AA3-3A72-952B-7635AD735FEE}"/>
                </a:ext>
              </a:extLst>
            </p:cNvPr>
            <p:cNvSpPr txBox="1"/>
            <p:nvPr/>
          </p:nvSpPr>
          <p:spPr>
            <a:xfrm>
              <a:off x="7650894" y="3215520"/>
              <a:ext cx="5999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True</a:t>
              </a:r>
            </a:p>
          </p:txBody>
        </p:sp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46385E37-3E72-BCE4-3286-63AB90A1EDD6}"/>
                </a:ext>
              </a:extLst>
            </p:cNvPr>
            <p:cNvSpPr txBox="1"/>
            <p:nvPr/>
          </p:nvSpPr>
          <p:spPr>
            <a:xfrm>
              <a:off x="9717728" y="3215520"/>
              <a:ext cx="6529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False</a:t>
              </a:r>
            </a:p>
          </p:txBody>
        </p:sp>
        <p:pic>
          <p:nvPicPr>
            <p:cNvPr id="17" name="Grafik 16" descr="Benutzer mit einfarbiger Füllung">
              <a:extLst>
                <a:ext uri="{FF2B5EF4-FFF2-40B4-BE49-F238E27FC236}">
                  <a16:creationId xmlns:a16="http://schemas.microsoft.com/office/drawing/2014/main" id="{CD94F759-6B29-786C-ECE8-0E9137B6DDA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041833" y="3692213"/>
              <a:ext cx="510426" cy="510426"/>
            </a:xfrm>
            <a:prstGeom prst="rect">
              <a:avLst/>
            </a:prstGeom>
          </p:spPr>
        </p:pic>
        <p:pic>
          <p:nvPicPr>
            <p:cNvPr id="18" name="Grafik 17" descr="Benutzer mit einfarbiger Füllung">
              <a:extLst>
                <a:ext uri="{FF2B5EF4-FFF2-40B4-BE49-F238E27FC236}">
                  <a16:creationId xmlns:a16="http://schemas.microsoft.com/office/drawing/2014/main" id="{FFEE467A-5C57-EFC3-3057-F7303607284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440454" y="3692213"/>
              <a:ext cx="510426" cy="510426"/>
            </a:xfrm>
            <a:prstGeom prst="rect">
              <a:avLst/>
            </a:prstGeom>
          </p:spPr>
        </p:pic>
        <p:pic>
          <p:nvPicPr>
            <p:cNvPr id="19" name="Grafik 18" descr="Benutzer mit einfarbiger Füllung">
              <a:extLst>
                <a:ext uri="{FF2B5EF4-FFF2-40B4-BE49-F238E27FC236}">
                  <a16:creationId xmlns:a16="http://schemas.microsoft.com/office/drawing/2014/main" id="{1D6A0396-63DC-1D07-E2C4-94B44679EC8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839075" y="3692213"/>
              <a:ext cx="510426" cy="510426"/>
            </a:xfrm>
            <a:prstGeom prst="rect">
              <a:avLst/>
            </a:prstGeom>
          </p:spPr>
        </p:pic>
        <p:pic>
          <p:nvPicPr>
            <p:cNvPr id="20" name="Grafik 19" descr="Benutzer mit einfarbiger Füllung">
              <a:extLst>
                <a:ext uri="{FF2B5EF4-FFF2-40B4-BE49-F238E27FC236}">
                  <a16:creationId xmlns:a16="http://schemas.microsoft.com/office/drawing/2014/main" id="{6B46A373-0C20-A7C1-EBE4-6F585288CC5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237696" y="3692213"/>
              <a:ext cx="510426" cy="510426"/>
            </a:xfrm>
            <a:prstGeom prst="rect">
              <a:avLst/>
            </a:prstGeom>
          </p:spPr>
        </p:pic>
        <p:pic>
          <p:nvPicPr>
            <p:cNvPr id="21" name="Grafik 20" descr="Benutzer mit einfarbiger Füllung">
              <a:extLst>
                <a:ext uri="{FF2B5EF4-FFF2-40B4-BE49-F238E27FC236}">
                  <a16:creationId xmlns:a16="http://schemas.microsoft.com/office/drawing/2014/main" id="{B54F091E-43F2-3CD5-3D2E-00486C4C77C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15937" y="3706766"/>
              <a:ext cx="510426" cy="510426"/>
            </a:xfrm>
            <a:prstGeom prst="rect">
              <a:avLst/>
            </a:prstGeom>
          </p:spPr>
        </p:pic>
        <p:pic>
          <p:nvPicPr>
            <p:cNvPr id="22" name="Grafik 21" descr="Benutzer mit einfarbiger Füllung">
              <a:extLst>
                <a:ext uri="{FF2B5EF4-FFF2-40B4-BE49-F238E27FC236}">
                  <a16:creationId xmlns:a16="http://schemas.microsoft.com/office/drawing/2014/main" id="{A50F5CF9-1BBE-1C87-B66C-618F181831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814558" y="3706766"/>
              <a:ext cx="510426" cy="510426"/>
            </a:xfrm>
            <a:prstGeom prst="rect">
              <a:avLst/>
            </a:prstGeom>
          </p:spPr>
        </p:pic>
        <p:pic>
          <p:nvPicPr>
            <p:cNvPr id="23" name="Grafik 22" descr="Benutzer mit einfarbiger Füllung">
              <a:extLst>
                <a:ext uri="{FF2B5EF4-FFF2-40B4-BE49-F238E27FC236}">
                  <a16:creationId xmlns:a16="http://schemas.microsoft.com/office/drawing/2014/main" id="{CCD960A8-9110-862F-553E-620B852A49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213179" y="3706766"/>
              <a:ext cx="510426" cy="510426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2E017E15-E087-ADA5-9235-446AED34D120}"/>
                  </a:ext>
                </a:extLst>
              </p:cNvPr>
              <p:cNvSpPr txBox="1"/>
              <p:nvPr/>
            </p:nvSpPr>
            <p:spPr>
              <a:xfrm>
                <a:off x="3360352" y="5002485"/>
                <a:ext cx="3984359" cy="10412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3"/>
                                <m:mcJc m:val="center"/>
                              </m:mcPr>
                            </m:mc>
                          </m:mcs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</m:e>
                          <m:e>
                            <m:f>
                              <m:f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4⋅0,375             +            3⋅0,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e>
                                </m:acc>
                              </m:num>
                              <m:den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     4+3</m:t>
                                </m:r>
                              </m:den>
                            </m:f>
                          </m:e>
                        </m:mr>
                        <m:m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e>
                        </m:mr>
                        <m:m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≈</m:t>
                            </m:r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      </m:t>
                            </m:r>
                            <m:bar>
                              <m:bar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barPr>
                              <m:e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0,405</m:t>
                                </m:r>
                              </m:e>
                            </m:bar>
                          </m:e>
                        </m:mr>
                      </m:m>
                    </m:oMath>
                  </m:oMathPara>
                </a14:m>
                <a:endParaRPr lang="de-DE"/>
              </a:p>
            </p:txBody>
          </p:sp>
        </mc:Choice>
        <mc:Fallback xmlns=""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2E017E15-E087-ADA5-9235-446AED34D1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0352" y="5002485"/>
                <a:ext cx="3984359" cy="104124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Geschweifte Klammer rechts 25">
            <a:extLst>
              <a:ext uri="{FF2B5EF4-FFF2-40B4-BE49-F238E27FC236}">
                <a16:creationId xmlns:a16="http://schemas.microsoft.com/office/drawing/2014/main" id="{FBA9A045-E855-6C82-5BAC-ADA094D9AD80}"/>
              </a:ext>
            </a:extLst>
          </p:cNvPr>
          <p:cNvSpPr/>
          <p:nvPr/>
        </p:nvSpPr>
        <p:spPr>
          <a:xfrm rot="5400000">
            <a:off x="4707090" y="4057698"/>
            <a:ext cx="215371" cy="1731631"/>
          </a:xfrm>
          <a:prstGeom prst="rightBrace">
            <a:avLst>
              <a:gd name="adj1" fmla="val 40175"/>
              <a:gd name="adj2" fmla="val 77317"/>
            </a:avLst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Geschweifte Klammer rechts 26">
            <a:extLst>
              <a:ext uri="{FF2B5EF4-FFF2-40B4-BE49-F238E27FC236}">
                <a16:creationId xmlns:a16="http://schemas.microsoft.com/office/drawing/2014/main" id="{E68D087B-9586-98B5-9F63-7E7EF99750F8}"/>
              </a:ext>
            </a:extLst>
          </p:cNvPr>
          <p:cNvSpPr/>
          <p:nvPr/>
        </p:nvSpPr>
        <p:spPr>
          <a:xfrm rot="5400000">
            <a:off x="6903366" y="4278490"/>
            <a:ext cx="215371" cy="1290046"/>
          </a:xfrm>
          <a:prstGeom prst="rightBrace">
            <a:avLst>
              <a:gd name="adj1" fmla="val 40175"/>
              <a:gd name="adj2" fmla="val 72917"/>
            </a:avLst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87879825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CD09F9C-F584-C378-ED01-B490C83D4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Rate </a:t>
            </a:r>
            <a:r>
              <a:rPr lang="de-DE" dirty="0" err="1"/>
              <a:t>allocation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3CE9664-02AB-CF2B-C121-75C3FF410C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844435" cy="4351338"/>
          </a:xfrm>
        </p:spPr>
        <p:txBody>
          <a:bodyPr/>
          <a:lstStyle/>
          <a:p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choos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variant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smallest</a:t>
            </a:r>
            <a:r>
              <a:rPr lang="de-DE" dirty="0"/>
              <a:t> </a:t>
            </a:r>
            <a:r>
              <a:rPr lang="de-DE" dirty="0" err="1"/>
              <a:t>gini</a:t>
            </a:r>
            <a:r>
              <a:rPr lang="de-DE" dirty="0"/>
              <a:t> </a:t>
            </a:r>
            <a:r>
              <a:rPr lang="de-DE" dirty="0" err="1"/>
              <a:t>impurity</a:t>
            </a:r>
            <a:r>
              <a:rPr lang="de-DE" dirty="0"/>
              <a:t>.</a:t>
            </a:r>
          </a:p>
          <a:p>
            <a:r>
              <a:rPr lang="de-DE" dirty="0"/>
              <a:t>But </a:t>
            </a:r>
            <a:r>
              <a:rPr lang="de-DE" dirty="0" err="1"/>
              <a:t>wait</a:t>
            </a:r>
            <a:r>
              <a:rPr lang="de-DE" dirty="0"/>
              <a:t>, </a:t>
            </a:r>
            <a:r>
              <a:rPr lang="de-DE" dirty="0" err="1"/>
              <a:t>there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still a </a:t>
            </a:r>
            <a:r>
              <a:rPr lang="de-DE" dirty="0" err="1"/>
              <a:t>numerical</a:t>
            </a:r>
            <a:r>
              <a:rPr lang="de-DE" dirty="0"/>
              <a:t> feature </a:t>
            </a:r>
            <a:r>
              <a:rPr lang="de-DE" dirty="0" err="1"/>
              <a:t>waiting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evaluated</a:t>
            </a:r>
            <a:r>
              <a:rPr lang="de-DE" dirty="0"/>
              <a:t>…</a:t>
            </a:r>
          </a:p>
        </p:txBody>
      </p:sp>
      <p:grpSp>
        <p:nvGrpSpPr>
          <p:cNvPr id="50" name="Gruppieren 49">
            <a:extLst>
              <a:ext uri="{FF2B5EF4-FFF2-40B4-BE49-F238E27FC236}">
                <a16:creationId xmlns:a16="http://schemas.microsoft.com/office/drawing/2014/main" id="{C81D9E1A-E8DC-BF51-3042-5554BBA8D504}"/>
              </a:ext>
            </a:extLst>
          </p:cNvPr>
          <p:cNvGrpSpPr/>
          <p:nvPr/>
        </p:nvGrpSpPr>
        <p:grpSpPr>
          <a:xfrm>
            <a:off x="7388063" y="1188064"/>
            <a:ext cx="3681772" cy="1568743"/>
            <a:chOff x="7041833" y="2648449"/>
            <a:chExt cx="3681772" cy="1568743"/>
          </a:xfrm>
        </p:grpSpPr>
        <p:sp>
          <p:nvSpPr>
            <p:cNvPr id="51" name="Rechteck: abgerundete Ecken 50">
              <a:extLst>
                <a:ext uri="{FF2B5EF4-FFF2-40B4-BE49-F238E27FC236}">
                  <a16:creationId xmlns:a16="http://schemas.microsoft.com/office/drawing/2014/main" id="{2175C92E-1DC1-44A9-FFE4-C0074573E906}"/>
                </a:ext>
              </a:extLst>
            </p:cNvPr>
            <p:cNvSpPr/>
            <p:nvPr/>
          </p:nvSpPr>
          <p:spPr>
            <a:xfrm>
              <a:off x="8059478" y="2648449"/>
              <a:ext cx="1765005" cy="602511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Feature A ?</a:t>
              </a:r>
            </a:p>
          </p:txBody>
        </p:sp>
        <p:cxnSp>
          <p:nvCxnSpPr>
            <p:cNvPr id="52" name="Gerade Verbindung mit Pfeil 51">
              <a:extLst>
                <a:ext uri="{FF2B5EF4-FFF2-40B4-BE49-F238E27FC236}">
                  <a16:creationId xmlns:a16="http://schemas.microsoft.com/office/drawing/2014/main" id="{E55335BF-FA2E-C539-8604-01C2462638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50866" y="3298983"/>
              <a:ext cx="171615" cy="345207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Gerade Verbindung mit Pfeil 52">
              <a:extLst>
                <a:ext uri="{FF2B5EF4-FFF2-40B4-BE49-F238E27FC236}">
                  <a16:creationId xmlns:a16="http://schemas.microsoft.com/office/drawing/2014/main" id="{51F9365E-3584-C0E7-0167-186E52D93143}"/>
                </a:ext>
              </a:extLst>
            </p:cNvPr>
            <p:cNvCxnSpPr>
              <a:cxnSpLocks/>
            </p:cNvCxnSpPr>
            <p:nvPr/>
          </p:nvCxnSpPr>
          <p:spPr>
            <a:xfrm>
              <a:off x="9545273" y="3298983"/>
              <a:ext cx="194151" cy="345207"/>
            </a:xfrm>
            <a:prstGeom prst="straightConnector1">
              <a:avLst/>
            </a:prstGeom>
            <a:ln w="2857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feld 53">
              <a:extLst>
                <a:ext uri="{FF2B5EF4-FFF2-40B4-BE49-F238E27FC236}">
                  <a16:creationId xmlns:a16="http://schemas.microsoft.com/office/drawing/2014/main" id="{BEE5A4A6-890F-F828-DB9E-DC9E881C28B2}"/>
                </a:ext>
              </a:extLst>
            </p:cNvPr>
            <p:cNvSpPr txBox="1"/>
            <p:nvPr/>
          </p:nvSpPr>
          <p:spPr>
            <a:xfrm>
              <a:off x="7650894" y="3215520"/>
              <a:ext cx="5999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True</a:t>
              </a:r>
            </a:p>
          </p:txBody>
        </p:sp>
        <p:sp>
          <p:nvSpPr>
            <p:cNvPr id="55" name="Textfeld 54">
              <a:extLst>
                <a:ext uri="{FF2B5EF4-FFF2-40B4-BE49-F238E27FC236}">
                  <a16:creationId xmlns:a16="http://schemas.microsoft.com/office/drawing/2014/main" id="{5CC4EAF3-CBD7-7AA3-9564-8AE3188F7B8F}"/>
                </a:ext>
              </a:extLst>
            </p:cNvPr>
            <p:cNvSpPr txBox="1"/>
            <p:nvPr/>
          </p:nvSpPr>
          <p:spPr>
            <a:xfrm>
              <a:off x="9717728" y="3215520"/>
              <a:ext cx="6529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False</a:t>
              </a:r>
            </a:p>
          </p:txBody>
        </p:sp>
        <p:pic>
          <p:nvPicPr>
            <p:cNvPr id="63" name="Grafik 62" descr="Benutzer mit einfarbiger Füllung">
              <a:extLst>
                <a:ext uri="{FF2B5EF4-FFF2-40B4-BE49-F238E27FC236}">
                  <a16:creationId xmlns:a16="http://schemas.microsoft.com/office/drawing/2014/main" id="{F24E6431-BED9-6B70-49CC-EABFFF3C295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041833" y="3692213"/>
              <a:ext cx="510426" cy="510426"/>
            </a:xfrm>
            <a:prstGeom prst="rect">
              <a:avLst/>
            </a:prstGeom>
          </p:spPr>
        </p:pic>
        <p:pic>
          <p:nvPicPr>
            <p:cNvPr id="64" name="Grafik 63" descr="Benutzer mit einfarbiger Füllung">
              <a:extLst>
                <a:ext uri="{FF2B5EF4-FFF2-40B4-BE49-F238E27FC236}">
                  <a16:creationId xmlns:a16="http://schemas.microsoft.com/office/drawing/2014/main" id="{1328A665-5519-3697-CC00-1ED2753232B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440454" y="3692213"/>
              <a:ext cx="510426" cy="510426"/>
            </a:xfrm>
            <a:prstGeom prst="rect">
              <a:avLst/>
            </a:prstGeom>
          </p:spPr>
        </p:pic>
        <p:pic>
          <p:nvPicPr>
            <p:cNvPr id="65" name="Grafik 64" descr="Benutzer mit einfarbiger Füllung">
              <a:extLst>
                <a:ext uri="{FF2B5EF4-FFF2-40B4-BE49-F238E27FC236}">
                  <a16:creationId xmlns:a16="http://schemas.microsoft.com/office/drawing/2014/main" id="{BC6B6A7D-41FF-76C3-159D-C3FA62BA958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839075" y="3692213"/>
              <a:ext cx="510426" cy="510426"/>
            </a:xfrm>
            <a:prstGeom prst="rect">
              <a:avLst/>
            </a:prstGeom>
          </p:spPr>
        </p:pic>
        <p:pic>
          <p:nvPicPr>
            <p:cNvPr id="66" name="Grafik 65" descr="Benutzer mit einfarbiger Füllung">
              <a:extLst>
                <a:ext uri="{FF2B5EF4-FFF2-40B4-BE49-F238E27FC236}">
                  <a16:creationId xmlns:a16="http://schemas.microsoft.com/office/drawing/2014/main" id="{009469FE-7175-E7B5-2063-7FB5E8FB942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237696" y="3692213"/>
              <a:ext cx="510426" cy="510426"/>
            </a:xfrm>
            <a:prstGeom prst="rect">
              <a:avLst/>
            </a:prstGeom>
          </p:spPr>
        </p:pic>
        <p:pic>
          <p:nvPicPr>
            <p:cNvPr id="67" name="Grafik 66" descr="Benutzer mit einfarbiger Füllung">
              <a:extLst>
                <a:ext uri="{FF2B5EF4-FFF2-40B4-BE49-F238E27FC236}">
                  <a16:creationId xmlns:a16="http://schemas.microsoft.com/office/drawing/2014/main" id="{1A0B58DE-2357-36B7-1B89-47449F49D6B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15937" y="3706766"/>
              <a:ext cx="510426" cy="510426"/>
            </a:xfrm>
            <a:prstGeom prst="rect">
              <a:avLst/>
            </a:prstGeom>
          </p:spPr>
        </p:pic>
        <p:pic>
          <p:nvPicPr>
            <p:cNvPr id="68" name="Grafik 67" descr="Benutzer mit einfarbiger Füllung">
              <a:extLst>
                <a:ext uri="{FF2B5EF4-FFF2-40B4-BE49-F238E27FC236}">
                  <a16:creationId xmlns:a16="http://schemas.microsoft.com/office/drawing/2014/main" id="{BA60D2CA-6553-5F1E-033C-5DD34334B19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814558" y="3706766"/>
              <a:ext cx="510426" cy="510426"/>
            </a:xfrm>
            <a:prstGeom prst="rect">
              <a:avLst/>
            </a:prstGeom>
          </p:spPr>
        </p:pic>
        <p:pic>
          <p:nvPicPr>
            <p:cNvPr id="69" name="Grafik 68" descr="Benutzer mit einfarbiger Füllung">
              <a:extLst>
                <a:ext uri="{FF2B5EF4-FFF2-40B4-BE49-F238E27FC236}">
                  <a16:creationId xmlns:a16="http://schemas.microsoft.com/office/drawing/2014/main" id="{1B6C852C-259D-B848-FFBD-DD4EABB5B96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213179" y="3706766"/>
              <a:ext cx="510426" cy="510426"/>
            </a:xfrm>
            <a:prstGeom prst="rect">
              <a:avLst/>
            </a:prstGeom>
          </p:spPr>
        </p:pic>
      </p:grpSp>
      <p:grpSp>
        <p:nvGrpSpPr>
          <p:cNvPr id="70" name="Gruppieren 69">
            <a:extLst>
              <a:ext uri="{FF2B5EF4-FFF2-40B4-BE49-F238E27FC236}">
                <a16:creationId xmlns:a16="http://schemas.microsoft.com/office/drawing/2014/main" id="{A811A4C4-3030-56DB-0406-DB044BA356A9}"/>
              </a:ext>
            </a:extLst>
          </p:cNvPr>
          <p:cNvGrpSpPr/>
          <p:nvPr/>
        </p:nvGrpSpPr>
        <p:grpSpPr>
          <a:xfrm>
            <a:off x="7507624" y="3930062"/>
            <a:ext cx="3664736" cy="1518710"/>
            <a:chOff x="3568769" y="5217844"/>
            <a:chExt cx="3664736" cy="1518710"/>
          </a:xfrm>
        </p:grpSpPr>
        <p:sp>
          <p:nvSpPr>
            <p:cNvPr id="71" name="Rechteck: abgerundete Ecken 70">
              <a:extLst>
                <a:ext uri="{FF2B5EF4-FFF2-40B4-BE49-F238E27FC236}">
                  <a16:creationId xmlns:a16="http://schemas.microsoft.com/office/drawing/2014/main" id="{C15C822E-BCDF-9C18-D3AF-C9302A29E1E5}"/>
                </a:ext>
              </a:extLst>
            </p:cNvPr>
            <p:cNvSpPr/>
            <p:nvPr/>
          </p:nvSpPr>
          <p:spPr>
            <a:xfrm>
              <a:off x="4573244" y="5217844"/>
              <a:ext cx="1765005" cy="602511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Feature B ?</a:t>
              </a:r>
            </a:p>
          </p:txBody>
        </p:sp>
        <p:cxnSp>
          <p:nvCxnSpPr>
            <p:cNvPr id="72" name="Gerade Verbindung mit Pfeil 71">
              <a:extLst>
                <a:ext uri="{FF2B5EF4-FFF2-40B4-BE49-F238E27FC236}">
                  <a16:creationId xmlns:a16="http://schemas.microsoft.com/office/drawing/2014/main" id="{FF8006E6-73B3-991A-4F96-491D792FE55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64632" y="5868378"/>
              <a:ext cx="171615" cy="345207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Gerade Verbindung mit Pfeil 72">
              <a:extLst>
                <a:ext uri="{FF2B5EF4-FFF2-40B4-BE49-F238E27FC236}">
                  <a16:creationId xmlns:a16="http://schemas.microsoft.com/office/drawing/2014/main" id="{E40C2E15-5440-77C7-99D5-DF0981645200}"/>
                </a:ext>
              </a:extLst>
            </p:cNvPr>
            <p:cNvCxnSpPr>
              <a:cxnSpLocks/>
            </p:cNvCxnSpPr>
            <p:nvPr/>
          </p:nvCxnSpPr>
          <p:spPr>
            <a:xfrm>
              <a:off x="6059039" y="5868378"/>
              <a:ext cx="194151" cy="345207"/>
            </a:xfrm>
            <a:prstGeom prst="straightConnector1">
              <a:avLst/>
            </a:prstGeom>
            <a:ln w="2857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Textfeld 73">
              <a:extLst>
                <a:ext uri="{FF2B5EF4-FFF2-40B4-BE49-F238E27FC236}">
                  <a16:creationId xmlns:a16="http://schemas.microsoft.com/office/drawing/2014/main" id="{F69E409F-F09C-D4E0-DBEC-91F730A74C43}"/>
                </a:ext>
              </a:extLst>
            </p:cNvPr>
            <p:cNvSpPr txBox="1"/>
            <p:nvPr/>
          </p:nvSpPr>
          <p:spPr>
            <a:xfrm>
              <a:off x="4164660" y="5784915"/>
              <a:ext cx="5999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True</a:t>
              </a:r>
            </a:p>
          </p:txBody>
        </p:sp>
        <p:sp>
          <p:nvSpPr>
            <p:cNvPr id="75" name="Textfeld 74">
              <a:extLst>
                <a:ext uri="{FF2B5EF4-FFF2-40B4-BE49-F238E27FC236}">
                  <a16:creationId xmlns:a16="http://schemas.microsoft.com/office/drawing/2014/main" id="{8D0CDE8F-5086-4E07-970C-0C072F610957}"/>
                </a:ext>
              </a:extLst>
            </p:cNvPr>
            <p:cNvSpPr txBox="1"/>
            <p:nvPr/>
          </p:nvSpPr>
          <p:spPr>
            <a:xfrm>
              <a:off x="6231494" y="5784915"/>
              <a:ext cx="6529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False</a:t>
              </a:r>
            </a:p>
          </p:txBody>
        </p:sp>
        <p:pic>
          <p:nvPicPr>
            <p:cNvPr id="83" name="Grafik 82" descr="Benutzer mit einfarbiger Füllung">
              <a:extLst>
                <a:ext uri="{FF2B5EF4-FFF2-40B4-BE49-F238E27FC236}">
                  <a16:creationId xmlns:a16="http://schemas.microsoft.com/office/drawing/2014/main" id="{963A8856-73CF-9291-7EEE-2D8B0CABC2B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925837" y="6226128"/>
              <a:ext cx="510426" cy="510426"/>
            </a:xfrm>
            <a:prstGeom prst="rect">
              <a:avLst/>
            </a:prstGeom>
          </p:spPr>
        </p:pic>
        <p:pic>
          <p:nvPicPr>
            <p:cNvPr id="84" name="Grafik 83" descr="Benutzer mit einfarbiger Füllung">
              <a:extLst>
                <a:ext uri="{FF2B5EF4-FFF2-40B4-BE49-F238E27FC236}">
                  <a16:creationId xmlns:a16="http://schemas.microsoft.com/office/drawing/2014/main" id="{E80D41A6-6196-071A-5045-7F7A236567C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324458" y="6226128"/>
              <a:ext cx="510426" cy="510426"/>
            </a:xfrm>
            <a:prstGeom prst="rect">
              <a:avLst/>
            </a:prstGeom>
          </p:spPr>
        </p:pic>
        <p:pic>
          <p:nvPicPr>
            <p:cNvPr id="85" name="Grafik 84" descr="Benutzer mit einfarbiger Füllung">
              <a:extLst>
                <a:ext uri="{FF2B5EF4-FFF2-40B4-BE49-F238E27FC236}">
                  <a16:creationId xmlns:a16="http://schemas.microsoft.com/office/drawing/2014/main" id="{37D6152D-F33F-D9FA-3F32-8A65CB6053A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723079" y="6226128"/>
              <a:ext cx="510426" cy="510426"/>
            </a:xfrm>
            <a:prstGeom prst="rect">
              <a:avLst/>
            </a:prstGeom>
          </p:spPr>
        </p:pic>
        <p:pic>
          <p:nvPicPr>
            <p:cNvPr id="86" name="Grafik 85" descr="Benutzer mit einfarbiger Füllung">
              <a:extLst>
                <a:ext uri="{FF2B5EF4-FFF2-40B4-BE49-F238E27FC236}">
                  <a16:creationId xmlns:a16="http://schemas.microsoft.com/office/drawing/2014/main" id="{1637102E-02AE-420C-1A50-B775761020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568769" y="6226128"/>
              <a:ext cx="510426" cy="510426"/>
            </a:xfrm>
            <a:prstGeom prst="rect">
              <a:avLst/>
            </a:prstGeom>
          </p:spPr>
        </p:pic>
        <p:pic>
          <p:nvPicPr>
            <p:cNvPr id="87" name="Grafik 86" descr="Benutzer mit einfarbiger Füllung">
              <a:extLst>
                <a:ext uri="{FF2B5EF4-FFF2-40B4-BE49-F238E27FC236}">
                  <a16:creationId xmlns:a16="http://schemas.microsoft.com/office/drawing/2014/main" id="{77CA20D6-1720-2603-F745-1EF89BCB25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967390" y="6226128"/>
              <a:ext cx="510426" cy="510426"/>
            </a:xfrm>
            <a:prstGeom prst="rect">
              <a:avLst/>
            </a:prstGeom>
          </p:spPr>
        </p:pic>
        <p:pic>
          <p:nvPicPr>
            <p:cNvPr id="88" name="Grafik 87" descr="Benutzer mit einfarbiger Füllung">
              <a:extLst>
                <a:ext uri="{FF2B5EF4-FFF2-40B4-BE49-F238E27FC236}">
                  <a16:creationId xmlns:a16="http://schemas.microsoft.com/office/drawing/2014/main" id="{6033A5CA-7700-8BE0-BD75-1ADF7BBFFE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366011" y="6226128"/>
              <a:ext cx="510426" cy="510426"/>
            </a:xfrm>
            <a:prstGeom prst="rect">
              <a:avLst/>
            </a:prstGeom>
          </p:spPr>
        </p:pic>
        <p:pic>
          <p:nvPicPr>
            <p:cNvPr id="89" name="Grafik 88" descr="Benutzer mit einfarbiger Füllung">
              <a:extLst>
                <a:ext uri="{FF2B5EF4-FFF2-40B4-BE49-F238E27FC236}">
                  <a16:creationId xmlns:a16="http://schemas.microsoft.com/office/drawing/2014/main" id="{036DF162-6CDF-F144-03C2-EF1EDA0D032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764632" y="6226128"/>
              <a:ext cx="510426" cy="510426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feld 89">
                <a:extLst>
                  <a:ext uri="{FF2B5EF4-FFF2-40B4-BE49-F238E27FC236}">
                    <a16:creationId xmlns:a16="http://schemas.microsoft.com/office/drawing/2014/main" id="{31C2F724-ACC6-758B-D9E3-0F7C0A3262C6}"/>
                  </a:ext>
                </a:extLst>
              </p:cNvPr>
              <p:cNvSpPr txBox="1"/>
              <p:nvPr/>
            </p:nvSpPr>
            <p:spPr>
              <a:xfrm>
                <a:off x="8825104" y="2801592"/>
                <a:ext cx="95468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𝐺𝐼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:0,405</m:t>
                      </m:r>
                    </m:oMath>
                  </m:oMathPara>
                </a14:m>
                <a:endParaRPr lang="de-DE"/>
              </a:p>
            </p:txBody>
          </p:sp>
        </mc:Choice>
        <mc:Fallback xmlns="">
          <p:sp>
            <p:nvSpPr>
              <p:cNvPr id="90" name="Textfeld 89">
                <a:extLst>
                  <a:ext uri="{FF2B5EF4-FFF2-40B4-BE49-F238E27FC236}">
                    <a16:creationId xmlns:a16="http://schemas.microsoft.com/office/drawing/2014/main" id="{31C2F724-ACC6-758B-D9E3-0F7C0A3262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25104" y="2801592"/>
                <a:ext cx="954685" cy="276999"/>
              </a:xfrm>
              <a:prstGeom prst="rect">
                <a:avLst/>
              </a:prstGeom>
              <a:blipFill>
                <a:blip r:embed="rId6"/>
                <a:stretch>
                  <a:fillRect l="-5769" r="-6410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feld 90">
                <a:extLst>
                  <a:ext uri="{FF2B5EF4-FFF2-40B4-BE49-F238E27FC236}">
                    <a16:creationId xmlns:a16="http://schemas.microsoft.com/office/drawing/2014/main" id="{6FE2DBEB-EA01-72D7-59E7-763A94A7433F}"/>
                  </a:ext>
                </a:extLst>
              </p:cNvPr>
              <p:cNvSpPr txBox="1"/>
              <p:nvPr/>
            </p:nvSpPr>
            <p:spPr>
              <a:xfrm>
                <a:off x="8959550" y="5520653"/>
                <a:ext cx="95468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𝐺𝐼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:0,214</m:t>
                      </m:r>
                    </m:oMath>
                  </m:oMathPara>
                </a14:m>
                <a:endParaRPr lang="de-DE"/>
              </a:p>
            </p:txBody>
          </p:sp>
        </mc:Choice>
        <mc:Fallback xmlns="">
          <p:sp>
            <p:nvSpPr>
              <p:cNvPr id="91" name="Textfeld 90">
                <a:extLst>
                  <a:ext uri="{FF2B5EF4-FFF2-40B4-BE49-F238E27FC236}">
                    <a16:creationId xmlns:a16="http://schemas.microsoft.com/office/drawing/2014/main" id="{6FE2DBEB-EA01-72D7-59E7-763A94A743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9550" y="5520653"/>
                <a:ext cx="954685" cy="276999"/>
              </a:xfrm>
              <a:prstGeom prst="rect">
                <a:avLst/>
              </a:prstGeom>
              <a:blipFill>
                <a:blip r:embed="rId7"/>
                <a:stretch>
                  <a:fillRect l="-5769" r="-5769" b="-666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13124124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FAF468B-036D-3AFE-AF8D-9BE959AB8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Numeric</a:t>
            </a:r>
            <a:r>
              <a:rPr lang="de-DE" dirty="0"/>
              <a:t> Features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329F266-9CAF-ECEF-8112-29F638BB97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30340" y="1825625"/>
            <a:ext cx="4823460" cy="4351338"/>
          </a:xfrm>
        </p:spPr>
        <p:txBody>
          <a:bodyPr/>
          <a:lstStyle/>
          <a:p>
            <a:r>
              <a:rPr lang="en-US" dirty="0"/>
              <a:t>In order to calculate the optimal limits from numerical features, the data is first </a:t>
            </a:r>
            <a:r>
              <a:rPr lang="en-US" b="1" dirty="0"/>
              <a:t>sorted</a:t>
            </a:r>
            <a:r>
              <a:rPr lang="en-US" dirty="0"/>
              <a:t> by the feature.</a:t>
            </a:r>
          </a:p>
          <a:p>
            <a:r>
              <a:rPr lang="en-US" dirty="0"/>
              <a:t>Every two distinct datapoints form a possible border.</a:t>
            </a:r>
          </a:p>
          <a:p>
            <a:r>
              <a:rPr lang="en-US" dirty="0"/>
              <a:t>So we have to calculate the </a:t>
            </a:r>
            <a:r>
              <a:rPr lang="en-US" dirty="0" err="1"/>
              <a:t>gini</a:t>
            </a:r>
            <a:r>
              <a:rPr lang="en-US" dirty="0"/>
              <a:t> impurity for all of them.</a:t>
            </a:r>
            <a:endParaRPr lang="de-DE" dirty="0"/>
          </a:p>
        </p:txBody>
      </p:sp>
      <p:graphicFrame>
        <p:nvGraphicFramePr>
          <p:cNvPr id="4" name="Tabelle 4">
            <a:extLst>
              <a:ext uri="{FF2B5EF4-FFF2-40B4-BE49-F238E27FC236}">
                <a16:creationId xmlns:a16="http://schemas.microsoft.com/office/drawing/2014/main" id="{25181165-67E7-161B-55FA-106C4FF990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911199"/>
              </p:ext>
            </p:extLst>
          </p:nvPr>
        </p:nvGraphicFramePr>
        <p:xfrm>
          <a:off x="880741" y="2303894"/>
          <a:ext cx="4432596" cy="29667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108149">
                  <a:extLst>
                    <a:ext uri="{9D8B030D-6E8A-4147-A177-3AD203B41FA5}">
                      <a16:colId xmlns:a16="http://schemas.microsoft.com/office/drawing/2014/main" val="1904068639"/>
                    </a:ext>
                  </a:extLst>
                </a:gridCol>
                <a:gridCol w="1108149">
                  <a:extLst>
                    <a:ext uri="{9D8B030D-6E8A-4147-A177-3AD203B41FA5}">
                      <a16:colId xmlns:a16="http://schemas.microsoft.com/office/drawing/2014/main" val="1987435796"/>
                    </a:ext>
                  </a:extLst>
                </a:gridCol>
                <a:gridCol w="1108149">
                  <a:extLst>
                    <a:ext uri="{9D8B030D-6E8A-4147-A177-3AD203B41FA5}">
                      <a16:colId xmlns:a16="http://schemas.microsoft.com/office/drawing/2014/main" val="1863218825"/>
                    </a:ext>
                  </a:extLst>
                </a:gridCol>
                <a:gridCol w="1108149">
                  <a:extLst>
                    <a:ext uri="{9D8B030D-6E8A-4147-A177-3AD203B41FA5}">
                      <a16:colId xmlns:a16="http://schemas.microsoft.com/office/drawing/2014/main" val="73286239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Feature A</a:t>
                      </a: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/>
                        <a:t>Feature B</a:t>
                      </a: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/>
                        <a:t>Feature C</a:t>
                      </a: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/>
                        <a:t>Target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39215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solidFill>
                            <a:schemeClr val="accent2"/>
                          </a:solidFill>
                        </a:rPr>
                        <a:t>orange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77300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solidFill>
                            <a:schemeClr val="accent2"/>
                          </a:solidFill>
                        </a:rPr>
                        <a:t>orange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88176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800" kern="1200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blue</a:t>
                      </a:r>
                      <a:endParaRPr lang="de-DE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97011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800" kern="1200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blue</a:t>
                      </a:r>
                      <a:endParaRPr lang="de-DE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9030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800" kern="1200" dirty="0" err="1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blue</a:t>
                      </a:r>
                      <a:endParaRPr lang="de-DE" dirty="0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569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solidFill>
                            <a:schemeClr val="accent2"/>
                          </a:solidFill>
                        </a:rPr>
                        <a:t>orange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05020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solidFill>
                            <a:schemeClr val="accent2"/>
                          </a:solidFill>
                        </a:rPr>
                        <a:t>orange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3598511"/>
                  </a:ext>
                </a:extLst>
              </a:tr>
            </a:tbl>
          </a:graphicData>
        </a:graphic>
      </p:graphicFrame>
      <p:sp>
        <p:nvSpPr>
          <p:cNvPr id="5" name="Rechteck 4">
            <a:extLst>
              <a:ext uri="{FF2B5EF4-FFF2-40B4-BE49-F238E27FC236}">
                <a16:creationId xmlns:a16="http://schemas.microsoft.com/office/drawing/2014/main" id="{63EE87E8-AAAB-026D-A48B-CA1B8C6425A3}"/>
              </a:ext>
            </a:extLst>
          </p:cNvPr>
          <p:cNvSpPr/>
          <p:nvPr/>
        </p:nvSpPr>
        <p:spPr>
          <a:xfrm>
            <a:off x="838200" y="2231010"/>
            <a:ext cx="2258839" cy="3357635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87000">
                <a:schemeClr val="bg1"/>
              </a:gs>
              <a:gs pos="100000">
                <a:schemeClr val="bg1">
                  <a:alpha val="4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Pfeil: nach rechts 8">
            <a:extLst>
              <a:ext uri="{FF2B5EF4-FFF2-40B4-BE49-F238E27FC236}">
                <a16:creationId xmlns:a16="http://schemas.microsoft.com/office/drawing/2014/main" id="{CCBFF455-F39C-4F8B-28F3-E7DF7DA17346}"/>
              </a:ext>
            </a:extLst>
          </p:cNvPr>
          <p:cNvSpPr/>
          <p:nvPr/>
        </p:nvSpPr>
        <p:spPr>
          <a:xfrm>
            <a:off x="2400300" y="2865120"/>
            <a:ext cx="696739" cy="335280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/>
              <a:t>9,5</a:t>
            </a:r>
          </a:p>
        </p:txBody>
      </p:sp>
      <p:sp>
        <p:nvSpPr>
          <p:cNvPr id="38" name="Pfeil: nach rechts 37">
            <a:extLst>
              <a:ext uri="{FF2B5EF4-FFF2-40B4-BE49-F238E27FC236}">
                <a16:creationId xmlns:a16="http://schemas.microsoft.com/office/drawing/2014/main" id="{212FC813-A352-C40C-4AEC-3F41994A99FC}"/>
              </a:ext>
            </a:extLst>
          </p:cNvPr>
          <p:cNvSpPr/>
          <p:nvPr/>
        </p:nvSpPr>
        <p:spPr>
          <a:xfrm>
            <a:off x="2400300" y="3238500"/>
            <a:ext cx="696739" cy="335280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/>
              <a:t>15</a:t>
            </a:r>
          </a:p>
        </p:txBody>
      </p:sp>
      <p:sp>
        <p:nvSpPr>
          <p:cNvPr id="39" name="Pfeil: nach rechts 38">
            <a:extLst>
              <a:ext uri="{FF2B5EF4-FFF2-40B4-BE49-F238E27FC236}">
                <a16:creationId xmlns:a16="http://schemas.microsoft.com/office/drawing/2014/main" id="{B1A7DE5E-BEB8-22C3-48D2-5E42CA7A09C3}"/>
              </a:ext>
            </a:extLst>
          </p:cNvPr>
          <p:cNvSpPr/>
          <p:nvPr/>
        </p:nvSpPr>
        <p:spPr>
          <a:xfrm>
            <a:off x="2400300" y="3611880"/>
            <a:ext cx="696739" cy="335280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/>
              <a:t>26,5</a:t>
            </a:r>
          </a:p>
        </p:txBody>
      </p:sp>
      <p:sp>
        <p:nvSpPr>
          <p:cNvPr id="40" name="Pfeil: nach rechts 39">
            <a:extLst>
              <a:ext uri="{FF2B5EF4-FFF2-40B4-BE49-F238E27FC236}">
                <a16:creationId xmlns:a16="http://schemas.microsoft.com/office/drawing/2014/main" id="{352C05B1-CD7C-2981-B392-60B2F756B743}"/>
              </a:ext>
            </a:extLst>
          </p:cNvPr>
          <p:cNvSpPr/>
          <p:nvPr/>
        </p:nvSpPr>
        <p:spPr>
          <a:xfrm>
            <a:off x="2400300" y="3985260"/>
            <a:ext cx="696739" cy="335280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/>
              <a:t>36,5</a:t>
            </a:r>
          </a:p>
        </p:txBody>
      </p:sp>
      <p:sp>
        <p:nvSpPr>
          <p:cNvPr id="41" name="Pfeil: nach rechts 40">
            <a:extLst>
              <a:ext uri="{FF2B5EF4-FFF2-40B4-BE49-F238E27FC236}">
                <a16:creationId xmlns:a16="http://schemas.microsoft.com/office/drawing/2014/main" id="{A1ED5CAF-1600-3460-BDA5-226749517AE0}"/>
              </a:ext>
            </a:extLst>
          </p:cNvPr>
          <p:cNvSpPr/>
          <p:nvPr/>
        </p:nvSpPr>
        <p:spPr>
          <a:xfrm>
            <a:off x="2400300" y="4358640"/>
            <a:ext cx="696739" cy="335280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/>
              <a:t>44</a:t>
            </a:r>
          </a:p>
        </p:txBody>
      </p:sp>
      <p:sp>
        <p:nvSpPr>
          <p:cNvPr id="42" name="Pfeil: nach rechts 41">
            <a:extLst>
              <a:ext uri="{FF2B5EF4-FFF2-40B4-BE49-F238E27FC236}">
                <a16:creationId xmlns:a16="http://schemas.microsoft.com/office/drawing/2014/main" id="{30F7C0E4-CA70-078A-311C-3C6A90267643}"/>
              </a:ext>
            </a:extLst>
          </p:cNvPr>
          <p:cNvSpPr/>
          <p:nvPr/>
        </p:nvSpPr>
        <p:spPr>
          <a:xfrm>
            <a:off x="2400300" y="4732020"/>
            <a:ext cx="696739" cy="335280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/>
              <a:t>66,5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feld 42">
                <a:extLst>
                  <a:ext uri="{FF2B5EF4-FFF2-40B4-BE49-F238E27FC236}">
                    <a16:creationId xmlns:a16="http://schemas.microsoft.com/office/drawing/2014/main" id="{2BEFE091-54D2-7929-895A-8848576B3BEC}"/>
                  </a:ext>
                </a:extLst>
              </p:cNvPr>
              <p:cNvSpPr txBox="1"/>
              <p:nvPr/>
            </p:nvSpPr>
            <p:spPr>
              <a:xfrm>
                <a:off x="1746934" y="2824248"/>
                <a:ext cx="632096" cy="3456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7+12</m:t>
                          </m:r>
                        </m:num>
                        <m:den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de-DE" sz="1200"/>
              </a:p>
            </p:txBody>
          </p:sp>
        </mc:Choice>
        <mc:Fallback xmlns="">
          <p:sp>
            <p:nvSpPr>
              <p:cNvPr id="43" name="Textfeld 42">
                <a:extLst>
                  <a:ext uri="{FF2B5EF4-FFF2-40B4-BE49-F238E27FC236}">
                    <a16:creationId xmlns:a16="http://schemas.microsoft.com/office/drawing/2014/main" id="{2BEFE091-54D2-7929-895A-8848576B3B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6934" y="2824248"/>
                <a:ext cx="632096" cy="345672"/>
              </a:xfrm>
              <a:prstGeom prst="rect">
                <a:avLst/>
              </a:prstGeom>
              <a:blipFill>
                <a:blip r:embed="rId3"/>
                <a:stretch>
                  <a:fillRect l="-5825" t="-1754" r="-3883" b="-1403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4" name="Grafik 43" descr="Benutzer mit einfarbiger Füllung">
            <a:extLst>
              <a:ext uri="{FF2B5EF4-FFF2-40B4-BE49-F238E27FC236}">
                <a16:creationId xmlns:a16="http://schemas.microsoft.com/office/drawing/2014/main" id="{E3DE7B16-E7A0-6D7E-53F3-0BBCFFD9DE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04472" y="5889804"/>
            <a:ext cx="510426" cy="510426"/>
          </a:xfrm>
          <a:prstGeom prst="rect">
            <a:avLst/>
          </a:prstGeom>
        </p:spPr>
      </p:pic>
      <p:pic>
        <p:nvPicPr>
          <p:cNvPr id="45" name="Grafik 44" descr="Benutzer mit einfarbiger Füllung">
            <a:extLst>
              <a:ext uri="{FF2B5EF4-FFF2-40B4-BE49-F238E27FC236}">
                <a16:creationId xmlns:a16="http://schemas.microsoft.com/office/drawing/2014/main" id="{EE716BC9-4E42-7A0F-8EEF-5C226154BB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10863" y="5883820"/>
            <a:ext cx="510426" cy="510426"/>
          </a:xfrm>
          <a:prstGeom prst="rect">
            <a:avLst/>
          </a:prstGeom>
        </p:spPr>
      </p:pic>
      <p:pic>
        <p:nvPicPr>
          <p:cNvPr id="46" name="Grafik 45" descr="Benutzer mit einfarbiger Füllung">
            <a:extLst>
              <a:ext uri="{FF2B5EF4-FFF2-40B4-BE49-F238E27FC236}">
                <a16:creationId xmlns:a16="http://schemas.microsoft.com/office/drawing/2014/main" id="{EFF4D4FD-F14B-DAEC-9ED0-4096A5CF1C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84062" y="5883820"/>
            <a:ext cx="510426" cy="510426"/>
          </a:xfrm>
          <a:prstGeom prst="rect">
            <a:avLst/>
          </a:prstGeom>
        </p:spPr>
      </p:pic>
      <p:pic>
        <p:nvPicPr>
          <p:cNvPr id="47" name="Grafik 46" descr="Benutzer mit einfarbiger Füllung">
            <a:extLst>
              <a:ext uri="{FF2B5EF4-FFF2-40B4-BE49-F238E27FC236}">
                <a16:creationId xmlns:a16="http://schemas.microsoft.com/office/drawing/2014/main" id="{BE4575D3-81A4-A1FF-0B0F-080B312448D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207609" y="5893819"/>
            <a:ext cx="510426" cy="510426"/>
          </a:xfrm>
          <a:prstGeom prst="rect">
            <a:avLst/>
          </a:prstGeom>
        </p:spPr>
      </p:pic>
      <p:pic>
        <p:nvPicPr>
          <p:cNvPr id="48" name="Grafik 47" descr="Benutzer mit einfarbiger Füllung">
            <a:extLst>
              <a:ext uri="{FF2B5EF4-FFF2-40B4-BE49-F238E27FC236}">
                <a16:creationId xmlns:a16="http://schemas.microsoft.com/office/drawing/2014/main" id="{ABC71F6A-DBA9-50CE-ECC8-24D51E38BCD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841826" y="5894658"/>
            <a:ext cx="510426" cy="510426"/>
          </a:xfrm>
          <a:prstGeom prst="rect">
            <a:avLst/>
          </a:prstGeom>
        </p:spPr>
      </p:pic>
      <p:pic>
        <p:nvPicPr>
          <p:cNvPr id="49" name="Grafik 48" descr="Benutzer mit einfarbiger Füllung">
            <a:extLst>
              <a:ext uri="{FF2B5EF4-FFF2-40B4-BE49-F238E27FC236}">
                <a16:creationId xmlns:a16="http://schemas.microsoft.com/office/drawing/2014/main" id="{ADB2B5EE-89BE-E212-4613-C37A97778B9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34281" y="5890065"/>
            <a:ext cx="510426" cy="510426"/>
          </a:xfrm>
          <a:prstGeom prst="rect">
            <a:avLst/>
          </a:prstGeom>
        </p:spPr>
      </p:pic>
      <p:pic>
        <p:nvPicPr>
          <p:cNvPr id="50" name="Grafik 49" descr="Benutzer mit einfarbiger Füllung">
            <a:extLst>
              <a:ext uri="{FF2B5EF4-FFF2-40B4-BE49-F238E27FC236}">
                <a16:creationId xmlns:a16="http://schemas.microsoft.com/office/drawing/2014/main" id="{035C3577-85E8-E5AC-B628-9EB70BC7A59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533614" y="5901072"/>
            <a:ext cx="510426" cy="510426"/>
          </a:xfrm>
          <a:prstGeom prst="rect">
            <a:avLst/>
          </a:prstGeom>
        </p:spPr>
      </p:pic>
      <p:cxnSp>
        <p:nvCxnSpPr>
          <p:cNvPr id="52" name="Gerade Verbindung mit Pfeil 51">
            <a:extLst>
              <a:ext uri="{FF2B5EF4-FFF2-40B4-BE49-F238E27FC236}">
                <a16:creationId xmlns:a16="http://schemas.microsoft.com/office/drawing/2014/main" id="{7F6EC131-55DD-5FCB-5C20-ED9F535157B2}"/>
              </a:ext>
            </a:extLst>
          </p:cNvPr>
          <p:cNvCxnSpPr>
            <a:cxnSpLocks/>
          </p:cNvCxnSpPr>
          <p:nvPr/>
        </p:nvCxnSpPr>
        <p:spPr>
          <a:xfrm>
            <a:off x="1646982" y="6422765"/>
            <a:ext cx="764179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feld 53">
            <a:extLst>
              <a:ext uri="{FF2B5EF4-FFF2-40B4-BE49-F238E27FC236}">
                <a16:creationId xmlns:a16="http://schemas.microsoft.com/office/drawing/2014/main" id="{17A2D13A-0045-0514-4A4E-583D861B0E0A}"/>
              </a:ext>
            </a:extLst>
          </p:cNvPr>
          <p:cNvSpPr txBox="1"/>
          <p:nvPr/>
        </p:nvSpPr>
        <p:spPr>
          <a:xfrm>
            <a:off x="2311979" y="641710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7</a:t>
            </a:r>
          </a:p>
        </p:txBody>
      </p:sp>
      <p:sp>
        <p:nvSpPr>
          <p:cNvPr id="55" name="Textfeld 54">
            <a:extLst>
              <a:ext uri="{FF2B5EF4-FFF2-40B4-BE49-F238E27FC236}">
                <a16:creationId xmlns:a16="http://schemas.microsoft.com/office/drawing/2014/main" id="{FDA99300-2BBF-ED35-BC1A-833EF4E02862}"/>
              </a:ext>
            </a:extLst>
          </p:cNvPr>
          <p:cNvSpPr txBox="1"/>
          <p:nvPr/>
        </p:nvSpPr>
        <p:spPr>
          <a:xfrm>
            <a:off x="2877616" y="6417362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12</a:t>
            </a:r>
          </a:p>
        </p:txBody>
      </p:sp>
      <p:sp>
        <p:nvSpPr>
          <p:cNvPr id="56" name="Textfeld 55">
            <a:extLst>
              <a:ext uri="{FF2B5EF4-FFF2-40B4-BE49-F238E27FC236}">
                <a16:creationId xmlns:a16="http://schemas.microsoft.com/office/drawing/2014/main" id="{35285B6F-41F2-D70D-9D5D-ADE9FDF2217C}"/>
              </a:ext>
            </a:extLst>
          </p:cNvPr>
          <p:cNvSpPr txBox="1"/>
          <p:nvPr/>
        </p:nvSpPr>
        <p:spPr>
          <a:xfrm>
            <a:off x="3549284" y="6417106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18</a:t>
            </a:r>
          </a:p>
        </p:txBody>
      </p:sp>
      <p:sp>
        <p:nvSpPr>
          <p:cNvPr id="57" name="Textfeld 56">
            <a:extLst>
              <a:ext uri="{FF2B5EF4-FFF2-40B4-BE49-F238E27FC236}">
                <a16:creationId xmlns:a16="http://schemas.microsoft.com/office/drawing/2014/main" id="{8BFA12C1-2EBE-9AE1-3DDC-A7CFA8AD2AC3}"/>
              </a:ext>
            </a:extLst>
          </p:cNvPr>
          <p:cNvSpPr txBox="1"/>
          <p:nvPr/>
        </p:nvSpPr>
        <p:spPr>
          <a:xfrm>
            <a:off x="5001511" y="6416503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35</a:t>
            </a:r>
          </a:p>
        </p:txBody>
      </p:sp>
      <p:sp>
        <p:nvSpPr>
          <p:cNvPr id="58" name="Textfeld 57">
            <a:extLst>
              <a:ext uri="{FF2B5EF4-FFF2-40B4-BE49-F238E27FC236}">
                <a16:creationId xmlns:a16="http://schemas.microsoft.com/office/drawing/2014/main" id="{505DE0C1-B2CA-5398-33D9-A1F01F037749}"/>
              </a:ext>
            </a:extLst>
          </p:cNvPr>
          <p:cNvSpPr txBox="1"/>
          <p:nvPr/>
        </p:nvSpPr>
        <p:spPr>
          <a:xfrm>
            <a:off x="5313337" y="6412929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38</a:t>
            </a:r>
          </a:p>
        </p:txBody>
      </p:sp>
      <p:sp>
        <p:nvSpPr>
          <p:cNvPr id="59" name="Textfeld 58">
            <a:extLst>
              <a:ext uri="{FF2B5EF4-FFF2-40B4-BE49-F238E27FC236}">
                <a16:creationId xmlns:a16="http://schemas.microsoft.com/office/drawing/2014/main" id="{829C4CC7-A95E-C8C5-6583-B1E4EB126FD0}"/>
              </a:ext>
            </a:extLst>
          </p:cNvPr>
          <p:cNvSpPr txBox="1"/>
          <p:nvPr/>
        </p:nvSpPr>
        <p:spPr>
          <a:xfrm>
            <a:off x="6780975" y="6386626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50</a:t>
            </a:r>
          </a:p>
        </p:txBody>
      </p:sp>
      <p:sp>
        <p:nvSpPr>
          <p:cNvPr id="60" name="Textfeld 59">
            <a:extLst>
              <a:ext uri="{FF2B5EF4-FFF2-40B4-BE49-F238E27FC236}">
                <a16:creationId xmlns:a16="http://schemas.microsoft.com/office/drawing/2014/main" id="{69F12788-0A8F-8C42-CC8E-ED5189F890A9}"/>
              </a:ext>
            </a:extLst>
          </p:cNvPr>
          <p:cNvSpPr txBox="1"/>
          <p:nvPr/>
        </p:nvSpPr>
        <p:spPr>
          <a:xfrm>
            <a:off x="8578642" y="6404245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83</a:t>
            </a:r>
          </a:p>
        </p:txBody>
      </p:sp>
      <p:sp>
        <p:nvSpPr>
          <p:cNvPr id="63" name="Textfeld 62">
            <a:extLst>
              <a:ext uri="{FF2B5EF4-FFF2-40B4-BE49-F238E27FC236}">
                <a16:creationId xmlns:a16="http://schemas.microsoft.com/office/drawing/2014/main" id="{530488C2-E851-5550-2456-FA9C070CC4DB}"/>
              </a:ext>
            </a:extLst>
          </p:cNvPr>
          <p:cNvSpPr txBox="1"/>
          <p:nvPr/>
        </p:nvSpPr>
        <p:spPr>
          <a:xfrm>
            <a:off x="9379087" y="5988734"/>
            <a:ext cx="18453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Where is the spot for the best cut?</a:t>
            </a:r>
            <a:endParaRPr lang="de-DE" dirty="0"/>
          </a:p>
        </p:txBody>
      </p:sp>
      <p:pic>
        <p:nvPicPr>
          <p:cNvPr id="65" name="Grafik 64" descr="Schere mit einfarbiger Füllung">
            <a:extLst>
              <a:ext uri="{FF2B5EF4-FFF2-40B4-BE49-F238E27FC236}">
                <a16:creationId xmlns:a16="http://schemas.microsoft.com/office/drawing/2014/main" id="{E1A70F5F-A56F-FB17-976C-62E8E7A7A85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8083254">
            <a:off x="4168909" y="6333042"/>
            <a:ext cx="476499" cy="476499"/>
          </a:xfrm>
          <a:prstGeom prst="rect">
            <a:avLst/>
          </a:prstGeom>
        </p:spPr>
      </p:pic>
      <p:pic>
        <p:nvPicPr>
          <p:cNvPr id="66" name="Grafik 65" descr="Schere mit einfarbiger Füllung">
            <a:extLst>
              <a:ext uri="{FF2B5EF4-FFF2-40B4-BE49-F238E27FC236}">
                <a16:creationId xmlns:a16="http://schemas.microsoft.com/office/drawing/2014/main" id="{B4F15859-A86F-5E8A-E5F2-39A4B214D36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8083254">
            <a:off x="6051953" y="6313622"/>
            <a:ext cx="476499" cy="476499"/>
          </a:xfrm>
          <a:prstGeom prst="rect">
            <a:avLst/>
          </a:prstGeom>
        </p:spPr>
      </p:pic>
      <p:pic>
        <p:nvPicPr>
          <p:cNvPr id="67" name="Grafik 66" descr="Schere mit einfarbiger Füllung">
            <a:extLst>
              <a:ext uri="{FF2B5EF4-FFF2-40B4-BE49-F238E27FC236}">
                <a16:creationId xmlns:a16="http://schemas.microsoft.com/office/drawing/2014/main" id="{17C6D5CE-F711-9974-B36A-3CED4C5C38C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8083254">
            <a:off x="7824406" y="6324099"/>
            <a:ext cx="476499" cy="476499"/>
          </a:xfrm>
          <a:prstGeom prst="rect">
            <a:avLst/>
          </a:prstGeom>
        </p:spPr>
      </p:pic>
      <p:pic>
        <p:nvPicPr>
          <p:cNvPr id="68" name="Grafik 67" descr="Schere mit einfarbiger Füllung">
            <a:extLst>
              <a:ext uri="{FF2B5EF4-FFF2-40B4-BE49-F238E27FC236}">
                <a16:creationId xmlns:a16="http://schemas.microsoft.com/office/drawing/2014/main" id="{C1B18341-A2D3-52B3-5BEA-10093B61171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8083254">
            <a:off x="5125887" y="6335421"/>
            <a:ext cx="476499" cy="476499"/>
          </a:xfrm>
          <a:prstGeom prst="rect">
            <a:avLst/>
          </a:prstGeom>
        </p:spPr>
      </p:pic>
      <p:pic>
        <p:nvPicPr>
          <p:cNvPr id="69" name="Grafik 68" descr="Schere mit einfarbiger Füllung">
            <a:extLst>
              <a:ext uri="{FF2B5EF4-FFF2-40B4-BE49-F238E27FC236}">
                <a16:creationId xmlns:a16="http://schemas.microsoft.com/office/drawing/2014/main" id="{8CA5FA06-305F-ACE4-5408-DBD3D10CDB6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8083254">
            <a:off x="2529475" y="6359345"/>
            <a:ext cx="476499" cy="476499"/>
          </a:xfrm>
          <a:prstGeom prst="rect">
            <a:avLst/>
          </a:prstGeom>
        </p:spPr>
      </p:pic>
      <p:pic>
        <p:nvPicPr>
          <p:cNvPr id="70" name="Grafik 69" descr="Schere mit einfarbiger Füllung">
            <a:extLst>
              <a:ext uri="{FF2B5EF4-FFF2-40B4-BE49-F238E27FC236}">
                <a16:creationId xmlns:a16="http://schemas.microsoft.com/office/drawing/2014/main" id="{123C4CA5-6F74-5F49-C859-5D51EAD9F45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8083254">
            <a:off x="3179555" y="6353380"/>
            <a:ext cx="476499" cy="476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804131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ABDF2406-BD1A-3FFE-017E-70D31F41DAD0}"/>
              </a:ext>
            </a:extLst>
          </p:cNvPr>
          <p:cNvCxnSpPr/>
          <p:nvPr/>
        </p:nvCxnSpPr>
        <p:spPr>
          <a:xfrm flipV="1">
            <a:off x="6286500" y="5901072"/>
            <a:ext cx="0" cy="652128"/>
          </a:xfrm>
          <a:prstGeom prst="line">
            <a:avLst/>
          </a:prstGeom>
          <a:ln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Titel 1">
            <a:extLst>
              <a:ext uri="{FF2B5EF4-FFF2-40B4-BE49-F238E27FC236}">
                <a16:creationId xmlns:a16="http://schemas.microsoft.com/office/drawing/2014/main" id="{0FAF468B-036D-3AFE-AF8D-9BE959AB8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Numeric</a:t>
            </a:r>
            <a:r>
              <a:rPr lang="de-DE" dirty="0"/>
              <a:t> Features</a:t>
            </a:r>
          </a:p>
        </p:txBody>
      </p:sp>
      <p:graphicFrame>
        <p:nvGraphicFramePr>
          <p:cNvPr id="4" name="Tabelle 4">
            <a:extLst>
              <a:ext uri="{FF2B5EF4-FFF2-40B4-BE49-F238E27FC236}">
                <a16:creationId xmlns:a16="http://schemas.microsoft.com/office/drawing/2014/main" id="{25181165-67E7-161B-55FA-106C4FF990C3}"/>
              </a:ext>
            </a:extLst>
          </p:cNvPr>
          <p:cNvGraphicFramePr>
            <a:graphicFrameLocks noGrp="1"/>
          </p:cNvGraphicFramePr>
          <p:nvPr/>
        </p:nvGraphicFramePr>
        <p:xfrm>
          <a:off x="880741" y="2303894"/>
          <a:ext cx="4432596" cy="29667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108149">
                  <a:extLst>
                    <a:ext uri="{9D8B030D-6E8A-4147-A177-3AD203B41FA5}">
                      <a16:colId xmlns:a16="http://schemas.microsoft.com/office/drawing/2014/main" val="1904068639"/>
                    </a:ext>
                  </a:extLst>
                </a:gridCol>
                <a:gridCol w="1108149">
                  <a:extLst>
                    <a:ext uri="{9D8B030D-6E8A-4147-A177-3AD203B41FA5}">
                      <a16:colId xmlns:a16="http://schemas.microsoft.com/office/drawing/2014/main" val="1987435796"/>
                    </a:ext>
                  </a:extLst>
                </a:gridCol>
                <a:gridCol w="1108149">
                  <a:extLst>
                    <a:ext uri="{9D8B030D-6E8A-4147-A177-3AD203B41FA5}">
                      <a16:colId xmlns:a16="http://schemas.microsoft.com/office/drawing/2014/main" val="1863218825"/>
                    </a:ext>
                  </a:extLst>
                </a:gridCol>
                <a:gridCol w="1108149">
                  <a:extLst>
                    <a:ext uri="{9D8B030D-6E8A-4147-A177-3AD203B41FA5}">
                      <a16:colId xmlns:a16="http://schemas.microsoft.com/office/drawing/2014/main" val="73286239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Feature A</a:t>
                      </a: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/>
                        <a:t>Feature B</a:t>
                      </a: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/>
                        <a:t>Feature C</a:t>
                      </a: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/>
                        <a:t>Target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39215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>
                          <a:solidFill>
                            <a:schemeClr val="accent2"/>
                          </a:solidFill>
                        </a:rPr>
                        <a:t>Orange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77300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>
                          <a:solidFill>
                            <a:schemeClr val="accent2"/>
                          </a:solidFill>
                        </a:rPr>
                        <a:t>Orange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88176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>
                          <a:solidFill>
                            <a:schemeClr val="accent1"/>
                          </a:solidFill>
                        </a:rPr>
                        <a:t>Blau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97011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>
                          <a:solidFill>
                            <a:schemeClr val="accent1"/>
                          </a:solidFill>
                        </a:rPr>
                        <a:t>Blau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9030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>
                          <a:solidFill>
                            <a:schemeClr val="accent1"/>
                          </a:solidFill>
                        </a:rPr>
                        <a:t>Blau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569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>
                          <a:solidFill>
                            <a:schemeClr val="accent2"/>
                          </a:solidFill>
                        </a:rPr>
                        <a:t>Orange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05020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solidFill>
                            <a:schemeClr val="accent2"/>
                          </a:solidFill>
                        </a:rPr>
                        <a:t>Orange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3598511"/>
                  </a:ext>
                </a:extLst>
              </a:tr>
            </a:tbl>
          </a:graphicData>
        </a:graphic>
      </p:graphicFrame>
      <p:sp>
        <p:nvSpPr>
          <p:cNvPr id="5" name="Rechteck 4">
            <a:extLst>
              <a:ext uri="{FF2B5EF4-FFF2-40B4-BE49-F238E27FC236}">
                <a16:creationId xmlns:a16="http://schemas.microsoft.com/office/drawing/2014/main" id="{63EE87E8-AAAB-026D-A48B-CA1B8C6425A3}"/>
              </a:ext>
            </a:extLst>
          </p:cNvPr>
          <p:cNvSpPr/>
          <p:nvPr/>
        </p:nvSpPr>
        <p:spPr>
          <a:xfrm>
            <a:off x="838200" y="2231010"/>
            <a:ext cx="2258839" cy="3357635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87000">
                <a:schemeClr val="bg1"/>
              </a:gs>
              <a:gs pos="100000">
                <a:schemeClr val="bg1">
                  <a:alpha val="4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" name="Pfeil: nach rechts 40">
            <a:extLst>
              <a:ext uri="{FF2B5EF4-FFF2-40B4-BE49-F238E27FC236}">
                <a16:creationId xmlns:a16="http://schemas.microsoft.com/office/drawing/2014/main" id="{A1ED5CAF-1600-3460-BDA5-226749517AE0}"/>
              </a:ext>
            </a:extLst>
          </p:cNvPr>
          <p:cNvSpPr/>
          <p:nvPr/>
        </p:nvSpPr>
        <p:spPr>
          <a:xfrm>
            <a:off x="2400300" y="4358640"/>
            <a:ext cx="696739" cy="335280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/>
              <a:t>44</a:t>
            </a:r>
          </a:p>
        </p:txBody>
      </p:sp>
      <p:pic>
        <p:nvPicPr>
          <p:cNvPr id="44" name="Grafik 43" descr="Benutzer mit einfarbiger Füllung">
            <a:extLst>
              <a:ext uri="{FF2B5EF4-FFF2-40B4-BE49-F238E27FC236}">
                <a16:creationId xmlns:a16="http://schemas.microsoft.com/office/drawing/2014/main" id="{E3DE7B16-E7A0-6D7E-53F3-0BBCFFD9DE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04472" y="5889804"/>
            <a:ext cx="510426" cy="510426"/>
          </a:xfrm>
          <a:prstGeom prst="rect">
            <a:avLst/>
          </a:prstGeom>
        </p:spPr>
      </p:pic>
      <p:pic>
        <p:nvPicPr>
          <p:cNvPr id="45" name="Grafik 44" descr="Benutzer mit einfarbiger Füllung">
            <a:extLst>
              <a:ext uri="{FF2B5EF4-FFF2-40B4-BE49-F238E27FC236}">
                <a16:creationId xmlns:a16="http://schemas.microsoft.com/office/drawing/2014/main" id="{EE716BC9-4E42-7A0F-8EEF-5C226154BB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10863" y="5883820"/>
            <a:ext cx="510426" cy="510426"/>
          </a:xfrm>
          <a:prstGeom prst="rect">
            <a:avLst/>
          </a:prstGeom>
        </p:spPr>
      </p:pic>
      <p:pic>
        <p:nvPicPr>
          <p:cNvPr id="46" name="Grafik 45" descr="Benutzer mit einfarbiger Füllung">
            <a:extLst>
              <a:ext uri="{FF2B5EF4-FFF2-40B4-BE49-F238E27FC236}">
                <a16:creationId xmlns:a16="http://schemas.microsoft.com/office/drawing/2014/main" id="{EFF4D4FD-F14B-DAEC-9ED0-4096A5CF1C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84062" y="5883820"/>
            <a:ext cx="510426" cy="510426"/>
          </a:xfrm>
          <a:prstGeom prst="rect">
            <a:avLst/>
          </a:prstGeom>
        </p:spPr>
      </p:pic>
      <p:pic>
        <p:nvPicPr>
          <p:cNvPr id="47" name="Grafik 46" descr="Benutzer mit einfarbiger Füllung">
            <a:extLst>
              <a:ext uri="{FF2B5EF4-FFF2-40B4-BE49-F238E27FC236}">
                <a16:creationId xmlns:a16="http://schemas.microsoft.com/office/drawing/2014/main" id="{BE4575D3-81A4-A1FF-0B0F-080B312448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07609" y="5893819"/>
            <a:ext cx="510426" cy="510426"/>
          </a:xfrm>
          <a:prstGeom prst="rect">
            <a:avLst/>
          </a:prstGeom>
        </p:spPr>
      </p:pic>
      <p:pic>
        <p:nvPicPr>
          <p:cNvPr id="48" name="Grafik 47" descr="Benutzer mit einfarbiger Füllung">
            <a:extLst>
              <a:ext uri="{FF2B5EF4-FFF2-40B4-BE49-F238E27FC236}">
                <a16:creationId xmlns:a16="http://schemas.microsoft.com/office/drawing/2014/main" id="{ABC71F6A-DBA9-50CE-ECC8-24D51E38BC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41826" y="5894658"/>
            <a:ext cx="510426" cy="510426"/>
          </a:xfrm>
          <a:prstGeom prst="rect">
            <a:avLst/>
          </a:prstGeom>
        </p:spPr>
      </p:pic>
      <p:pic>
        <p:nvPicPr>
          <p:cNvPr id="49" name="Grafik 48" descr="Benutzer mit einfarbiger Füllung">
            <a:extLst>
              <a:ext uri="{FF2B5EF4-FFF2-40B4-BE49-F238E27FC236}">
                <a16:creationId xmlns:a16="http://schemas.microsoft.com/office/drawing/2014/main" id="{ADB2B5EE-89BE-E212-4613-C37A97778B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34281" y="5890065"/>
            <a:ext cx="510426" cy="510426"/>
          </a:xfrm>
          <a:prstGeom prst="rect">
            <a:avLst/>
          </a:prstGeom>
        </p:spPr>
      </p:pic>
      <p:pic>
        <p:nvPicPr>
          <p:cNvPr id="50" name="Grafik 49" descr="Benutzer mit einfarbiger Füllung">
            <a:extLst>
              <a:ext uri="{FF2B5EF4-FFF2-40B4-BE49-F238E27FC236}">
                <a16:creationId xmlns:a16="http://schemas.microsoft.com/office/drawing/2014/main" id="{035C3577-85E8-E5AC-B628-9EB70BC7A5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33614" y="5901072"/>
            <a:ext cx="510426" cy="510426"/>
          </a:xfrm>
          <a:prstGeom prst="rect">
            <a:avLst/>
          </a:prstGeom>
        </p:spPr>
      </p:pic>
      <p:cxnSp>
        <p:nvCxnSpPr>
          <p:cNvPr id="52" name="Gerade Verbindung mit Pfeil 51">
            <a:extLst>
              <a:ext uri="{FF2B5EF4-FFF2-40B4-BE49-F238E27FC236}">
                <a16:creationId xmlns:a16="http://schemas.microsoft.com/office/drawing/2014/main" id="{7F6EC131-55DD-5FCB-5C20-ED9F535157B2}"/>
              </a:ext>
            </a:extLst>
          </p:cNvPr>
          <p:cNvCxnSpPr>
            <a:cxnSpLocks/>
          </p:cNvCxnSpPr>
          <p:nvPr/>
        </p:nvCxnSpPr>
        <p:spPr>
          <a:xfrm>
            <a:off x="1646982" y="6422765"/>
            <a:ext cx="764179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feld 53">
            <a:extLst>
              <a:ext uri="{FF2B5EF4-FFF2-40B4-BE49-F238E27FC236}">
                <a16:creationId xmlns:a16="http://schemas.microsoft.com/office/drawing/2014/main" id="{17A2D13A-0045-0514-4A4E-583D861B0E0A}"/>
              </a:ext>
            </a:extLst>
          </p:cNvPr>
          <p:cNvSpPr txBox="1"/>
          <p:nvPr/>
        </p:nvSpPr>
        <p:spPr>
          <a:xfrm>
            <a:off x="2311979" y="641710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7</a:t>
            </a:r>
          </a:p>
        </p:txBody>
      </p:sp>
      <p:sp>
        <p:nvSpPr>
          <p:cNvPr id="55" name="Textfeld 54">
            <a:extLst>
              <a:ext uri="{FF2B5EF4-FFF2-40B4-BE49-F238E27FC236}">
                <a16:creationId xmlns:a16="http://schemas.microsoft.com/office/drawing/2014/main" id="{FDA99300-2BBF-ED35-BC1A-833EF4E02862}"/>
              </a:ext>
            </a:extLst>
          </p:cNvPr>
          <p:cNvSpPr txBox="1"/>
          <p:nvPr/>
        </p:nvSpPr>
        <p:spPr>
          <a:xfrm>
            <a:off x="2877616" y="6417362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12</a:t>
            </a:r>
          </a:p>
        </p:txBody>
      </p:sp>
      <p:sp>
        <p:nvSpPr>
          <p:cNvPr id="56" name="Textfeld 55">
            <a:extLst>
              <a:ext uri="{FF2B5EF4-FFF2-40B4-BE49-F238E27FC236}">
                <a16:creationId xmlns:a16="http://schemas.microsoft.com/office/drawing/2014/main" id="{35285B6F-41F2-D70D-9D5D-ADE9FDF2217C}"/>
              </a:ext>
            </a:extLst>
          </p:cNvPr>
          <p:cNvSpPr txBox="1"/>
          <p:nvPr/>
        </p:nvSpPr>
        <p:spPr>
          <a:xfrm>
            <a:off x="3549284" y="6417106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18</a:t>
            </a:r>
          </a:p>
        </p:txBody>
      </p:sp>
      <p:sp>
        <p:nvSpPr>
          <p:cNvPr id="57" name="Textfeld 56">
            <a:extLst>
              <a:ext uri="{FF2B5EF4-FFF2-40B4-BE49-F238E27FC236}">
                <a16:creationId xmlns:a16="http://schemas.microsoft.com/office/drawing/2014/main" id="{8BFA12C1-2EBE-9AE1-3DDC-A7CFA8AD2AC3}"/>
              </a:ext>
            </a:extLst>
          </p:cNvPr>
          <p:cNvSpPr txBox="1"/>
          <p:nvPr/>
        </p:nvSpPr>
        <p:spPr>
          <a:xfrm>
            <a:off x="5001511" y="6416503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35</a:t>
            </a:r>
          </a:p>
        </p:txBody>
      </p:sp>
      <p:sp>
        <p:nvSpPr>
          <p:cNvPr id="58" name="Textfeld 57">
            <a:extLst>
              <a:ext uri="{FF2B5EF4-FFF2-40B4-BE49-F238E27FC236}">
                <a16:creationId xmlns:a16="http://schemas.microsoft.com/office/drawing/2014/main" id="{505DE0C1-B2CA-5398-33D9-A1F01F037749}"/>
              </a:ext>
            </a:extLst>
          </p:cNvPr>
          <p:cNvSpPr txBox="1"/>
          <p:nvPr/>
        </p:nvSpPr>
        <p:spPr>
          <a:xfrm>
            <a:off x="5313337" y="6412929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38</a:t>
            </a:r>
          </a:p>
        </p:txBody>
      </p:sp>
      <p:sp>
        <p:nvSpPr>
          <p:cNvPr id="59" name="Textfeld 58">
            <a:extLst>
              <a:ext uri="{FF2B5EF4-FFF2-40B4-BE49-F238E27FC236}">
                <a16:creationId xmlns:a16="http://schemas.microsoft.com/office/drawing/2014/main" id="{829C4CC7-A95E-C8C5-6583-B1E4EB126FD0}"/>
              </a:ext>
            </a:extLst>
          </p:cNvPr>
          <p:cNvSpPr txBox="1"/>
          <p:nvPr/>
        </p:nvSpPr>
        <p:spPr>
          <a:xfrm>
            <a:off x="6780975" y="6386626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50</a:t>
            </a:r>
          </a:p>
        </p:txBody>
      </p:sp>
      <p:sp>
        <p:nvSpPr>
          <p:cNvPr id="60" name="Textfeld 59">
            <a:extLst>
              <a:ext uri="{FF2B5EF4-FFF2-40B4-BE49-F238E27FC236}">
                <a16:creationId xmlns:a16="http://schemas.microsoft.com/office/drawing/2014/main" id="{69F12788-0A8F-8C42-CC8E-ED5189F890A9}"/>
              </a:ext>
            </a:extLst>
          </p:cNvPr>
          <p:cNvSpPr txBox="1"/>
          <p:nvPr/>
        </p:nvSpPr>
        <p:spPr>
          <a:xfrm>
            <a:off x="8578642" y="6404245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83</a:t>
            </a:r>
          </a:p>
        </p:txBody>
      </p:sp>
      <p:pic>
        <p:nvPicPr>
          <p:cNvPr id="66" name="Grafik 65" descr="Schere mit einfarbiger Füllung">
            <a:extLst>
              <a:ext uri="{FF2B5EF4-FFF2-40B4-BE49-F238E27FC236}">
                <a16:creationId xmlns:a16="http://schemas.microsoft.com/office/drawing/2014/main" id="{B4F15859-A86F-5E8A-E5F2-39A4B214D36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8083254">
            <a:off x="6051953" y="6313622"/>
            <a:ext cx="476499" cy="476499"/>
          </a:xfrm>
          <a:prstGeom prst="rect">
            <a:avLst/>
          </a:prstGeom>
        </p:spPr>
      </p:pic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9F592B58-5FC1-CC47-97E7-BFD747894236}"/>
              </a:ext>
            </a:extLst>
          </p:cNvPr>
          <p:cNvSpPr/>
          <p:nvPr/>
        </p:nvSpPr>
        <p:spPr>
          <a:xfrm>
            <a:off x="8059478" y="2648449"/>
            <a:ext cx="1765005" cy="602511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Feature C </a:t>
            </a:r>
            <a:r>
              <a:rPr lang="de-DE" dirty="0">
                <a:solidFill>
                  <a:srgbClr val="FF0000"/>
                </a:solidFill>
              </a:rPr>
              <a:t>&lt; 44</a:t>
            </a:r>
            <a:r>
              <a:rPr lang="de-DE" dirty="0">
                <a:solidFill>
                  <a:schemeClr val="bg1"/>
                </a:solidFill>
              </a:rPr>
              <a:t> ?</a:t>
            </a:r>
          </a:p>
        </p:txBody>
      </p: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E8DC2BF5-A3F3-8FC7-9514-061289AA70F2}"/>
              </a:ext>
            </a:extLst>
          </p:cNvPr>
          <p:cNvCxnSpPr>
            <a:cxnSpLocks/>
          </p:cNvCxnSpPr>
          <p:nvPr/>
        </p:nvCxnSpPr>
        <p:spPr>
          <a:xfrm flipH="1">
            <a:off x="8250866" y="3298983"/>
            <a:ext cx="171615" cy="345207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95D865F5-A262-BBDF-3482-41809886014A}"/>
              </a:ext>
            </a:extLst>
          </p:cNvPr>
          <p:cNvCxnSpPr>
            <a:cxnSpLocks/>
          </p:cNvCxnSpPr>
          <p:nvPr/>
        </p:nvCxnSpPr>
        <p:spPr>
          <a:xfrm>
            <a:off x="9545273" y="3298983"/>
            <a:ext cx="194151" cy="345207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feld 13">
            <a:extLst>
              <a:ext uri="{FF2B5EF4-FFF2-40B4-BE49-F238E27FC236}">
                <a16:creationId xmlns:a16="http://schemas.microsoft.com/office/drawing/2014/main" id="{2A7C653E-4E3F-9A35-A033-C349517B6AB7}"/>
              </a:ext>
            </a:extLst>
          </p:cNvPr>
          <p:cNvSpPr txBox="1"/>
          <p:nvPr/>
        </p:nvSpPr>
        <p:spPr>
          <a:xfrm>
            <a:off x="7650894" y="3215520"/>
            <a:ext cx="599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True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1B366D93-A26C-67B8-174A-7559CE7881BD}"/>
              </a:ext>
            </a:extLst>
          </p:cNvPr>
          <p:cNvSpPr txBox="1"/>
          <p:nvPr/>
        </p:nvSpPr>
        <p:spPr>
          <a:xfrm>
            <a:off x="9717728" y="3215520"/>
            <a:ext cx="652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False</a:t>
            </a:r>
          </a:p>
        </p:txBody>
      </p:sp>
      <p:pic>
        <p:nvPicPr>
          <p:cNvPr id="23" name="Grafik 22" descr="Benutzer mit einfarbiger Füllung">
            <a:extLst>
              <a:ext uri="{FF2B5EF4-FFF2-40B4-BE49-F238E27FC236}">
                <a16:creationId xmlns:a16="http://schemas.microsoft.com/office/drawing/2014/main" id="{18422E86-B852-7563-BF2E-44F590E80D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81104" y="3647200"/>
            <a:ext cx="510426" cy="510426"/>
          </a:xfrm>
          <a:prstGeom prst="rect">
            <a:avLst/>
          </a:prstGeom>
        </p:spPr>
      </p:pic>
      <p:pic>
        <p:nvPicPr>
          <p:cNvPr id="24" name="Grafik 23" descr="Benutzer mit einfarbiger Füllung">
            <a:extLst>
              <a:ext uri="{FF2B5EF4-FFF2-40B4-BE49-F238E27FC236}">
                <a16:creationId xmlns:a16="http://schemas.microsoft.com/office/drawing/2014/main" id="{47B6E7BE-931B-8DDE-D81F-677F33A45C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55479" y="3647200"/>
            <a:ext cx="510426" cy="510426"/>
          </a:xfrm>
          <a:prstGeom prst="rect">
            <a:avLst/>
          </a:prstGeom>
        </p:spPr>
      </p:pic>
      <p:pic>
        <p:nvPicPr>
          <p:cNvPr id="25" name="Grafik 24" descr="Benutzer mit einfarbiger Füllung">
            <a:extLst>
              <a:ext uri="{FF2B5EF4-FFF2-40B4-BE49-F238E27FC236}">
                <a16:creationId xmlns:a16="http://schemas.microsoft.com/office/drawing/2014/main" id="{5BE313AB-7D03-00CC-7635-D540E09B5E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954100" y="3647200"/>
            <a:ext cx="510426" cy="510426"/>
          </a:xfrm>
          <a:prstGeom prst="rect">
            <a:avLst/>
          </a:prstGeom>
        </p:spPr>
      </p:pic>
      <p:pic>
        <p:nvPicPr>
          <p:cNvPr id="26" name="Grafik 25" descr="Benutzer mit einfarbiger Füllung">
            <a:extLst>
              <a:ext uri="{FF2B5EF4-FFF2-40B4-BE49-F238E27FC236}">
                <a16:creationId xmlns:a16="http://schemas.microsoft.com/office/drawing/2014/main" id="{3A0EA10A-477C-5142-8443-324ED4C680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99790" y="3647200"/>
            <a:ext cx="510426" cy="510426"/>
          </a:xfrm>
          <a:prstGeom prst="rect">
            <a:avLst/>
          </a:prstGeom>
        </p:spPr>
      </p:pic>
      <p:pic>
        <p:nvPicPr>
          <p:cNvPr id="27" name="Grafik 26" descr="Benutzer mit einfarbiger Füllung">
            <a:extLst>
              <a:ext uri="{FF2B5EF4-FFF2-40B4-BE49-F238E27FC236}">
                <a16:creationId xmlns:a16="http://schemas.microsoft.com/office/drawing/2014/main" id="{C7E18C9F-FF69-A609-FF0F-60E88A03BF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98411" y="3647200"/>
            <a:ext cx="510426" cy="510426"/>
          </a:xfrm>
          <a:prstGeom prst="rect">
            <a:avLst/>
          </a:prstGeom>
        </p:spPr>
      </p:pic>
      <p:pic>
        <p:nvPicPr>
          <p:cNvPr id="28" name="Grafik 27" descr="Benutzer mit einfarbiger Füllung">
            <a:extLst>
              <a:ext uri="{FF2B5EF4-FFF2-40B4-BE49-F238E27FC236}">
                <a16:creationId xmlns:a16="http://schemas.microsoft.com/office/drawing/2014/main" id="{AC62A7B9-3560-7F75-91E9-811B4165FA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97032" y="3647200"/>
            <a:ext cx="510426" cy="510426"/>
          </a:xfrm>
          <a:prstGeom prst="rect">
            <a:avLst/>
          </a:prstGeom>
        </p:spPr>
      </p:pic>
      <p:pic>
        <p:nvPicPr>
          <p:cNvPr id="29" name="Grafik 28" descr="Benutzer mit einfarbiger Füllung">
            <a:extLst>
              <a:ext uri="{FF2B5EF4-FFF2-40B4-BE49-F238E27FC236}">
                <a16:creationId xmlns:a16="http://schemas.microsoft.com/office/drawing/2014/main" id="{1438D1E8-4EF1-C9A4-40F3-0AEF18294B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95653" y="3647200"/>
            <a:ext cx="510426" cy="51042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feld 29">
                <a:extLst>
                  <a:ext uri="{FF2B5EF4-FFF2-40B4-BE49-F238E27FC236}">
                    <a16:creationId xmlns:a16="http://schemas.microsoft.com/office/drawing/2014/main" id="{A773BD6F-6FDB-26F0-BDE8-8A5B17DEF3B3}"/>
                  </a:ext>
                </a:extLst>
              </p:cNvPr>
              <p:cNvSpPr txBox="1"/>
              <p:nvPr/>
            </p:nvSpPr>
            <p:spPr>
              <a:xfrm>
                <a:off x="7608578" y="4167462"/>
                <a:ext cx="48571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0,48</m:t>
                      </m:r>
                    </m:oMath>
                  </m:oMathPara>
                </a14:m>
                <a:endParaRPr lang="de-DE"/>
              </a:p>
            </p:txBody>
          </p:sp>
        </mc:Choice>
        <mc:Fallback xmlns="">
          <p:sp>
            <p:nvSpPr>
              <p:cNvPr id="30" name="Textfeld 29">
                <a:extLst>
                  <a:ext uri="{FF2B5EF4-FFF2-40B4-BE49-F238E27FC236}">
                    <a16:creationId xmlns:a16="http://schemas.microsoft.com/office/drawing/2014/main" id="{A773BD6F-6FDB-26F0-BDE8-8A5B17DEF3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8578" y="4167462"/>
                <a:ext cx="485710" cy="276999"/>
              </a:xfrm>
              <a:prstGeom prst="rect">
                <a:avLst/>
              </a:prstGeom>
              <a:blipFill>
                <a:blip r:embed="rId8"/>
                <a:stretch>
                  <a:fillRect l="-10000" r="-12500" b="-666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feld 30">
                <a:extLst>
                  <a:ext uri="{FF2B5EF4-FFF2-40B4-BE49-F238E27FC236}">
                    <a16:creationId xmlns:a16="http://schemas.microsoft.com/office/drawing/2014/main" id="{0911711A-4C44-4B85-8523-53B8A6963E52}"/>
                  </a:ext>
                </a:extLst>
              </p:cNvPr>
              <p:cNvSpPr txBox="1"/>
              <p:nvPr/>
            </p:nvSpPr>
            <p:spPr>
              <a:xfrm>
                <a:off x="9924713" y="4159543"/>
                <a:ext cx="18114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de-DE"/>
              </a:p>
            </p:txBody>
          </p:sp>
        </mc:Choice>
        <mc:Fallback xmlns="">
          <p:sp>
            <p:nvSpPr>
              <p:cNvPr id="31" name="Textfeld 30">
                <a:extLst>
                  <a:ext uri="{FF2B5EF4-FFF2-40B4-BE49-F238E27FC236}">
                    <a16:creationId xmlns:a16="http://schemas.microsoft.com/office/drawing/2014/main" id="{0911711A-4C44-4B85-8523-53B8A6963E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24713" y="4159543"/>
                <a:ext cx="181140" cy="276999"/>
              </a:xfrm>
              <a:prstGeom prst="rect">
                <a:avLst/>
              </a:prstGeom>
              <a:blipFill>
                <a:blip r:embed="rId9"/>
                <a:stretch>
                  <a:fillRect l="-30000" r="-30000" b="-652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feld 31">
                <a:extLst>
                  <a:ext uri="{FF2B5EF4-FFF2-40B4-BE49-F238E27FC236}">
                    <a16:creationId xmlns:a16="http://schemas.microsoft.com/office/drawing/2014/main" id="{F96BEC61-C017-5169-B2DB-A1B5C0393CA3}"/>
                  </a:ext>
                </a:extLst>
              </p:cNvPr>
              <p:cNvSpPr txBox="1"/>
              <p:nvPr/>
            </p:nvSpPr>
            <p:spPr>
              <a:xfrm>
                <a:off x="8551597" y="4801459"/>
                <a:ext cx="87774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𝐺𝐼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: 0,34</m:t>
                      </m:r>
                    </m:oMath>
                  </m:oMathPara>
                </a14:m>
                <a:endParaRPr lang="de-DE"/>
              </a:p>
            </p:txBody>
          </p:sp>
        </mc:Choice>
        <mc:Fallback xmlns="">
          <p:sp>
            <p:nvSpPr>
              <p:cNvPr id="32" name="Textfeld 31">
                <a:extLst>
                  <a:ext uri="{FF2B5EF4-FFF2-40B4-BE49-F238E27FC236}">
                    <a16:creationId xmlns:a16="http://schemas.microsoft.com/office/drawing/2014/main" id="{F96BEC61-C017-5169-B2DB-A1B5C0393C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1597" y="4801459"/>
                <a:ext cx="877741" cy="276999"/>
              </a:xfrm>
              <a:prstGeom prst="rect">
                <a:avLst/>
              </a:prstGeom>
              <a:blipFill>
                <a:blip r:embed="rId10"/>
                <a:stretch>
                  <a:fillRect l="-6250" r="-6250" b="-666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Pfeil: eingekerbt nach rechts 32">
            <a:extLst>
              <a:ext uri="{FF2B5EF4-FFF2-40B4-BE49-F238E27FC236}">
                <a16:creationId xmlns:a16="http://schemas.microsoft.com/office/drawing/2014/main" id="{D83B488B-D8F6-4D0A-1716-FC33F423CEED}"/>
              </a:ext>
            </a:extLst>
          </p:cNvPr>
          <p:cNvSpPr/>
          <p:nvPr/>
        </p:nvSpPr>
        <p:spPr>
          <a:xfrm>
            <a:off x="5174319" y="4358640"/>
            <a:ext cx="696739" cy="330262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/>
              <a:t>0,34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607E2FFF-F99E-E7AD-2E2A-CEC7E70E9E96}"/>
              </a:ext>
            </a:extLst>
          </p:cNvPr>
          <p:cNvSpPr txBox="1"/>
          <p:nvPr/>
        </p:nvSpPr>
        <p:spPr>
          <a:xfrm>
            <a:off x="5342302" y="3972960"/>
            <a:ext cx="558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>
                <a:solidFill>
                  <a:schemeClr val="accent1"/>
                </a:solidFill>
              </a:rPr>
              <a:t>Gini</a:t>
            </a:r>
          </a:p>
        </p:txBody>
      </p:sp>
    </p:spTree>
    <p:extLst>
      <p:ext uri="{BB962C8B-B14F-4D97-AF65-F5344CB8AC3E}">
        <p14:creationId xmlns:p14="http://schemas.microsoft.com/office/powerpoint/2010/main" val="1727107944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4" name="Gerader Verbinder 73">
            <a:extLst>
              <a:ext uri="{FF2B5EF4-FFF2-40B4-BE49-F238E27FC236}">
                <a16:creationId xmlns:a16="http://schemas.microsoft.com/office/drawing/2014/main" id="{BC356574-DBE7-9F47-A130-5F3FA65EF59D}"/>
              </a:ext>
            </a:extLst>
          </p:cNvPr>
          <p:cNvCxnSpPr/>
          <p:nvPr/>
        </p:nvCxnSpPr>
        <p:spPr>
          <a:xfrm flipV="1">
            <a:off x="3416300" y="5901072"/>
            <a:ext cx="0" cy="652128"/>
          </a:xfrm>
          <a:prstGeom prst="line">
            <a:avLst/>
          </a:prstGeom>
          <a:ln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323678C5-BE94-BB84-A54D-09EA09ADFFEA}"/>
              </a:ext>
            </a:extLst>
          </p:cNvPr>
          <p:cNvCxnSpPr/>
          <p:nvPr/>
        </p:nvCxnSpPr>
        <p:spPr>
          <a:xfrm flipV="1">
            <a:off x="6286500" y="5901072"/>
            <a:ext cx="0" cy="652128"/>
          </a:xfrm>
          <a:prstGeom prst="line">
            <a:avLst/>
          </a:prstGeom>
          <a:ln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Titel 1">
            <a:extLst>
              <a:ext uri="{FF2B5EF4-FFF2-40B4-BE49-F238E27FC236}">
                <a16:creationId xmlns:a16="http://schemas.microsoft.com/office/drawing/2014/main" id="{0FAF468B-036D-3AFE-AF8D-9BE959AB8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Numeric</a:t>
            </a:r>
            <a:r>
              <a:rPr lang="de-DE" dirty="0"/>
              <a:t> Features</a:t>
            </a:r>
          </a:p>
        </p:txBody>
      </p:sp>
      <p:graphicFrame>
        <p:nvGraphicFramePr>
          <p:cNvPr id="4" name="Tabelle 4">
            <a:extLst>
              <a:ext uri="{FF2B5EF4-FFF2-40B4-BE49-F238E27FC236}">
                <a16:creationId xmlns:a16="http://schemas.microsoft.com/office/drawing/2014/main" id="{25181165-67E7-161B-55FA-106C4FF990C3}"/>
              </a:ext>
            </a:extLst>
          </p:cNvPr>
          <p:cNvGraphicFramePr>
            <a:graphicFrameLocks noGrp="1"/>
          </p:cNvGraphicFramePr>
          <p:nvPr/>
        </p:nvGraphicFramePr>
        <p:xfrm>
          <a:off x="880741" y="2303894"/>
          <a:ext cx="4432596" cy="29667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108149">
                  <a:extLst>
                    <a:ext uri="{9D8B030D-6E8A-4147-A177-3AD203B41FA5}">
                      <a16:colId xmlns:a16="http://schemas.microsoft.com/office/drawing/2014/main" val="1904068639"/>
                    </a:ext>
                  </a:extLst>
                </a:gridCol>
                <a:gridCol w="1108149">
                  <a:extLst>
                    <a:ext uri="{9D8B030D-6E8A-4147-A177-3AD203B41FA5}">
                      <a16:colId xmlns:a16="http://schemas.microsoft.com/office/drawing/2014/main" val="1987435796"/>
                    </a:ext>
                  </a:extLst>
                </a:gridCol>
                <a:gridCol w="1108149">
                  <a:extLst>
                    <a:ext uri="{9D8B030D-6E8A-4147-A177-3AD203B41FA5}">
                      <a16:colId xmlns:a16="http://schemas.microsoft.com/office/drawing/2014/main" val="1863218825"/>
                    </a:ext>
                  </a:extLst>
                </a:gridCol>
                <a:gridCol w="1108149">
                  <a:extLst>
                    <a:ext uri="{9D8B030D-6E8A-4147-A177-3AD203B41FA5}">
                      <a16:colId xmlns:a16="http://schemas.microsoft.com/office/drawing/2014/main" val="73286239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Feature A</a:t>
                      </a: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/>
                        <a:t>Feature B</a:t>
                      </a: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/>
                        <a:t>Feature C</a:t>
                      </a: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/>
                        <a:t>Target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39215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>
                          <a:solidFill>
                            <a:schemeClr val="accent2"/>
                          </a:solidFill>
                        </a:rPr>
                        <a:t>Orange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77300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>
                          <a:solidFill>
                            <a:schemeClr val="accent2"/>
                          </a:solidFill>
                        </a:rPr>
                        <a:t>Orange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88176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>
                          <a:solidFill>
                            <a:schemeClr val="accent1"/>
                          </a:solidFill>
                        </a:rPr>
                        <a:t>Blau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97011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>
                          <a:solidFill>
                            <a:schemeClr val="accent1"/>
                          </a:solidFill>
                        </a:rPr>
                        <a:t>Blau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9030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>
                          <a:solidFill>
                            <a:schemeClr val="accent1"/>
                          </a:solidFill>
                        </a:rPr>
                        <a:t>Blau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569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>
                          <a:solidFill>
                            <a:schemeClr val="accent2"/>
                          </a:solidFill>
                        </a:rPr>
                        <a:t>Orange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05020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>
                          <a:solidFill>
                            <a:schemeClr val="accent2"/>
                          </a:solidFill>
                        </a:rPr>
                        <a:t>Orange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3598511"/>
                  </a:ext>
                </a:extLst>
              </a:tr>
            </a:tbl>
          </a:graphicData>
        </a:graphic>
      </p:graphicFrame>
      <p:sp>
        <p:nvSpPr>
          <p:cNvPr id="5" name="Rechteck 4">
            <a:extLst>
              <a:ext uri="{FF2B5EF4-FFF2-40B4-BE49-F238E27FC236}">
                <a16:creationId xmlns:a16="http://schemas.microsoft.com/office/drawing/2014/main" id="{63EE87E8-AAAB-026D-A48B-CA1B8C6425A3}"/>
              </a:ext>
            </a:extLst>
          </p:cNvPr>
          <p:cNvSpPr/>
          <p:nvPr/>
        </p:nvSpPr>
        <p:spPr>
          <a:xfrm>
            <a:off x="838200" y="2231010"/>
            <a:ext cx="2258839" cy="3357635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87000">
                <a:schemeClr val="bg1"/>
              </a:gs>
              <a:gs pos="100000">
                <a:schemeClr val="bg1">
                  <a:alpha val="4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" name="Pfeil: nach rechts 40">
            <a:extLst>
              <a:ext uri="{FF2B5EF4-FFF2-40B4-BE49-F238E27FC236}">
                <a16:creationId xmlns:a16="http://schemas.microsoft.com/office/drawing/2014/main" id="{A1ED5CAF-1600-3460-BDA5-226749517AE0}"/>
              </a:ext>
            </a:extLst>
          </p:cNvPr>
          <p:cNvSpPr/>
          <p:nvPr/>
        </p:nvSpPr>
        <p:spPr>
          <a:xfrm>
            <a:off x="2400300" y="4358640"/>
            <a:ext cx="696739" cy="335280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/>
              <a:t>44</a:t>
            </a:r>
          </a:p>
        </p:txBody>
      </p:sp>
      <p:pic>
        <p:nvPicPr>
          <p:cNvPr id="44" name="Grafik 43" descr="Benutzer mit einfarbiger Füllung">
            <a:extLst>
              <a:ext uri="{FF2B5EF4-FFF2-40B4-BE49-F238E27FC236}">
                <a16:creationId xmlns:a16="http://schemas.microsoft.com/office/drawing/2014/main" id="{E3DE7B16-E7A0-6D7E-53F3-0BBCFFD9DE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04472" y="5889804"/>
            <a:ext cx="510426" cy="510426"/>
          </a:xfrm>
          <a:prstGeom prst="rect">
            <a:avLst/>
          </a:prstGeom>
        </p:spPr>
      </p:pic>
      <p:pic>
        <p:nvPicPr>
          <p:cNvPr id="45" name="Grafik 44" descr="Benutzer mit einfarbiger Füllung">
            <a:extLst>
              <a:ext uri="{FF2B5EF4-FFF2-40B4-BE49-F238E27FC236}">
                <a16:creationId xmlns:a16="http://schemas.microsoft.com/office/drawing/2014/main" id="{EE716BC9-4E42-7A0F-8EEF-5C226154BB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10863" y="5883820"/>
            <a:ext cx="510426" cy="510426"/>
          </a:xfrm>
          <a:prstGeom prst="rect">
            <a:avLst/>
          </a:prstGeom>
        </p:spPr>
      </p:pic>
      <p:pic>
        <p:nvPicPr>
          <p:cNvPr id="46" name="Grafik 45" descr="Benutzer mit einfarbiger Füllung">
            <a:extLst>
              <a:ext uri="{FF2B5EF4-FFF2-40B4-BE49-F238E27FC236}">
                <a16:creationId xmlns:a16="http://schemas.microsoft.com/office/drawing/2014/main" id="{EFF4D4FD-F14B-DAEC-9ED0-4096A5CF1C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84062" y="5883820"/>
            <a:ext cx="510426" cy="510426"/>
          </a:xfrm>
          <a:prstGeom prst="rect">
            <a:avLst/>
          </a:prstGeom>
        </p:spPr>
      </p:pic>
      <p:pic>
        <p:nvPicPr>
          <p:cNvPr id="47" name="Grafik 46" descr="Benutzer mit einfarbiger Füllung">
            <a:extLst>
              <a:ext uri="{FF2B5EF4-FFF2-40B4-BE49-F238E27FC236}">
                <a16:creationId xmlns:a16="http://schemas.microsoft.com/office/drawing/2014/main" id="{BE4575D3-81A4-A1FF-0B0F-080B312448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07609" y="5893819"/>
            <a:ext cx="510426" cy="510426"/>
          </a:xfrm>
          <a:prstGeom prst="rect">
            <a:avLst/>
          </a:prstGeom>
        </p:spPr>
      </p:pic>
      <p:pic>
        <p:nvPicPr>
          <p:cNvPr id="48" name="Grafik 47" descr="Benutzer mit einfarbiger Füllung">
            <a:extLst>
              <a:ext uri="{FF2B5EF4-FFF2-40B4-BE49-F238E27FC236}">
                <a16:creationId xmlns:a16="http://schemas.microsoft.com/office/drawing/2014/main" id="{ABC71F6A-DBA9-50CE-ECC8-24D51E38BC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41826" y="5894658"/>
            <a:ext cx="510426" cy="510426"/>
          </a:xfrm>
          <a:prstGeom prst="rect">
            <a:avLst/>
          </a:prstGeom>
        </p:spPr>
      </p:pic>
      <p:pic>
        <p:nvPicPr>
          <p:cNvPr id="49" name="Grafik 48" descr="Benutzer mit einfarbiger Füllung">
            <a:extLst>
              <a:ext uri="{FF2B5EF4-FFF2-40B4-BE49-F238E27FC236}">
                <a16:creationId xmlns:a16="http://schemas.microsoft.com/office/drawing/2014/main" id="{ADB2B5EE-89BE-E212-4613-C37A97778B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34281" y="5890065"/>
            <a:ext cx="510426" cy="510426"/>
          </a:xfrm>
          <a:prstGeom prst="rect">
            <a:avLst/>
          </a:prstGeom>
        </p:spPr>
      </p:pic>
      <p:pic>
        <p:nvPicPr>
          <p:cNvPr id="50" name="Grafik 49" descr="Benutzer mit einfarbiger Füllung">
            <a:extLst>
              <a:ext uri="{FF2B5EF4-FFF2-40B4-BE49-F238E27FC236}">
                <a16:creationId xmlns:a16="http://schemas.microsoft.com/office/drawing/2014/main" id="{035C3577-85E8-E5AC-B628-9EB70BC7A5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33614" y="5901072"/>
            <a:ext cx="510426" cy="510426"/>
          </a:xfrm>
          <a:prstGeom prst="rect">
            <a:avLst/>
          </a:prstGeom>
        </p:spPr>
      </p:pic>
      <p:cxnSp>
        <p:nvCxnSpPr>
          <p:cNvPr id="52" name="Gerade Verbindung mit Pfeil 51">
            <a:extLst>
              <a:ext uri="{FF2B5EF4-FFF2-40B4-BE49-F238E27FC236}">
                <a16:creationId xmlns:a16="http://schemas.microsoft.com/office/drawing/2014/main" id="{7F6EC131-55DD-5FCB-5C20-ED9F535157B2}"/>
              </a:ext>
            </a:extLst>
          </p:cNvPr>
          <p:cNvCxnSpPr>
            <a:cxnSpLocks/>
          </p:cNvCxnSpPr>
          <p:nvPr/>
        </p:nvCxnSpPr>
        <p:spPr>
          <a:xfrm>
            <a:off x="1646982" y="6422765"/>
            <a:ext cx="764179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feld 53">
            <a:extLst>
              <a:ext uri="{FF2B5EF4-FFF2-40B4-BE49-F238E27FC236}">
                <a16:creationId xmlns:a16="http://schemas.microsoft.com/office/drawing/2014/main" id="{17A2D13A-0045-0514-4A4E-583D861B0E0A}"/>
              </a:ext>
            </a:extLst>
          </p:cNvPr>
          <p:cNvSpPr txBox="1"/>
          <p:nvPr/>
        </p:nvSpPr>
        <p:spPr>
          <a:xfrm>
            <a:off x="2311979" y="641710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7</a:t>
            </a:r>
          </a:p>
        </p:txBody>
      </p:sp>
      <p:sp>
        <p:nvSpPr>
          <p:cNvPr id="55" name="Textfeld 54">
            <a:extLst>
              <a:ext uri="{FF2B5EF4-FFF2-40B4-BE49-F238E27FC236}">
                <a16:creationId xmlns:a16="http://schemas.microsoft.com/office/drawing/2014/main" id="{FDA99300-2BBF-ED35-BC1A-833EF4E02862}"/>
              </a:ext>
            </a:extLst>
          </p:cNvPr>
          <p:cNvSpPr txBox="1"/>
          <p:nvPr/>
        </p:nvSpPr>
        <p:spPr>
          <a:xfrm>
            <a:off x="2877616" y="6417362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12</a:t>
            </a:r>
          </a:p>
        </p:txBody>
      </p:sp>
      <p:sp>
        <p:nvSpPr>
          <p:cNvPr id="56" name="Textfeld 55">
            <a:extLst>
              <a:ext uri="{FF2B5EF4-FFF2-40B4-BE49-F238E27FC236}">
                <a16:creationId xmlns:a16="http://schemas.microsoft.com/office/drawing/2014/main" id="{35285B6F-41F2-D70D-9D5D-ADE9FDF2217C}"/>
              </a:ext>
            </a:extLst>
          </p:cNvPr>
          <p:cNvSpPr txBox="1"/>
          <p:nvPr/>
        </p:nvSpPr>
        <p:spPr>
          <a:xfrm>
            <a:off x="3549284" y="6417106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18</a:t>
            </a:r>
          </a:p>
        </p:txBody>
      </p:sp>
      <p:sp>
        <p:nvSpPr>
          <p:cNvPr id="57" name="Textfeld 56">
            <a:extLst>
              <a:ext uri="{FF2B5EF4-FFF2-40B4-BE49-F238E27FC236}">
                <a16:creationId xmlns:a16="http://schemas.microsoft.com/office/drawing/2014/main" id="{8BFA12C1-2EBE-9AE1-3DDC-A7CFA8AD2AC3}"/>
              </a:ext>
            </a:extLst>
          </p:cNvPr>
          <p:cNvSpPr txBox="1"/>
          <p:nvPr/>
        </p:nvSpPr>
        <p:spPr>
          <a:xfrm>
            <a:off x="5001511" y="6416503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35</a:t>
            </a:r>
          </a:p>
        </p:txBody>
      </p:sp>
      <p:sp>
        <p:nvSpPr>
          <p:cNvPr id="58" name="Textfeld 57">
            <a:extLst>
              <a:ext uri="{FF2B5EF4-FFF2-40B4-BE49-F238E27FC236}">
                <a16:creationId xmlns:a16="http://schemas.microsoft.com/office/drawing/2014/main" id="{505DE0C1-B2CA-5398-33D9-A1F01F037749}"/>
              </a:ext>
            </a:extLst>
          </p:cNvPr>
          <p:cNvSpPr txBox="1"/>
          <p:nvPr/>
        </p:nvSpPr>
        <p:spPr>
          <a:xfrm>
            <a:off x="5313337" y="6412929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38</a:t>
            </a:r>
          </a:p>
        </p:txBody>
      </p:sp>
      <p:sp>
        <p:nvSpPr>
          <p:cNvPr id="59" name="Textfeld 58">
            <a:extLst>
              <a:ext uri="{FF2B5EF4-FFF2-40B4-BE49-F238E27FC236}">
                <a16:creationId xmlns:a16="http://schemas.microsoft.com/office/drawing/2014/main" id="{829C4CC7-A95E-C8C5-6583-B1E4EB126FD0}"/>
              </a:ext>
            </a:extLst>
          </p:cNvPr>
          <p:cNvSpPr txBox="1"/>
          <p:nvPr/>
        </p:nvSpPr>
        <p:spPr>
          <a:xfrm>
            <a:off x="6780975" y="6386626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50</a:t>
            </a:r>
          </a:p>
        </p:txBody>
      </p:sp>
      <p:sp>
        <p:nvSpPr>
          <p:cNvPr id="60" name="Textfeld 59">
            <a:extLst>
              <a:ext uri="{FF2B5EF4-FFF2-40B4-BE49-F238E27FC236}">
                <a16:creationId xmlns:a16="http://schemas.microsoft.com/office/drawing/2014/main" id="{69F12788-0A8F-8C42-CC8E-ED5189F890A9}"/>
              </a:ext>
            </a:extLst>
          </p:cNvPr>
          <p:cNvSpPr txBox="1"/>
          <p:nvPr/>
        </p:nvSpPr>
        <p:spPr>
          <a:xfrm>
            <a:off x="8578642" y="6404245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83</a:t>
            </a:r>
          </a:p>
        </p:txBody>
      </p:sp>
      <p:pic>
        <p:nvPicPr>
          <p:cNvPr id="66" name="Grafik 65" descr="Schere mit einfarbiger Füllung">
            <a:extLst>
              <a:ext uri="{FF2B5EF4-FFF2-40B4-BE49-F238E27FC236}">
                <a16:creationId xmlns:a16="http://schemas.microsoft.com/office/drawing/2014/main" id="{B4F15859-A86F-5E8A-E5F2-39A4B214D36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8083254">
            <a:off x="6051953" y="6313622"/>
            <a:ext cx="476499" cy="476499"/>
          </a:xfrm>
          <a:prstGeom prst="rect">
            <a:avLst/>
          </a:prstGeom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</p:pic>
      <p:sp>
        <p:nvSpPr>
          <p:cNvPr id="33" name="Pfeil: eingekerbt nach rechts 32">
            <a:extLst>
              <a:ext uri="{FF2B5EF4-FFF2-40B4-BE49-F238E27FC236}">
                <a16:creationId xmlns:a16="http://schemas.microsoft.com/office/drawing/2014/main" id="{D83B488B-D8F6-4D0A-1716-FC33F423CEED}"/>
              </a:ext>
            </a:extLst>
          </p:cNvPr>
          <p:cNvSpPr/>
          <p:nvPr/>
        </p:nvSpPr>
        <p:spPr>
          <a:xfrm>
            <a:off x="5174319" y="4358640"/>
            <a:ext cx="696739" cy="330262"/>
          </a:xfrm>
          <a:prstGeom prst="notchedRightArrow">
            <a:avLst/>
          </a:prstGeom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/>
              <a:t>0,34</a:t>
            </a:r>
          </a:p>
        </p:txBody>
      </p:sp>
      <p:sp>
        <p:nvSpPr>
          <p:cNvPr id="34" name="Pfeil: nach rechts 33">
            <a:extLst>
              <a:ext uri="{FF2B5EF4-FFF2-40B4-BE49-F238E27FC236}">
                <a16:creationId xmlns:a16="http://schemas.microsoft.com/office/drawing/2014/main" id="{717FDD4B-AFD5-9049-2E1F-83D207ED48E5}"/>
              </a:ext>
            </a:extLst>
          </p:cNvPr>
          <p:cNvSpPr/>
          <p:nvPr/>
        </p:nvSpPr>
        <p:spPr>
          <a:xfrm>
            <a:off x="2400300" y="2865120"/>
            <a:ext cx="696739" cy="335280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/>
              <a:t>9,5</a:t>
            </a:r>
          </a:p>
        </p:txBody>
      </p:sp>
      <p:sp>
        <p:nvSpPr>
          <p:cNvPr id="35" name="Pfeil: nach rechts 34">
            <a:extLst>
              <a:ext uri="{FF2B5EF4-FFF2-40B4-BE49-F238E27FC236}">
                <a16:creationId xmlns:a16="http://schemas.microsoft.com/office/drawing/2014/main" id="{E10C0CCD-B4B6-0529-7B07-DFF5525ED37D}"/>
              </a:ext>
            </a:extLst>
          </p:cNvPr>
          <p:cNvSpPr/>
          <p:nvPr/>
        </p:nvSpPr>
        <p:spPr>
          <a:xfrm>
            <a:off x="2400300" y="3238500"/>
            <a:ext cx="696739" cy="335280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/>
              <a:t>15</a:t>
            </a:r>
          </a:p>
        </p:txBody>
      </p:sp>
      <p:sp>
        <p:nvSpPr>
          <p:cNvPr id="36" name="Pfeil: nach rechts 35">
            <a:extLst>
              <a:ext uri="{FF2B5EF4-FFF2-40B4-BE49-F238E27FC236}">
                <a16:creationId xmlns:a16="http://schemas.microsoft.com/office/drawing/2014/main" id="{D2423A2F-58A2-DADF-53B4-2A07B0454855}"/>
              </a:ext>
            </a:extLst>
          </p:cNvPr>
          <p:cNvSpPr/>
          <p:nvPr/>
        </p:nvSpPr>
        <p:spPr>
          <a:xfrm>
            <a:off x="2400300" y="3611880"/>
            <a:ext cx="696739" cy="335280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/>
              <a:t>26,5</a:t>
            </a:r>
          </a:p>
        </p:txBody>
      </p:sp>
      <p:sp>
        <p:nvSpPr>
          <p:cNvPr id="37" name="Pfeil: nach rechts 36">
            <a:extLst>
              <a:ext uri="{FF2B5EF4-FFF2-40B4-BE49-F238E27FC236}">
                <a16:creationId xmlns:a16="http://schemas.microsoft.com/office/drawing/2014/main" id="{CB633DA2-903A-BFD0-5B88-1DDF270F702E}"/>
              </a:ext>
            </a:extLst>
          </p:cNvPr>
          <p:cNvSpPr/>
          <p:nvPr/>
        </p:nvSpPr>
        <p:spPr>
          <a:xfrm>
            <a:off x="2400300" y="3985260"/>
            <a:ext cx="696739" cy="335280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/>
              <a:t>36,5</a:t>
            </a:r>
          </a:p>
        </p:txBody>
      </p:sp>
      <p:sp>
        <p:nvSpPr>
          <p:cNvPr id="51" name="Pfeil: nach rechts 50">
            <a:extLst>
              <a:ext uri="{FF2B5EF4-FFF2-40B4-BE49-F238E27FC236}">
                <a16:creationId xmlns:a16="http://schemas.microsoft.com/office/drawing/2014/main" id="{BE417A36-C9CE-5F6C-C505-D809F70126B9}"/>
              </a:ext>
            </a:extLst>
          </p:cNvPr>
          <p:cNvSpPr/>
          <p:nvPr/>
        </p:nvSpPr>
        <p:spPr>
          <a:xfrm>
            <a:off x="2400300" y="4732020"/>
            <a:ext cx="696739" cy="335280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/>
              <a:t>66,5</a:t>
            </a:r>
          </a:p>
        </p:txBody>
      </p:sp>
      <p:sp>
        <p:nvSpPr>
          <p:cNvPr id="53" name="Pfeil: eingekerbt nach rechts 52">
            <a:extLst>
              <a:ext uri="{FF2B5EF4-FFF2-40B4-BE49-F238E27FC236}">
                <a16:creationId xmlns:a16="http://schemas.microsoft.com/office/drawing/2014/main" id="{CC092A83-D18E-444A-648B-329E4D7BD256}"/>
              </a:ext>
            </a:extLst>
          </p:cNvPr>
          <p:cNvSpPr/>
          <p:nvPr/>
        </p:nvSpPr>
        <p:spPr>
          <a:xfrm>
            <a:off x="5174318" y="4737038"/>
            <a:ext cx="696739" cy="330262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/>
              <a:t>0,42</a:t>
            </a:r>
          </a:p>
        </p:txBody>
      </p:sp>
      <p:sp>
        <p:nvSpPr>
          <p:cNvPr id="62" name="Pfeil: eingekerbt nach rechts 61">
            <a:extLst>
              <a:ext uri="{FF2B5EF4-FFF2-40B4-BE49-F238E27FC236}">
                <a16:creationId xmlns:a16="http://schemas.microsoft.com/office/drawing/2014/main" id="{D87AF2F8-4229-91D4-DF84-558F56E8F58D}"/>
              </a:ext>
            </a:extLst>
          </p:cNvPr>
          <p:cNvSpPr/>
          <p:nvPr/>
        </p:nvSpPr>
        <p:spPr>
          <a:xfrm>
            <a:off x="5174318" y="3985260"/>
            <a:ext cx="696739" cy="330262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/>
              <a:t>0,47</a:t>
            </a:r>
          </a:p>
        </p:txBody>
      </p:sp>
      <p:sp>
        <p:nvSpPr>
          <p:cNvPr id="64" name="Pfeil: eingekerbt nach rechts 63">
            <a:extLst>
              <a:ext uri="{FF2B5EF4-FFF2-40B4-BE49-F238E27FC236}">
                <a16:creationId xmlns:a16="http://schemas.microsoft.com/office/drawing/2014/main" id="{D0600A59-8FA5-3EDF-26AE-52275D5BBB5A}"/>
              </a:ext>
            </a:extLst>
          </p:cNvPr>
          <p:cNvSpPr/>
          <p:nvPr/>
        </p:nvSpPr>
        <p:spPr>
          <a:xfrm>
            <a:off x="5174317" y="3611880"/>
            <a:ext cx="696739" cy="330262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/>
              <a:t>0,47</a:t>
            </a:r>
          </a:p>
        </p:txBody>
      </p:sp>
      <p:sp>
        <p:nvSpPr>
          <p:cNvPr id="71" name="Pfeil: eingekerbt nach rechts 70">
            <a:extLst>
              <a:ext uri="{FF2B5EF4-FFF2-40B4-BE49-F238E27FC236}">
                <a16:creationId xmlns:a16="http://schemas.microsoft.com/office/drawing/2014/main" id="{881C7826-FFBF-D4D8-1254-F47D4C4914E4}"/>
              </a:ext>
            </a:extLst>
          </p:cNvPr>
          <p:cNvSpPr/>
          <p:nvPr/>
        </p:nvSpPr>
        <p:spPr>
          <a:xfrm>
            <a:off x="5174316" y="3238500"/>
            <a:ext cx="696739" cy="330262"/>
          </a:xfrm>
          <a:prstGeom prst="notchedRightArrow">
            <a:avLst/>
          </a:prstGeom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/>
              <a:t>0,34</a:t>
            </a:r>
          </a:p>
        </p:txBody>
      </p:sp>
      <p:sp>
        <p:nvSpPr>
          <p:cNvPr id="72" name="Pfeil: eingekerbt nach rechts 71">
            <a:extLst>
              <a:ext uri="{FF2B5EF4-FFF2-40B4-BE49-F238E27FC236}">
                <a16:creationId xmlns:a16="http://schemas.microsoft.com/office/drawing/2014/main" id="{5166E763-1D14-57B4-BD18-D56452005D74}"/>
              </a:ext>
            </a:extLst>
          </p:cNvPr>
          <p:cNvSpPr/>
          <p:nvPr/>
        </p:nvSpPr>
        <p:spPr>
          <a:xfrm>
            <a:off x="5174315" y="2865120"/>
            <a:ext cx="696739" cy="330262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/>
              <a:t>0,42</a:t>
            </a:r>
          </a:p>
        </p:txBody>
      </p:sp>
      <p:pic>
        <p:nvPicPr>
          <p:cNvPr id="73" name="Grafik 72" descr="Schere mit einfarbiger Füllung">
            <a:extLst>
              <a:ext uri="{FF2B5EF4-FFF2-40B4-BE49-F238E27FC236}">
                <a16:creationId xmlns:a16="http://schemas.microsoft.com/office/drawing/2014/main" id="{D238B594-6121-A79F-BA92-786E41A154C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8083254">
            <a:off x="3179555" y="6353380"/>
            <a:ext cx="476499" cy="476499"/>
          </a:xfrm>
          <a:prstGeom prst="rect">
            <a:avLst/>
          </a:prstGeom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</p:pic>
      <p:sp>
        <p:nvSpPr>
          <p:cNvPr id="75" name="Inhaltsplatzhalter 2">
            <a:extLst>
              <a:ext uri="{FF2B5EF4-FFF2-40B4-BE49-F238E27FC236}">
                <a16:creationId xmlns:a16="http://schemas.microsoft.com/office/drawing/2014/main" id="{C8EFCDAE-466E-8680-4F32-F9F64BC66E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30340" y="1825625"/>
            <a:ext cx="4823460" cy="4351338"/>
          </a:xfrm>
        </p:spPr>
        <p:txBody>
          <a:bodyPr/>
          <a:lstStyle/>
          <a:p>
            <a:r>
              <a:rPr lang="en-US" dirty="0"/>
              <a:t>If several parameters are optimal, any one can be chosen.</a:t>
            </a:r>
            <a:endParaRPr lang="de-DE" dirty="0"/>
          </a:p>
        </p:txBody>
      </p:sp>
      <p:sp>
        <p:nvSpPr>
          <p:cNvPr id="76" name="Textfeld 75">
            <a:extLst>
              <a:ext uri="{FF2B5EF4-FFF2-40B4-BE49-F238E27FC236}">
                <a16:creationId xmlns:a16="http://schemas.microsoft.com/office/drawing/2014/main" id="{948A7A72-579F-31B6-5937-307537C68E35}"/>
              </a:ext>
            </a:extLst>
          </p:cNvPr>
          <p:cNvSpPr txBox="1"/>
          <p:nvPr/>
        </p:nvSpPr>
        <p:spPr>
          <a:xfrm>
            <a:off x="5312888" y="2505240"/>
            <a:ext cx="558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>
                <a:solidFill>
                  <a:schemeClr val="accent1"/>
                </a:solidFill>
              </a:rPr>
              <a:t>Gini</a:t>
            </a:r>
          </a:p>
        </p:txBody>
      </p:sp>
    </p:spTree>
    <p:extLst>
      <p:ext uri="{BB962C8B-B14F-4D97-AF65-F5344CB8AC3E}">
        <p14:creationId xmlns:p14="http://schemas.microsoft.com/office/powerpoint/2010/main" val="2882909008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8C7DD22-09A2-C195-C090-8889C850A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Make</a:t>
            </a:r>
            <a:r>
              <a:rPr lang="de-DE" dirty="0"/>
              <a:t> a </a:t>
            </a:r>
            <a:r>
              <a:rPr lang="de-DE" dirty="0" err="1"/>
              <a:t>selection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43A04F4-A071-0EF2-0F92-3F9AB52808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Now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branch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smallest</a:t>
            </a:r>
            <a:r>
              <a:rPr lang="de-DE" dirty="0"/>
              <a:t> </a:t>
            </a:r>
            <a:r>
              <a:rPr lang="de-DE" dirty="0" err="1"/>
              <a:t>gini</a:t>
            </a:r>
            <a:r>
              <a:rPr lang="de-DE" dirty="0"/>
              <a:t> </a:t>
            </a:r>
            <a:r>
              <a:rPr lang="de-DE" dirty="0" err="1"/>
              <a:t>impurity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chosen</a:t>
            </a:r>
            <a:r>
              <a:rPr lang="de-DE" dirty="0"/>
              <a:t>.</a:t>
            </a:r>
          </a:p>
        </p:txBody>
      </p:sp>
      <p:grpSp>
        <p:nvGrpSpPr>
          <p:cNvPr id="69" name="Gruppieren 68">
            <a:extLst>
              <a:ext uri="{FF2B5EF4-FFF2-40B4-BE49-F238E27FC236}">
                <a16:creationId xmlns:a16="http://schemas.microsoft.com/office/drawing/2014/main" id="{D48B5554-193D-FB7C-03B1-14D436B699AE}"/>
              </a:ext>
            </a:extLst>
          </p:cNvPr>
          <p:cNvGrpSpPr/>
          <p:nvPr/>
        </p:nvGrpSpPr>
        <p:grpSpPr>
          <a:xfrm>
            <a:off x="8025070" y="4361727"/>
            <a:ext cx="3664736" cy="1950173"/>
            <a:chOff x="7770897" y="3555760"/>
            <a:chExt cx="3664736" cy="1950173"/>
          </a:xfrm>
        </p:grpSpPr>
        <p:sp>
          <p:nvSpPr>
            <p:cNvPr id="4" name="Rechteck: abgerundete Ecken 3">
              <a:extLst>
                <a:ext uri="{FF2B5EF4-FFF2-40B4-BE49-F238E27FC236}">
                  <a16:creationId xmlns:a16="http://schemas.microsoft.com/office/drawing/2014/main" id="{588817F9-32D4-A62B-8F11-6217433DD6D2}"/>
                </a:ext>
              </a:extLst>
            </p:cNvPr>
            <p:cNvSpPr/>
            <p:nvPr/>
          </p:nvSpPr>
          <p:spPr>
            <a:xfrm>
              <a:off x="9030585" y="3555760"/>
              <a:ext cx="1765005" cy="602511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Feature C &lt; 44 ?</a:t>
              </a:r>
            </a:p>
          </p:txBody>
        </p:sp>
        <p:cxnSp>
          <p:nvCxnSpPr>
            <p:cNvPr id="5" name="Gerade Verbindung mit Pfeil 4">
              <a:extLst>
                <a:ext uri="{FF2B5EF4-FFF2-40B4-BE49-F238E27FC236}">
                  <a16:creationId xmlns:a16="http://schemas.microsoft.com/office/drawing/2014/main" id="{CEB40E3A-803C-4713-A88B-6D1C0467B9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21973" y="4206294"/>
              <a:ext cx="171615" cy="345207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Gerade Verbindung mit Pfeil 5">
              <a:extLst>
                <a:ext uri="{FF2B5EF4-FFF2-40B4-BE49-F238E27FC236}">
                  <a16:creationId xmlns:a16="http://schemas.microsoft.com/office/drawing/2014/main" id="{3BBD5105-674A-65B5-DABF-AB01722CAEC1}"/>
                </a:ext>
              </a:extLst>
            </p:cNvPr>
            <p:cNvCxnSpPr>
              <a:cxnSpLocks/>
            </p:cNvCxnSpPr>
            <p:nvPr/>
          </p:nvCxnSpPr>
          <p:spPr>
            <a:xfrm>
              <a:off x="10516380" y="4206294"/>
              <a:ext cx="194151" cy="345207"/>
            </a:xfrm>
            <a:prstGeom prst="straightConnector1">
              <a:avLst/>
            </a:prstGeom>
            <a:ln w="2857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A753FB18-0CE0-7A52-1937-A2EEC7501B70}"/>
                </a:ext>
              </a:extLst>
            </p:cNvPr>
            <p:cNvSpPr txBox="1"/>
            <p:nvPr/>
          </p:nvSpPr>
          <p:spPr>
            <a:xfrm>
              <a:off x="8622001" y="4122831"/>
              <a:ext cx="5999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True</a:t>
              </a:r>
            </a:p>
          </p:txBody>
        </p:sp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3374BECB-8E20-2634-7E09-5E6CB9AC8ECB}"/>
                </a:ext>
              </a:extLst>
            </p:cNvPr>
            <p:cNvSpPr txBox="1"/>
            <p:nvPr/>
          </p:nvSpPr>
          <p:spPr>
            <a:xfrm>
              <a:off x="10688835" y="4122831"/>
              <a:ext cx="6529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False</a:t>
              </a:r>
            </a:p>
          </p:txBody>
        </p:sp>
        <p:pic>
          <p:nvPicPr>
            <p:cNvPr id="16" name="Grafik 15" descr="Benutzer mit einfarbiger Füllung">
              <a:extLst>
                <a:ext uri="{FF2B5EF4-FFF2-40B4-BE49-F238E27FC236}">
                  <a16:creationId xmlns:a16="http://schemas.microsoft.com/office/drawing/2014/main" id="{05267DD0-0016-86FE-5497-33A396F2B69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352211" y="4554511"/>
              <a:ext cx="510426" cy="510426"/>
            </a:xfrm>
            <a:prstGeom prst="rect">
              <a:avLst/>
            </a:prstGeom>
          </p:spPr>
        </p:pic>
        <p:pic>
          <p:nvPicPr>
            <p:cNvPr id="17" name="Grafik 16" descr="Benutzer mit einfarbiger Füllung">
              <a:extLst>
                <a:ext uri="{FF2B5EF4-FFF2-40B4-BE49-F238E27FC236}">
                  <a16:creationId xmlns:a16="http://schemas.microsoft.com/office/drawing/2014/main" id="{5C279EEA-CCAA-F7A5-BF30-A5AEE77B64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526586" y="4554511"/>
              <a:ext cx="510426" cy="510426"/>
            </a:xfrm>
            <a:prstGeom prst="rect">
              <a:avLst/>
            </a:prstGeom>
          </p:spPr>
        </p:pic>
        <p:pic>
          <p:nvPicPr>
            <p:cNvPr id="18" name="Grafik 17" descr="Benutzer mit einfarbiger Füllung">
              <a:extLst>
                <a:ext uri="{FF2B5EF4-FFF2-40B4-BE49-F238E27FC236}">
                  <a16:creationId xmlns:a16="http://schemas.microsoft.com/office/drawing/2014/main" id="{BBEB9175-D4EB-D6FA-D6B8-4ACA4B5C1B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925207" y="4554511"/>
              <a:ext cx="510426" cy="510426"/>
            </a:xfrm>
            <a:prstGeom prst="rect">
              <a:avLst/>
            </a:prstGeom>
          </p:spPr>
        </p:pic>
        <p:pic>
          <p:nvPicPr>
            <p:cNvPr id="19" name="Grafik 18" descr="Benutzer mit einfarbiger Füllung">
              <a:extLst>
                <a:ext uri="{FF2B5EF4-FFF2-40B4-BE49-F238E27FC236}">
                  <a16:creationId xmlns:a16="http://schemas.microsoft.com/office/drawing/2014/main" id="{7945C7B2-973D-BD53-168D-E6D884053AF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770897" y="4554511"/>
              <a:ext cx="510426" cy="510426"/>
            </a:xfrm>
            <a:prstGeom prst="rect">
              <a:avLst/>
            </a:prstGeom>
          </p:spPr>
        </p:pic>
        <p:pic>
          <p:nvPicPr>
            <p:cNvPr id="20" name="Grafik 19" descr="Benutzer mit einfarbiger Füllung">
              <a:extLst>
                <a:ext uri="{FF2B5EF4-FFF2-40B4-BE49-F238E27FC236}">
                  <a16:creationId xmlns:a16="http://schemas.microsoft.com/office/drawing/2014/main" id="{3C909C39-7FF9-8C28-073F-72AF9127E1B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169518" y="4554511"/>
              <a:ext cx="510426" cy="510426"/>
            </a:xfrm>
            <a:prstGeom prst="rect">
              <a:avLst/>
            </a:prstGeom>
          </p:spPr>
        </p:pic>
        <p:pic>
          <p:nvPicPr>
            <p:cNvPr id="21" name="Grafik 20" descr="Benutzer mit einfarbiger Füllung">
              <a:extLst>
                <a:ext uri="{FF2B5EF4-FFF2-40B4-BE49-F238E27FC236}">
                  <a16:creationId xmlns:a16="http://schemas.microsoft.com/office/drawing/2014/main" id="{70759A79-0775-C7DF-E662-7E7502A2A50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568139" y="4554511"/>
              <a:ext cx="510426" cy="510426"/>
            </a:xfrm>
            <a:prstGeom prst="rect">
              <a:avLst/>
            </a:prstGeom>
          </p:spPr>
        </p:pic>
        <p:pic>
          <p:nvPicPr>
            <p:cNvPr id="22" name="Grafik 21" descr="Benutzer mit einfarbiger Füllung">
              <a:extLst>
                <a:ext uri="{FF2B5EF4-FFF2-40B4-BE49-F238E27FC236}">
                  <a16:creationId xmlns:a16="http://schemas.microsoft.com/office/drawing/2014/main" id="{28252153-FF93-2780-54B2-21526788C17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966760" y="4554511"/>
              <a:ext cx="510426" cy="510426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feld 24">
                  <a:extLst>
                    <a:ext uri="{FF2B5EF4-FFF2-40B4-BE49-F238E27FC236}">
                      <a16:creationId xmlns:a16="http://schemas.microsoft.com/office/drawing/2014/main" id="{08068788-1B96-10B2-E83D-F244EF17B3CB}"/>
                    </a:ext>
                  </a:extLst>
                </p:cNvPr>
                <p:cNvSpPr txBox="1"/>
                <p:nvPr/>
              </p:nvSpPr>
              <p:spPr>
                <a:xfrm>
                  <a:off x="9593846" y="5228934"/>
                  <a:ext cx="87774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𝐺𝐼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: 0,34</m:t>
                        </m:r>
                      </m:oMath>
                    </m:oMathPara>
                  </a14:m>
                  <a:endParaRPr lang="de-DE" dirty="0"/>
                </a:p>
              </p:txBody>
            </p:sp>
          </mc:Choice>
          <mc:Fallback xmlns="">
            <p:sp>
              <p:nvSpPr>
                <p:cNvPr id="25" name="Textfeld 24">
                  <a:extLst>
                    <a:ext uri="{FF2B5EF4-FFF2-40B4-BE49-F238E27FC236}">
                      <a16:creationId xmlns:a16="http://schemas.microsoft.com/office/drawing/2014/main" id="{08068788-1B96-10B2-E83D-F244EF17B3C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93846" y="5228934"/>
                  <a:ext cx="877741" cy="276999"/>
                </a:xfrm>
                <a:prstGeom prst="rect">
                  <a:avLst/>
                </a:prstGeom>
                <a:blipFill>
                  <a:blip r:embed="rId7"/>
                  <a:stretch>
                    <a:fillRect l="-5556" r="-6944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0" name="Gruppieren 69">
            <a:extLst>
              <a:ext uri="{FF2B5EF4-FFF2-40B4-BE49-F238E27FC236}">
                <a16:creationId xmlns:a16="http://schemas.microsoft.com/office/drawing/2014/main" id="{EAA93139-041D-F78B-9B44-FBCCBC11183D}"/>
              </a:ext>
            </a:extLst>
          </p:cNvPr>
          <p:cNvGrpSpPr/>
          <p:nvPr/>
        </p:nvGrpSpPr>
        <p:grpSpPr>
          <a:xfrm>
            <a:off x="309753" y="4097829"/>
            <a:ext cx="3681772" cy="1890527"/>
            <a:chOff x="329664" y="3206263"/>
            <a:chExt cx="3681772" cy="1890527"/>
          </a:xfrm>
        </p:grpSpPr>
        <p:grpSp>
          <p:nvGrpSpPr>
            <p:cNvPr id="26" name="Gruppieren 25">
              <a:extLst>
                <a:ext uri="{FF2B5EF4-FFF2-40B4-BE49-F238E27FC236}">
                  <a16:creationId xmlns:a16="http://schemas.microsoft.com/office/drawing/2014/main" id="{40ED699F-6E45-E8BC-4EE8-13792F218188}"/>
                </a:ext>
              </a:extLst>
            </p:cNvPr>
            <p:cNvGrpSpPr/>
            <p:nvPr/>
          </p:nvGrpSpPr>
          <p:grpSpPr>
            <a:xfrm>
              <a:off x="329664" y="3206263"/>
              <a:ext cx="3681772" cy="1568743"/>
              <a:chOff x="7041833" y="2648449"/>
              <a:chExt cx="3681772" cy="1568743"/>
            </a:xfrm>
          </p:grpSpPr>
          <p:sp>
            <p:nvSpPr>
              <p:cNvPr id="27" name="Rechteck: abgerundete Ecken 26">
                <a:extLst>
                  <a:ext uri="{FF2B5EF4-FFF2-40B4-BE49-F238E27FC236}">
                    <a16:creationId xmlns:a16="http://schemas.microsoft.com/office/drawing/2014/main" id="{22B584AE-85B6-1F0C-DDF4-0983F6B8F45E}"/>
                  </a:ext>
                </a:extLst>
              </p:cNvPr>
              <p:cNvSpPr/>
              <p:nvPr/>
            </p:nvSpPr>
            <p:spPr>
              <a:xfrm>
                <a:off x="8059478" y="2648449"/>
                <a:ext cx="1765005" cy="602511"/>
              </a:xfrm>
              <a:prstGeom prst="round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/>
                  <a:t>Feature A ?</a:t>
                </a:r>
              </a:p>
            </p:txBody>
          </p:sp>
          <p:cxnSp>
            <p:nvCxnSpPr>
              <p:cNvPr id="28" name="Gerade Verbindung mit Pfeil 27">
                <a:extLst>
                  <a:ext uri="{FF2B5EF4-FFF2-40B4-BE49-F238E27FC236}">
                    <a16:creationId xmlns:a16="http://schemas.microsoft.com/office/drawing/2014/main" id="{4660535D-2118-70BC-65AC-9D07D89CF8E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250866" y="3298983"/>
                <a:ext cx="171615" cy="345207"/>
              </a:xfrm>
              <a:prstGeom prst="straightConnector1">
                <a:avLst/>
              </a:prstGeom>
              <a:ln w="28575">
                <a:solidFill>
                  <a:schemeClr val="accent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Gerade Verbindung mit Pfeil 28">
                <a:extLst>
                  <a:ext uri="{FF2B5EF4-FFF2-40B4-BE49-F238E27FC236}">
                    <a16:creationId xmlns:a16="http://schemas.microsoft.com/office/drawing/2014/main" id="{A0DCCDF8-EDEF-6750-30BA-81B034330EC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545273" y="3298983"/>
                <a:ext cx="194151" cy="345207"/>
              </a:xfrm>
              <a:prstGeom prst="straightConnector1">
                <a:avLst/>
              </a:prstGeom>
              <a:ln w="28575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Textfeld 29">
                <a:extLst>
                  <a:ext uri="{FF2B5EF4-FFF2-40B4-BE49-F238E27FC236}">
                    <a16:creationId xmlns:a16="http://schemas.microsoft.com/office/drawing/2014/main" id="{25E58851-7AE3-E939-C125-B82134F06A32}"/>
                  </a:ext>
                </a:extLst>
              </p:cNvPr>
              <p:cNvSpPr txBox="1"/>
              <p:nvPr/>
            </p:nvSpPr>
            <p:spPr>
              <a:xfrm>
                <a:off x="7650894" y="3215520"/>
                <a:ext cx="5999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dirty="0"/>
                  <a:t>True</a:t>
                </a:r>
              </a:p>
            </p:txBody>
          </p:sp>
          <p:sp>
            <p:nvSpPr>
              <p:cNvPr id="31" name="Textfeld 30">
                <a:extLst>
                  <a:ext uri="{FF2B5EF4-FFF2-40B4-BE49-F238E27FC236}">
                    <a16:creationId xmlns:a16="http://schemas.microsoft.com/office/drawing/2014/main" id="{2D3FA093-962C-4FF5-A62B-4EEC589FB5E2}"/>
                  </a:ext>
                </a:extLst>
              </p:cNvPr>
              <p:cNvSpPr txBox="1"/>
              <p:nvPr/>
            </p:nvSpPr>
            <p:spPr>
              <a:xfrm>
                <a:off x="9717728" y="3215520"/>
                <a:ext cx="6529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dirty="0"/>
                  <a:t>False</a:t>
                </a:r>
              </a:p>
            </p:txBody>
          </p:sp>
          <p:pic>
            <p:nvPicPr>
              <p:cNvPr id="39" name="Grafik 38" descr="Benutzer mit einfarbiger Füllung">
                <a:extLst>
                  <a:ext uri="{FF2B5EF4-FFF2-40B4-BE49-F238E27FC236}">
                    <a16:creationId xmlns:a16="http://schemas.microsoft.com/office/drawing/2014/main" id="{9598E699-6F6E-1F39-1D85-EF9E846F93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7041833" y="3692213"/>
                <a:ext cx="510426" cy="510426"/>
              </a:xfrm>
              <a:prstGeom prst="rect">
                <a:avLst/>
              </a:prstGeom>
            </p:spPr>
          </p:pic>
          <p:pic>
            <p:nvPicPr>
              <p:cNvPr id="40" name="Grafik 39" descr="Benutzer mit einfarbiger Füllung">
                <a:extLst>
                  <a:ext uri="{FF2B5EF4-FFF2-40B4-BE49-F238E27FC236}">
                    <a16:creationId xmlns:a16="http://schemas.microsoft.com/office/drawing/2014/main" id="{B36C4982-0E36-B06F-458B-87C6332169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7440454" y="3692213"/>
                <a:ext cx="510426" cy="510426"/>
              </a:xfrm>
              <a:prstGeom prst="rect">
                <a:avLst/>
              </a:prstGeom>
            </p:spPr>
          </p:pic>
          <p:pic>
            <p:nvPicPr>
              <p:cNvPr id="41" name="Grafik 40" descr="Benutzer mit einfarbiger Füllung">
                <a:extLst>
                  <a:ext uri="{FF2B5EF4-FFF2-40B4-BE49-F238E27FC236}">
                    <a16:creationId xmlns:a16="http://schemas.microsoft.com/office/drawing/2014/main" id="{B84259F1-24AA-06CB-B29C-226704E1D5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7839075" y="3692213"/>
                <a:ext cx="510426" cy="510426"/>
              </a:xfrm>
              <a:prstGeom prst="rect">
                <a:avLst/>
              </a:prstGeom>
            </p:spPr>
          </p:pic>
          <p:pic>
            <p:nvPicPr>
              <p:cNvPr id="42" name="Grafik 41" descr="Benutzer mit einfarbiger Füllung">
                <a:extLst>
                  <a:ext uri="{FF2B5EF4-FFF2-40B4-BE49-F238E27FC236}">
                    <a16:creationId xmlns:a16="http://schemas.microsoft.com/office/drawing/2014/main" id="{856F364A-AAE8-EB11-C58E-4646B6008D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8237696" y="3692213"/>
                <a:ext cx="510426" cy="510426"/>
              </a:xfrm>
              <a:prstGeom prst="rect">
                <a:avLst/>
              </a:prstGeom>
            </p:spPr>
          </p:pic>
          <p:pic>
            <p:nvPicPr>
              <p:cNvPr id="43" name="Grafik 42" descr="Benutzer mit einfarbiger Füllung">
                <a:extLst>
                  <a:ext uri="{FF2B5EF4-FFF2-40B4-BE49-F238E27FC236}">
                    <a16:creationId xmlns:a16="http://schemas.microsoft.com/office/drawing/2014/main" id="{5915926F-EE78-DB27-BE9D-687B9CEFF8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9415937" y="3706766"/>
                <a:ext cx="510426" cy="510426"/>
              </a:xfrm>
              <a:prstGeom prst="rect">
                <a:avLst/>
              </a:prstGeom>
            </p:spPr>
          </p:pic>
          <p:pic>
            <p:nvPicPr>
              <p:cNvPr id="44" name="Grafik 43" descr="Benutzer mit einfarbiger Füllung">
                <a:extLst>
                  <a:ext uri="{FF2B5EF4-FFF2-40B4-BE49-F238E27FC236}">
                    <a16:creationId xmlns:a16="http://schemas.microsoft.com/office/drawing/2014/main" id="{5A830FCF-BA58-3381-7EEF-8A3B71FEEF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9814558" y="3706766"/>
                <a:ext cx="510426" cy="510426"/>
              </a:xfrm>
              <a:prstGeom prst="rect">
                <a:avLst/>
              </a:prstGeom>
            </p:spPr>
          </p:pic>
          <p:pic>
            <p:nvPicPr>
              <p:cNvPr id="45" name="Grafik 44" descr="Benutzer mit einfarbiger Füllung">
                <a:extLst>
                  <a:ext uri="{FF2B5EF4-FFF2-40B4-BE49-F238E27FC236}">
                    <a16:creationId xmlns:a16="http://schemas.microsoft.com/office/drawing/2014/main" id="{DADA21DF-CEAE-A13F-E3E7-12A83ABA48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10213179" y="3706766"/>
                <a:ext cx="510426" cy="510426"/>
              </a:xfrm>
              <a:prstGeom prst="rect">
                <a:avLst/>
              </a:prstGeom>
            </p:spPr>
          </p:pic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Textfeld 65">
                  <a:extLst>
                    <a:ext uri="{FF2B5EF4-FFF2-40B4-BE49-F238E27FC236}">
                      <a16:creationId xmlns:a16="http://schemas.microsoft.com/office/drawing/2014/main" id="{9DD88DA4-D763-32C7-94A8-6BD94CED22F0}"/>
                    </a:ext>
                  </a:extLst>
                </p:cNvPr>
                <p:cNvSpPr txBox="1"/>
                <p:nvPr/>
              </p:nvSpPr>
              <p:spPr>
                <a:xfrm>
                  <a:off x="1766705" y="4819791"/>
                  <a:ext cx="95468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𝐺𝐼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:0,405</m:t>
                        </m:r>
                      </m:oMath>
                    </m:oMathPara>
                  </a14:m>
                  <a:endParaRPr lang="de-DE" dirty="0"/>
                </a:p>
              </p:txBody>
            </p:sp>
          </mc:Choice>
          <mc:Fallback xmlns="">
            <p:sp>
              <p:nvSpPr>
                <p:cNvPr id="66" name="Textfeld 65">
                  <a:extLst>
                    <a:ext uri="{FF2B5EF4-FFF2-40B4-BE49-F238E27FC236}">
                      <a16:creationId xmlns:a16="http://schemas.microsoft.com/office/drawing/2014/main" id="{9DD88DA4-D763-32C7-94A8-6BD94CED22F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66705" y="4819791"/>
                  <a:ext cx="954685" cy="276999"/>
                </a:xfrm>
                <a:prstGeom prst="rect">
                  <a:avLst/>
                </a:prstGeom>
                <a:blipFill>
                  <a:blip r:embed="rId8"/>
                  <a:stretch>
                    <a:fillRect l="-5769" r="-6410" b="-88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8" name="Gruppieren 67">
            <a:extLst>
              <a:ext uri="{FF2B5EF4-FFF2-40B4-BE49-F238E27FC236}">
                <a16:creationId xmlns:a16="http://schemas.microsoft.com/office/drawing/2014/main" id="{17DEF632-CAFD-E718-6912-985AEC33A0A8}"/>
              </a:ext>
            </a:extLst>
          </p:cNvPr>
          <p:cNvGrpSpPr/>
          <p:nvPr/>
        </p:nvGrpSpPr>
        <p:grpSpPr>
          <a:xfrm>
            <a:off x="4217061" y="3274692"/>
            <a:ext cx="3664736" cy="1867590"/>
            <a:chOff x="4020160" y="4615697"/>
            <a:chExt cx="3664736" cy="1867590"/>
          </a:xfrm>
        </p:grpSpPr>
        <p:grpSp>
          <p:nvGrpSpPr>
            <p:cNvPr id="46" name="Gruppieren 45">
              <a:extLst>
                <a:ext uri="{FF2B5EF4-FFF2-40B4-BE49-F238E27FC236}">
                  <a16:creationId xmlns:a16="http://schemas.microsoft.com/office/drawing/2014/main" id="{2800B8EF-9B21-76BD-E7F5-C0011D60992B}"/>
                </a:ext>
              </a:extLst>
            </p:cNvPr>
            <p:cNvGrpSpPr/>
            <p:nvPr/>
          </p:nvGrpSpPr>
          <p:grpSpPr>
            <a:xfrm>
              <a:off x="4020160" y="4615697"/>
              <a:ext cx="3664736" cy="1518710"/>
              <a:chOff x="3568769" y="5217844"/>
              <a:chExt cx="3664736" cy="1518710"/>
            </a:xfrm>
          </p:grpSpPr>
          <p:sp>
            <p:nvSpPr>
              <p:cNvPr id="47" name="Rechteck: abgerundete Ecken 46">
                <a:extLst>
                  <a:ext uri="{FF2B5EF4-FFF2-40B4-BE49-F238E27FC236}">
                    <a16:creationId xmlns:a16="http://schemas.microsoft.com/office/drawing/2014/main" id="{FE4DBA56-BDD9-CD7A-454C-BAD03E0BCE28}"/>
                  </a:ext>
                </a:extLst>
              </p:cNvPr>
              <p:cNvSpPr/>
              <p:nvPr/>
            </p:nvSpPr>
            <p:spPr>
              <a:xfrm>
                <a:off x="4573244" y="5217844"/>
                <a:ext cx="1765005" cy="602511"/>
              </a:xfrm>
              <a:prstGeom prst="round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/>
                  <a:t>Feature B ?</a:t>
                </a:r>
              </a:p>
            </p:txBody>
          </p:sp>
          <p:cxnSp>
            <p:nvCxnSpPr>
              <p:cNvPr id="48" name="Gerade Verbindung mit Pfeil 47">
                <a:extLst>
                  <a:ext uri="{FF2B5EF4-FFF2-40B4-BE49-F238E27FC236}">
                    <a16:creationId xmlns:a16="http://schemas.microsoft.com/office/drawing/2014/main" id="{8FB37BC6-8A38-DD1B-BF1F-EE43DC3AF97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64632" y="5868378"/>
                <a:ext cx="171615" cy="345207"/>
              </a:xfrm>
              <a:prstGeom prst="straightConnector1">
                <a:avLst/>
              </a:prstGeom>
              <a:ln w="28575">
                <a:solidFill>
                  <a:schemeClr val="accent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Gerade Verbindung mit Pfeil 48">
                <a:extLst>
                  <a:ext uri="{FF2B5EF4-FFF2-40B4-BE49-F238E27FC236}">
                    <a16:creationId xmlns:a16="http://schemas.microsoft.com/office/drawing/2014/main" id="{DBE1E757-583E-F905-A4A4-F90265063AB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59039" y="5868378"/>
                <a:ext cx="194151" cy="345207"/>
              </a:xfrm>
              <a:prstGeom prst="straightConnector1">
                <a:avLst/>
              </a:prstGeom>
              <a:ln w="28575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" name="Textfeld 49">
                <a:extLst>
                  <a:ext uri="{FF2B5EF4-FFF2-40B4-BE49-F238E27FC236}">
                    <a16:creationId xmlns:a16="http://schemas.microsoft.com/office/drawing/2014/main" id="{05ED9699-5F01-5D1D-AC74-8F55D4DDE9B4}"/>
                  </a:ext>
                </a:extLst>
              </p:cNvPr>
              <p:cNvSpPr txBox="1"/>
              <p:nvPr/>
            </p:nvSpPr>
            <p:spPr>
              <a:xfrm>
                <a:off x="4164660" y="5784915"/>
                <a:ext cx="5999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dirty="0"/>
                  <a:t>True</a:t>
                </a:r>
              </a:p>
            </p:txBody>
          </p:sp>
          <p:sp>
            <p:nvSpPr>
              <p:cNvPr id="51" name="Textfeld 50">
                <a:extLst>
                  <a:ext uri="{FF2B5EF4-FFF2-40B4-BE49-F238E27FC236}">
                    <a16:creationId xmlns:a16="http://schemas.microsoft.com/office/drawing/2014/main" id="{37485210-3B8C-762F-FCE0-3DFC390FD202}"/>
                  </a:ext>
                </a:extLst>
              </p:cNvPr>
              <p:cNvSpPr txBox="1"/>
              <p:nvPr/>
            </p:nvSpPr>
            <p:spPr>
              <a:xfrm>
                <a:off x="6231494" y="5784915"/>
                <a:ext cx="6529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dirty="0"/>
                  <a:t>False</a:t>
                </a:r>
              </a:p>
            </p:txBody>
          </p:sp>
          <p:pic>
            <p:nvPicPr>
              <p:cNvPr id="59" name="Grafik 58" descr="Benutzer mit einfarbiger Füllung">
                <a:extLst>
                  <a:ext uri="{FF2B5EF4-FFF2-40B4-BE49-F238E27FC236}">
                    <a16:creationId xmlns:a16="http://schemas.microsoft.com/office/drawing/2014/main" id="{0BB4A945-B631-4F8C-0EA0-B57A460786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5925837" y="6226128"/>
                <a:ext cx="510426" cy="510426"/>
              </a:xfrm>
              <a:prstGeom prst="rect">
                <a:avLst/>
              </a:prstGeom>
            </p:spPr>
          </p:pic>
          <p:pic>
            <p:nvPicPr>
              <p:cNvPr id="60" name="Grafik 59" descr="Benutzer mit einfarbiger Füllung">
                <a:extLst>
                  <a:ext uri="{FF2B5EF4-FFF2-40B4-BE49-F238E27FC236}">
                    <a16:creationId xmlns:a16="http://schemas.microsoft.com/office/drawing/2014/main" id="{1DDF6555-4A41-AA53-5648-56A372D954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6324458" y="6226128"/>
                <a:ext cx="510426" cy="510426"/>
              </a:xfrm>
              <a:prstGeom prst="rect">
                <a:avLst/>
              </a:prstGeom>
            </p:spPr>
          </p:pic>
          <p:pic>
            <p:nvPicPr>
              <p:cNvPr id="61" name="Grafik 60" descr="Benutzer mit einfarbiger Füllung">
                <a:extLst>
                  <a:ext uri="{FF2B5EF4-FFF2-40B4-BE49-F238E27FC236}">
                    <a16:creationId xmlns:a16="http://schemas.microsoft.com/office/drawing/2014/main" id="{D27B453B-41B0-D79A-E232-A67AE7971E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6723079" y="6226128"/>
                <a:ext cx="510426" cy="510426"/>
              </a:xfrm>
              <a:prstGeom prst="rect">
                <a:avLst/>
              </a:prstGeom>
            </p:spPr>
          </p:pic>
          <p:pic>
            <p:nvPicPr>
              <p:cNvPr id="62" name="Grafik 61" descr="Benutzer mit einfarbiger Füllung">
                <a:extLst>
                  <a:ext uri="{FF2B5EF4-FFF2-40B4-BE49-F238E27FC236}">
                    <a16:creationId xmlns:a16="http://schemas.microsoft.com/office/drawing/2014/main" id="{20E5F913-911F-FC76-7056-C19512F870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3568769" y="6226128"/>
                <a:ext cx="510426" cy="510426"/>
              </a:xfrm>
              <a:prstGeom prst="rect">
                <a:avLst/>
              </a:prstGeom>
            </p:spPr>
          </p:pic>
          <p:pic>
            <p:nvPicPr>
              <p:cNvPr id="63" name="Grafik 62" descr="Benutzer mit einfarbiger Füllung">
                <a:extLst>
                  <a:ext uri="{FF2B5EF4-FFF2-40B4-BE49-F238E27FC236}">
                    <a16:creationId xmlns:a16="http://schemas.microsoft.com/office/drawing/2014/main" id="{1CB4E253-D757-F7B4-87D2-7291154CB8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3967390" y="6226128"/>
                <a:ext cx="510426" cy="510426"/>
              </a:xfrm>
              <a:prstGeom prst="rect">
                <a:avLst/>
              </a:prstGeom>
            </p:spPr>
          </p:pic>
          <p:pic>
            <p:nvPicPr>
              <p:cNvPr id="64" name="Grafik 63" descr="Benutzer mit einfarbiger Füllung">
                <a:extLst>
                  <a:ext uri="{FF2B5EF4-FFF2-40B4-BE49-F238E27FC236}">
                    <a16:creationId xmlns:a16="http://schemas.microsoft.com/office/drawing/2014/main" id="{760AA2AF-CF06-D4C5-509D-36280B18AF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4366011" y="6226128"/>
                <a:ext cx="510426" cy="510426"/>
              </a:xfrm>
              <a:prstGeom prst="rect">
                <a:avLst/>
              </a:prstGeom>
            </p:spPr>
          </p:pic>
          <p:pic>
            <p:nvPicPr>
              <p:cNvPr id="65" name="Grafik 64" descr="Benutzer mit einfarbiger Füllung">
                <a:extLst>
                  <a:ext uri="{FF2B5EF4-FFF2-40B4-BE49-F238E27FC236}">
                    <a16:creationId xmlns:a16="http://schemas.microsoft.com/office/drawing/2014/main" id="{7ABB4D92-4BED-E720-E247-C8DB6A65AD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4764632" y="6226128"/>
                <a:ext cx="510426" cy="510426"/>
              </a:xfrm>
              <a:prstGeom prst="rect">
                <a:avLst/>
              </a:prstGeom>
            </p:spPr>
          </p:pic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Textfeld 66">
                  <a:extLst>
                    <a:ext uri="{FF2B5EF4-FFF2-40B4-BE49-F238E27FC236}">
                      <a16:creationId xmlns:a16="http://schemas.microsoft.com/office/drawing/2014/main" id="{C08833E0-EDB0-9429-02AB-BA6FDEB40A83}"/>
                    </a:ext>
                  </a:extLst>
                </p:cNvPr>
                <p:cNvSpPr txBox="1"/>
                <p:nvPr/>
              </p:nvSpPr>
              <p:spPr>
                <a:xfrm>
                  <a:off x="5472086" y="6206288"/>
                  <a:ext cx="954685" cy="2769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𝐺𝐼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:0,214</m:t>
                        </m:r>
                      </m:oMath>
                    </m:oMathPara>
                  </a14:m>
                  <a:endParaRPr lang="de-DE" dirty="0"/>
                </a:p>
              </p:txBody>
            </p:sp>
          </mc:Choice>
          <mc:Fallback xmlns="">
            <p:sp>
              <p:nvSpPr>
                <p:cNvPr id="67" name="Textfeld 66">
                  <a:extLst>
                    <a:ext uri="{FF2B5EF4-FFF2-40B4-BE49-F238E27FC236}">
                      <a16:creationId xmlns:a16="http://schemas.microsoft.com/office/drawing/2014/main" id="{C08833E0-EDB0-9429-02AB-BA6FDEB40A8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72086" y="6206288"/>
                  <a:ext cx="954685" cy="276999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>
                  <a:solidFill>
                    <a:schemeClr val="bg1"/>
                  </a:solidFill>
                </a:ln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</a:effectLst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042084371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16B5E06-5D46-5DFD-1CCF-136398459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Repeat </a:t>
            </a:r>
            <a:r>
              <a:rPr lang="de-DE" dirty="0" err="1"/>
              <a:t>recursivly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1CC93A7-CE09-6E1F-B9A9-878022515A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Now</a:t>
            </a:r>
            <a:r>
              <a:rPr lang="de-DE" dirty="0"/>
              <a:t> </a:t>
            </a:r>
            <a:r>
              <a:rPr lang="de-DE" dirty="0" err="1"/>
              <a:t>repeat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process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all </a:t>
            </a:r>
            <a:r>
              <a:rPr lang="de-DE" dirty="0" err="1"/>
              <a:t>inpure</a:t>
            </a:r>
            <a:r>
              <a:rPr lang="de-DE" dirty="0"/>
              <a:t> </a:t>
            </a:r>
            <a:r>
              <a:rPr lang="de-DE" dirty="0" err="1"/>
              <a:t>leafs</a:t>
            </a:r>
            <a:r>
              <a:rPr lang="de-DE" dirty="0"/>
              <a:t>…</a:t>
            </a:r>
          </a:p>
        </p:txBody>
      </p:sp>
      <p:sp>
        <p:nvSpPr>
          <p:cNvPr id="7" name="Rechteck: abgerundete Ecken 6">
            <a:extLst>
              <a:ext uri="{FF2B5EF4-FFF2-40B4-BE49-F238E27FC236}">
                <a16:creationId xmlns:a16="http://schemas.microsoft.com/office/drawing/2014/main" id="{4AFF8646-AD13-A638-A45A-80F80DB1C818}"/>
              </a:ext>
            </a:extLst>
          </p:cNvPr>
          <p:cNvSpPr/>
          <p:nvPr/>
        </p:nvSpPr>
        <p:spPr>
          <a:xfrm>
            <a:off x="8432568" y="3398783"/>
            <a:ext cx="1765005" cy="602511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Feature B ?</a:t>
            </a:r>
          </a:p>
        </p:txBody>
      </p: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3EEBB4A2-B312-24D9-C556-B38322DECC69}"/>
              </a:ext>
            </a:extLst>
          </p:cNvPr>
          <p:cNvCxnSpPr>
            <a:cxnSpLocks/>
          </p:cNvCxnSpPr>
          <p:nvPr/>
        </p:nvCxnSpPr>
        <p:spPr>
          <a:xfrm flipH="1">
            <a:off x="8623956" y="4049317"/>
            <a:ext cx="171615" cy="345207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56439276-C210-7F6C-9394-137E9CDD212F}"/>
              </a:ext>
            </a:extLst>
          </p:cNvPr>
          <p:cNvCxnSpPr>
            <a:cxnSpLocks/>
          </p:cNvCxnSpPr>
          <p:nvPr/>
        </p:nvCxnSpPr>
        <p:spPr>
          <a:xfrm>
            <a:off x="9918363" y="4049317"/>
            <a:ext cx="194151" cy="345207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feld 9">
            <a:extLst>
              <a:ext uri="{FF2B5EF4-FFF2-40B4-BE49-F238E27FC236}">
                <a16:creationId xmlns:a16="http://schemas.microsoft.com/office/drawing/2014/main" id="{A341890F-5D5D-2D74-0373-36BB78AC8FE9}"/>
              </a:ext>
            </a:extLst>
          </p:cNvPr>
          <p:cNvSpPr txBox="1"/>
          <p:nvPr/>
        </p:nvSpPr>
        <p:spPr>
          <a:xfrm>
            <a:off x="8023984" y="3965854"/>
            <a:ext cx="599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True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0A969DFA-FE3E-46C2-BDBA-5FFE398F40A0}"/>
              </a:ext>
            </a:extLst>
          </p:cNvPr>
          <p:cNvSpPr txBox="1"/>
          <p:nvPr/>
        </p:nvSpPr>
        <p:spPr>
          <a:xfrm>
            <a:off x="10090818" y="3965854"/>
            <a:ext cx="652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False</a:t>
            </a:r>
          </a:p>
        </p:txBody>
      </p:sp>
      <p:pic>
        <p:nvPicPr>
          <p:cNvPr id="19" name="Grafik 18" descr="Benutzer mit einfarbiger Füllung">
            <a:extLst>
              <a:ext uri="{FF2B5EF4-FFF2-40B4-BE49-F238E27FC236}">
                <a16:creationId xmlns:a16="http://schemas.microsoft.com/office/drawing/2014/main" id="{2380EBF2-5F26-B567-6785-D9743A62A8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85161" y="4407067"/>
            <a:ext cx="510426" cy="510426"/>
          </a:xfrm>
          <a:prstGeom prst="rect">
            <a:avLst/>
          </a:prstGeom>
        </p:spPr>
      </p:pic>
      <p:pic>
        <p:nvPicPr>
          <p:cNvPr id="20" name="Grafik 19" descr="Benutzer mit einfarbiger Füllung">
            <a:extLst>
              <a:ext uri="{FF2B5EF4-FFF2-40B4-BE49-F238E27FC236}">
                <a16:creationId xmlns:a16="http://schemas.microsoft.com/office/drawing/2014/main" id="{99ACFA07-893D-4904-38B9-D3DE44A252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83782" y="4407067"/>
            <a:ext cx="510426" cy="510426"/>
          </a:xfrm>
          <a:prstGeom prst="rect">
            <a:avLst/>
          </a:prstGeom>
        </p:spPr>
      </p:pic>
      <p:pic>
        <p:nvPicPr>
          <p:cNvPr id="21" name="Grafik 20" descr="Benutzer mit einfarbiger Füllung">
            <a:extLst>
              <a:ext uri="{FF2B5EF4-FFF2-40B4-BE49-F238E27FC236}">
                <a16:creationId xmlns:a16="http://schemas.microsoft.com/office/drawing/2014/main" id="{6F03C31A-780E-32CE-F28C-E5236831E4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82403" y="4407067"/>
            <a:ext cx="510426" cy="510426"/>
          </a:xfrm>
          <a:prstGeom prst="rect">
            <a:avLst/>
          </a:prstGeom>
        </p:spPr>
      </p:pic>
      <p:pic>
        <p:nvPicPr>
          <p:cNvPr id="22" name="Grafik 21" descr="Benutzer mit einfarbiger Füllung">
            <a:extLst>
              <a:ext uri="{FF2B5EF4-FFF2-40B4-BE49-F238E27FC236}">
                <a16:creationId xmlns:a16="http://schemas.microsoft.com/office/drawing/2014/main" id="{A2E2B89C-729E-FD34-F8DB-06F1E4B958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28093" y="4407067"/>
            <a:ext cx="510426" cy="510426"/>
          </a:xfrm>
          <a:prstGeom prst="rect">
            <a:avLst/>
          </a:prstGeom>
        </p:spPr>
      </p:pic>
      <p:pic>
        <p:nvPicPr>
          <p:cNvPr id="23" name="Grafik 22" descr="Benutzer mit einfarbiger Füllung">
            <a:extLst>
              <a:ext uri="{FF2B5EF4-FFF2-40B4-BE49-F238E27FC236}">
                <a16:creationId xmlns:a16="http://schemas.microsoft.com/office/drawing/2014/main" id="{C58D62B1-9375-49B2-48E3-8E90B5B248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26714" y="4407067"/>
            <a:ext cx="510426" cy="510426"/>
          </a:xfrm>
          <a:prstGeom prst="rect">
            <a:avLst/>
          </a:prstGeom>
        </p:spPr>
      </p:pic>
      <p:pic>
        <p:nvPicPr>
          <p:cNvPr id="24" name="Grafik 23" descr="Benutzer mit einfarbiger Füllung">
            <a:extLst>
              <a:ext uri="{FF2B5EF4-FFF2-40B4-BE49-F238E27FC236}">
                <a16:creationId xmlns:a16="http://schemas.microsoft.com/office/drawing/2014/main" id="{79BC9A66-86BC-90A6-97BF-3C0CFE5DB6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25335" y="4407067"/>
            <a:ext cx="510426" cy="510426"/>
          </a:xfrm>
          <a:prstGeom prst="rect">
            <a:avLst/>
          </a:prstGeom>
        </p:spPr>
      </p:pic>
      <p:pic>
        <p:nvPicPr>
          <p:cNvPr id="25" name="Grafik 24" descr="Benutzer mit einfarbiger Füllung">
            <a:extLst>
              <a:ext uri="{FF2B5EF4-FFF2-40B4-BE49-F238E27FC236}">
                <a16:creationId xmlns:a16="http://schemas.microsoft.com/office/drawing/2014/main" id="{85EDA91C-085F-0E5A-48E8-D673570EF4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23956" y="4407067"/>
            <a:ext cx="510426" cy="510426"/>
          </a:xfrm>
          <a:prstGeom prst="rect">
            <a:avLst/>
          </a:prstGeom>
        </p:spPr>
      </p:pic>
      <p:sp>
        <p:nvSpPr>
          <p:cNvPr id="26" name="Rechteck: abgerundete Ecken 25">
            <a:extLst>
              <a:ext uri="{FF2B5EF4-FFF2-40B4-BE49-F238E27FC236}">
                <a16:creationId xmlns:a16="http://schemas.microsoft.com/office/drawing/2014/main" id="{DF054C7A-B984-73CD-4C97-7285A2F3569F}"/>
              </a:ext>
            </a:extLst>
          </p:cNvPr>
          <p:cNvSpPr/>
          <p:nvPr/>
        </p:nvSpPr>
        <p:spPr>
          <a:xfrm>
            <a:off x="7428093" y="4989374"/>
            <a:ext cx="1765005" cy="602511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Feature ???</a:t>
            </a:r>
          </a:p>
        </p:txBody>
      </p:sp>
      <p:graphicFrame>
        <p:nvGraphicFramePr>
          <p:cNvPr id="31" name="Tabelle 4">
            <a:extLst>
              <a:ext uri="{FF2B5EF4-FFF2-40B4-BE49-F238E27FC236}">
                <a16:creationId xmlns:a16="http://schemas.microsoft.com/office/drawing/2014/main" id="{B4F092BA-C3E1-1FC8-0E29-AEEFB31FDF35}"/>
              </a:ext>
            </a:extLst>
          </p:cNvPr>
          <p:cNvGraphicFramePr>
            <a:graphicFrameLocks noGrp="1"/>
          </p:cNvGraphicFramePr>
          <p:nvPr/>
        </p:nvGraphicFramePr>
        <p:xfrm>
          <a:off x="1003971" y="3087159"/>
          <a:ext cx="4432596" cy="29667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108149">
                  <a:extLst>
                    <a:ext uri="{9D8B030D-6E8A-4147-A177-3AD203B41FA5}">
                      <a16:colId xmlns:a16="http://schemas.microsoft.com/office/drawing/2014/main" val="1904068639"/>
                    </a:ext>
                  </a:extLst>
                </a:gridCol>
                <a:gridCol w="1108149">
                  <a:extLst>
                    <a:ext uri="{9D8B030D-6E8A-4147-A177-3AD203B41FA5}">
                      <a16:colId xmlns:a16="http://schemas.microsoft.com/office/drawing/2014/main" val="1987435796"/>
                    </a:ext>
                  </a:extLst>
                </a:gridCol>
                <a:gridCol w="1108149">
                  <a:extLst>
                    <a:ext uri="{9D8B030D-6E8A-4147-A177-3AD203B41FA5}">
                      <a16:colId xmlns:a16="http://schemas.microsoft.com/office/drawing/2014/main" val="1863218825"/>
                    </a:ext>
                  </a:extLst>
                </a:gridCol>
                <a:gridCol w="1108149">
                  <a:extLst>
                    <a:ext uri="{9D8B030D-6E8A-4147-A177-3AD203B41FA5}">
                      <a16:colId xmlns:a16="http://schemas.microsoft.com/office/drawing/2014/main" val="73286239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Feature A</a:t>
                      </a: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/>
                        <a:t>Feature B</a:t>
                      </a: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/>
                        <a:t>Feature C</a:t>
                      </a: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/>
                        <a:t>Target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39215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>
                          <a:solidFill>
                            <a:schemeClr val="accent2"/>
                          </a:solidFill>
                        </a:rPr>
                        <a:t>Orange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77300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>
                          <a:solidFill>
                            <a:schemeClr val="accent2"/>
                          </a:solidFill>
                        </a:rPr>
                        <a:t>Orange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88176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>
                          <a:solidFill>
                            <a:schemeClr val="accent1"/>
                          </a:solidFill>
                        </a:rPr>
                        <a:t>Blau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97011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>
                          <a:solidFill>
                            <a:schemeClr val="accent1"/>
                          </a:solidFill>
                        </a:rPr>
                        <a:t>Blau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9030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>
                          <a:solidFill>
                            <a:schemeClr val="accent1"/>
                          </a:solidFill>
                        </a:rPr>
                        <a:t>Blau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569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>
                          <a:solidFill>
                            <a:schemeClr val="accent2"/>
                          </a:solidFill>
                        </a:rPr>
                        <a:t>Orange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05020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>
                          <a:solidFill>
                            <a:schemeClr val="accent2"/>
                          </a:solidFill>
                        </a:rPr>
                        <a:t>Orange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3598511"/>
                  </a:ext>
                </a:extLst>
              </a:tr>
            </a:tbl>
          </a:graphicData>
        </a:graphic>
      </p:graphicFrame>
      <p:sp>
        <p:nvSpPr>
          <p:cNvPr id="28" name="Rechteck 27">
            <a:extLst>
              <a:ext uri="{FF2B5EF4-FFF2-40B4-BE49-F238E27FC236}">
                <a16:creationId xmlns:a16="http://schemas.microsoft.com/office/drawing/2014/main" id="{02F9A1DB-8E13-F416-6B9B-2C7E7F4DC6A2}"/>
              </a:ext>
            </a:extLst>
          </p:cNvPr>
          <p:cNvSpPr/>
          <p:nvPr/>
        </p:nvSpPr>
        <p:spPr>
          <a:xfrm>
            <a:off x="925520" y="3832696"/>
            <a:ext cx="4700542" cy="366713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1BB96A61-36D3-A15B-18B1-D9D14177EE38}"/>
              </a:ext>
            </a:extLst>
          </p:cNvPr>
          <p:cNvSpPr/>
          <p:nvPr/>
        </p:nvSpPr>
        <p:spPr>
          <a:xfrm>
            <a:off x="838200" y="5316777"/>
            <a:ext cx="4700542" cy="860186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770362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B479E3A-7D56-0940-EFB9-5820ED0C20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Fertiger Baum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315CB21-D17A-D002-0992-BD4F1C7BF7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/>
              <a:t>Wie können nun einen neuen </a:t>
            </a:r>
            <a:r>
              <a:rPr lang="de-DE" err="1"/>
              <a:t>Imput</a:t>
            </a:r>
            <a:r>
              <a:rPr lang="de-DE"/>
              <a:t> mit Hilfe des Baumes klassifizieren.</a:t>
            </a:r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BF4825FD-7D6F-407C-3B1D-6AAA12E49272}"/>
              </a:ext>
            </a:extLst>
          </p:cNvPr>
          <p:cNvSpPr/>
          <p:nvPr/>
        </p:nvSpPr>
        <p:spPr>
          <a:xfrm>
            <a:off x="7900940" y="2732476"/>
            <a:ext cx="1765005" cy="602511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Feature B ?</a:t>
            </a:r>
          </a:p>
        </p:txBody>
      </p:sp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AA1A4C98-5FE4-1DB3-650D-80594EA66C42}"/>
              </a:ext>
            </a:extLst>
          </p:cNvPr>
          <p:cNvCxnSpPr>
            <a:cxnSpLocks/>
          </p:cNvCxnSpPr>
          <p:nvPr/>
        </p:nvCxnSpPr>
        <p:spPr>
          <a:xfrm flipH="1">
            <a:off x="8092328" y="3383010"/>
            <a:ext cx="171615" cy="345207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95359A73-4FD8-CD94-290B-0060A61D0535}"/>
              </a:ext>
            </a:extLst>
          </p:cNvPr>
          <p:cNvCxnSpPr>
            <a:cxnSpLocks/>
          </p:cNvCxnSpPr>
          <p:nvPr/>
        </p:nvCxnSpPr>
        <p:spPr>
          <a:xfrm>
            <a:off x="9386735" y="3383010"/>
            <a:ext cx="194151" cy="345207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feld 6">
            <a:extLst>
              <a:ext uri="{FF2B5EF4-FFF2-40B4-BE49-F238E27FC236}">
                <a16:creationId xmlns:a16="http://schemas.microsoft.com/office/drawing/2014/main" id="{437D7A2B-D7B1-4907-E175-89D759A108DB}"/>
              </a:ext>
            </a:extLst>
          </p:cNvPr>
          <p:cNvSpPr txBox="1"/>
          <p:nvPr/>
        </p:nvSpPr>
        <p:spPr>
          <a:xfrm>
            <a:off x="7492356" y="3299547"/>
            <a:ext cx="599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True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73570D3A-6F32-9CC5-B085-301F27E38FD7}"/>
              </a:ext>
            </a:extLst>
          </p:cNvPr>
          <p:cNvSpPr txBox="1"/>
          <p:nvPr/>
        </p:nvSpPr>
        <p:spPr>
          <a:xfrm>
            <a:off x="9559190" y="3299547"/>
            <a:ext cx="652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False</a:t>
            </a:r>
          </a:p>
        </p:txBody>
      </p:sp>
      <p:pic>
        <p:nvPicPr>
          <p:cNvPr id="9" name="Grafik 8" descr="Benutzer mit einfarbiger Füllung">
            <a:extLst>
              <a:ext uri="{FF2B5EF4-FFF2-40B4-BE49-F238E27FC236}">
                <a16:creationId xmlns:a16="http://schemas.microsoft.com/office/drawing/2014/main" id="{EB37468E-11C4-A914-15DF-ADB01A012D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53533" y="3740760"/>
            <a:ext cx="510426" cy="510426"/>
          </a:xfrm>
          <a:prstGeom prst="rect">
            <a:avLst/>
          </a:prstGeom>
        </p:spPr>
      </p:pic>
      <p:pic>
        <p:nvPicPr>
          <p:cNvPr id="10" name="Grafik 9" descr="Benutzer mit einfarbiger Füllung">
            <a:extLst>
              <a:ext uri="{FF2B5EF4-FFF2-40B4-BE49-F238E27FC236}">
                <a16:creationId xmlns:a16="http://schemas.microsoft.com/office/drawing/2014/main" id="{F0F5D2D6-0A78-2B08-C32B-DD115DA9F2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52154" y="3740760"/>
            <a:ext cx="510426" cy="510426"/>
          </a:xfrm>
          <a:prstGeom prst="rect">
            <a:avLst/>
          </a:prstGeom>
        </p:spPr>
      </p:pic>
      <p:pic>
        <p:nvPicPr>
          <p:cNvPr id="11" name="Grafik 10" descr="Benutzer mit einfarbiger Füllung">
            <a:extLst>
              <a:ext uri="{FF2B5EF4-FFF2-40B4-BE49-F238E27FC236}">
                <a16:creationId xmlns:a16="http://schemas.microsoft.com/office/drawing/2014/main" id="{58406601-650F-940A-7A60-330905CBEE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50775" y="3740760"/>
            <a:ext cx="510426" cy="510426"/>
          </a:xfrm>
          <a:prstGeom prst="rect">
            <a:avLst/>
          </a:prstGeom>
        </p:spPr>
      </p:pic>
      <p:pic>
        <p:nvPicPr>
          <p:cNvPr id="12" name="Grafik 11" descr="Benutzer mit einfarbiger Füllung">
            <a:extLst>
              <a:ext uri="{FF2B5EF4-FFF2-40B4-BE49-F238E27FC236}">
                <a16:creationId xmlns:a16="http://schemas.microsoft.com/office/drawing/2014/main" id="{1F611505-C820-9850-47D5-BE76BEF76F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79067" y="4837195"/>
            <a:ext cx="510426" cy="510426"/>
          </a:xfrm>
          <a:prstGeom prst="rect">
            <a:avLst/>
          </a:prstGeom>
        </p:spPr>
      </p:pic>
      <p:pic>
        <p:nvPicPr>
          <p:cNvPr id="13" name="Grafik 12" descr="Benutzer mit einfarbiger Füllung">
            <a:extLst>
              <a:ext uri="{FF2B5EF4-FFF2-40B4-BE49-F238E27FC236}">
                <a16:creationId xmlns:a16="http://schemas.microsoft.com/office/drawing/2014/main" id="{DC613C7D-B43B-E4C0-9E19-8BADA4DC5A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77688" y="4837195"/>
            <a:ext cx="510426" cy="510426"/>
          </a:xfrm>
          <a:prstGeom prst="rect">
            <a:avLst/>
          </a:prstGeom>
        </p:spPr>
      </p:pic>
      <p:pic>
        <p:nvPicPr>
          <p:cNvPr id="14" name="Grafik 13" descr="Benutzer mit einfarbiger Füllung">
            <a:extLst>
              <a:ext uri="{FF2B5EF4-FFF2-40B4-BE49-F238E27FC236}">
                <a16:creationId xmlns:a16="http://schemas.microsoft.com/office/drawing/2014/main" id="{5D05DCC8-DC43-46C7-314F-A014D36097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76309" y="4837195"/>
            <a:ext cx="510426" cy="510426"/>
          </a:xfrm>
          <a:prstGeom prst="rect">
            <a:avLst/>
          </a:prstGeom>
        </p:spPr>
      </p:pic>
      <p:pic>
        <p:nvPicPr>
          <p:cNvPr id="15" name="Grafik 14" descr="Benutzer mit einfarbiger Füllung">
            <a:extLst>
              <a:ext uri="{FF2B5EF4-FFF2-40B4-BE49-F238E27FC236}">
                <a16:creationId xmlns:a16="http://schemas.microsoft.com/office/drawing/2014/main" id="{17CB34CC-C6BF-2BAA-1D2A-6DC38A29EC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44650" y="4837195"/>
            <a:ext cx="510426" cy="510426"/>
          </a:xfrm>
          <a:prstGeom prst="rect">
            <a:avLst/>
          </a:prstGeom>
        </p:spPr>
      </p:pic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37EFA731-A553-F22E-44AF-417F1302509E}"/>
              </a:ext>
            </a:extLst>
          </p:cNvPr>
          <p:cNvSpPr/>
          <p:nvPr/>
        </p:nvSpPr>
        <p:spPr>
          <a:xfrm>
            <a:off x="7070241" y="3800098"/>
            <a:ext cx="1765005" cy="602511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/>
              <a:t>Feature C &lt; 12,5 ? </a:t>
            </a:r>
          </a:p>
        </p:txBody>
      </p: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33EB84F5-7226-4342-04AA-F029D723952F}"/>
              </a:ext>
            </a:extLst>
          </p:cNvPr>
          <p:cNvCxnSpPr>
            <a:cxnSpLocks/>
          </p:cNvCxnSpPr>
          <p:nvPr/>
        </p:nvCxnSpPr>
        <p:spPr>
          <a:xfrm flipH="1">
            <a:off x="7244343" y="4491988"/>
            <a:ext cx="171615" cy="345207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97A24A75-B895-4273-DF95-270D5CE12D47}"/>
              </a:ext>
            </a:extLst>
          </p:cNvPr>
          <p:cNvCxnSpPr>
            <a:cxnSpLocks/>
          </p:cNvCxnSpPr>
          <p:nvPr/>
        </p:nvCxnSpPr>
        <p:spPr>
          <a:xfrm>
            <a:off x="8538750" y="4491988"/>
            <a:ext cx="194151" cy="345207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feld 18">
            <a:extLst>
              <a:ext uri="{FF2B5EF4-FFF2-40B4-BE49-F238E27FC236}">
                <a16:creationId xmlns:a16="http://schemas.microsoft.com/office/drawing/2014/main" id="{0EA63726-371A-F9F0-AB1E-5DF98939A8FD}"/>
              </a:ext>
            </a:extLst>
          </p:cNvPr>
          <p:cNvSpPr txBox="1"/>
          <p:nvPr/>
        </p:nvSpPr>
        <p:spPr>
          <a:xfrm>
            <a:off x="8216443" y="5446929"/>
            <a:ext cx="1186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1     1.5    2</a:t>
            </a:r>
          </a:p>
        </p:txBody>
      </p:sp>
      <p:pic>
        <p:nvPicPr>
          <p:cNvPr id="20" name="Grafik 19" descr="Benutzer mit einfarbiger Füllung">
            <a:extLst>
              <a:ext uri="{FF2B5EF4-FFF2-40B4-BE49-F238E27FC236}">
                <a16:creationId xmlns:a16="http://schemas.microsoft.com/office/drawing/2014/main" id="{8FDBE8BD-2F29-118A-0C45-B7FB3F77BE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21096" y="6052969"/>
            <a:ext cx="510426" cy="510426"/>
          </a:xfrm>
          <a:prstGeom prst="rect">
            <a:avLst/>
          </a:prstGeom>
        </p:spPr>
      </p:pic>
      <p:sp>
        <p:nvSpPr>
          <p:cNvPr id="21" name="Textfeld 20">
            <a:extLst>
              <a:ext uri="{FF2B5EF4-FFF2-40B4-BE49-F238E27FC236}">
                <a16:creationId xmlns:a16="http://schemas.microsoft.com/office/drawing/2014/main" id="{56468BDE-32E6-6480-878A-07B05F6B9F06}"/>
              </a:ext>
            </a:extLst>
          </p:cNvPr>
          <p:cNvSpPr txBox="1"/>
          <p:nvPr/>
        </p:nvSpPr>
        <p:spPr>
          <a:xfrm>
            <a:off x="8655110" y="6543887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1.5</a:t>
            </a:r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BF007B5D-5B16-43B9-C86C-BD9FC29C8584}"/>
              </a:ext>
            </a:extLst>
          </p:cNvPr>
          <p:cNvSpPr/>
          <p:nvPr/>
        </p:nvSpPr>
        <p:spPr>
          <a:xfrm>
            <a:off x="3436623" y="5285280"/>
            <a:ext cx="2130688" cy="135107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283121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74B929-5F4A-8B86-8D97-956917D55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Series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71B000E-8868-CE23-7B50-DD1A7EA026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columns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a </a:t>
            </a:r>
            <a:r>
              <a:rPr lang="de-DE" dirty="0" err="1"/>
              <a:t>DataFram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type </a:t>
            </a:r>
            <a:r>
              <a:rPr lang="de-DE" dirty="0">
                <a:hlinkClick r:id="rId3"/>
              </a:rPr>
              <a:t>Series</a:t>
            </a:r>
            <a:r>
              <a:rPr lang="de-DE" dirty="0"/>
              <a:t>.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CECD0E9-3D9C-5992-2FF1-0D37835205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9507" y="3038476"/>
            <a:ext cx="5907739" cy="3138487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E6D594C4-0B91-78DD-4456-72679479D4F9}"/>
              </a:ext>
            </a:extLst>
          </p:cNvPr>
          <p:cNvSpPr/>
          <p:nvPr/>
        </p:nvSpPr>
        <p:spPr>
          <a:xfrm>
            <a:off x="8711609" y="5784112"/>
            <a:ext cx="914400" cy="9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05085750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B76E00E-5291-E4E9-7D6F-7A2681D5A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Problem: </a:t>
            </a:r>
            <a:r>
              <a:rPr lang="de-DE" err="1"/>
              <a:t>Overfitting</a:t>
            </a:r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EE09FAC-E317-A6C8-3595-32B66BB12E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 decision tree can always be fitted perfectly on its training data.</a:t>
            </a:r>
          </a:p>
          <a:p>
            <a:r>
              <a:rPr lang="en-US" dirty="0"/>
              <a:t>This is not desired, because the predictive power of such a perfect fitted tree is low.</a:t>
            </a:r>
          </a:p>
          <a:p>
            <a:r>
              <a:rPr lang="en-US" dirty="0"/>
              <a:t>There are several techniques to constrain the size of the tree:</a:t>
            </a:r>
          </a:p>
          <a:p>
            <a:pPr lvl="1"/>
            <a:r>
              <a:rPr lang="en-US" dirty="0"/>
              <a:t>Pruning (reduce tree size afterwards),</a:t>
            </a:r>
          </a:p>
          <a:p>
            <a:pPr lvl="1"/>
            <a:r>
              <a:rPr lang="en-US" dirty="0"/>
              <a:t>Determine maximum depth beforehand,</a:t>
            </a:r>
          </a:p>
          <a:p>
            <a:pPr lvl="1"/>
            <a:r>
              <a:rPr lang="en-US" dirty="0"/>
              <a:t>Set the minimum number of samples in a sheet,</a:t>
            </a:r>
          </a:p>
          <a:p>
            <a:pPr lvl="1"/>
            <a:r>
              <a:rPr lang="en-US" dirty="0"/>
              <a:t>and others... .</a:t>
            </a:r>
          </a:p>
          <a:p>
            <a:r>
              <a:rPr lang="de-DE" dirty="0">
                <a:hlinkClick r:id="rId3"/>
              </a:rPr>
              <a:t>Blogpost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choosing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parameters</a:t>
            </a:r>
            <a:r>
              <a:rPr lang="de-DE" dirty="0"/>
              <a:t>.</a:t>
            </a:r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45613120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1AD30BB-8DE4-814B-0F6D-3E13E1DFF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Regression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Decision</a:t>
            </a:r>
            <a:r>
              <a:rPr lang="de-DE" dirty="0"/>
              <a:t> </a:t>
            </a:r>
            <a:r>
              <a:rPr lang="de-DE" dirty="0" err="1"/>
              <a:t>Trees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EBCE8D1-DF14-EC9D-9367-0F2F643564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207642" cy="4351338"/>
          </a:xfrm>
        </p:spPr>
        <p:txBody>
          <a:bodyPr>
            <a:normAutofit fontScale="92500" lnSpcReduction="10000"/>
          </a:bodyPr>
          <a:lstStyle/>
          <a:p>
            <a:r>
              <a:rPr lang="de-DE" dirty="0" err="1">
                <a:hlinkClick r:id="rId2"/>
              </a:rPr>
              <a:t>DecisionTreeRegressor</a:t>
            </a:r>
            <a:r>
              <a:rPr lang="de-DE" dirty="0"/>
              <a:t> (</a:t>
            </a:r>
            <a:r>
              <a:rPr lang="de-DE" dirty="0" err="1">
                <a:hlinkClick r:id="rId3"/>
              </a:rPr>
              <a:t>Example</a:t>
            </a:r>
            <a:r>
              <a:rPr lang="de-DE" dirty="0"/>
              <a:t>)</a:t>
            </a:r>
          </a:p>
          <a:p>
            <a:r>
              <a:rPr lang="en-US" dirty="0"/>
              <a:t>The procedure for calculating the tree is essentially the same.</a:t>
            </a:r>
          </a:p>
          <a:p>
            <a:r>
              <a:rPr lang="en-US" dirty="0"/>
              <a:t>Other distance measures are used to determine the criterions</a:t>
            </a:r>
          </a:p>
          <a:p>
            <a:pPr lvl="1"/>
            <a:r>
              <a:rPr lang="en-US" dirty="0" err="1"/>
              <a:t>quared_error</a:t>
            </a:r>
            <a:r>
              <a:rPr lang="en-US" dirty="0"/>
              <a:t>,</a:t>
            </a:r>
          </a:p>
          <a:p>
            <a:pPr lvl="1"/>
            <a:r>
              <a:rPr lang="en-US" dirty="0" err="1"/>
              <a:t>friedman_mse</a:t>
            </a:r>
            <a:r>
              <a:rPr lang="en-US" dirty="0"/>
              <a:t>,</a:t>
            </a:r>
          </a:p>
          <a:p>
            <a:pPr lvl="1"/>
            <a:r>
              <a:rPr lang="en-US" dirty="0" err="1"/>
              <a:t>absolute_error</a:t>
            </a:r>
            <a:r>
              <a:rPr lang="en-US" dirty="0"/>
              <a:t>,</a:t>
            </a:r>
          </a:p>
          <a:p>
            <a:pPr lvl="1"/>
            <a:r>
              <a:rPr lang="en-US" dirty="0" err="1"/>
              <a:t>poisson</a:t>
            </a:r>
            <a:r>
              <a:rPr lang="en-US" dirty="0"/>
              <a:t>,…</a:t>
            </a:r>
          </a:p>
          <a:p>
            <a:r>
              <a:rPr lang="en-US" dirty="0"/>
              <a:t>Furthermore, the average of the assigned samples is returned as a result for a sheet.</a:t>
            </a:r>
            <a:endParaRPr lang="de-DE" dirty="0"/>
          </a:p>
        </p:txBody>
      </p:sp>
      <p:pic>
        <p:nvPicPr>
          <p:cNvPr id="1026" name="Picture 2" descr="Decision Tree Regression">
            <a:extLst>
              <a:ext uri="{FF2B5EF4-FFF2-40B4-BE49-F238E27FC236}">
                <a16:creationId xmlns:a16="http://schemas.microsoft.com/office/drawing/2014/main" id="{D1081DE4-C3BC-17E1-4784-DB737E9DF8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9256" y="1825625"/>
            <a:ext cx="4810471" cy="3607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4158794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1AD30BB-8DE4-814B-0F6D-3E13E1DFF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Regression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Decision</a:t>
            </a:r>
            <a:r>
              <a:rPr lang="de-DE" dirty="0"/>
              <a:t> </a:t>
            </a:r>
            <a:r>
              <a:rPr lang="de-DE" dirty="0" err="1"/>
              <a:t>Trees</a:t>
            </a:r>
            <a:endParaRPr lang="de-DE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66D6E314-44CE-2F6E-8E1A-28762D27E7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81392" y="1825625"/>
            <a:ext cx="9629215" cy="4351338"/>
          </a:xfrm>
        </p:spPr>
      </p:pic>
    </p:spTree>
    <p:extLst>
      <p:ext uri="{BB962C8B-B14F-4D97-AF65-F5344CB8AC3E}">
        <p14:creationId xmlns:p14="http://schemas.microsoft.com/office/powerpoint/2010/main" val="1219068714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BAD819D-92B5-C186-5293-A0249369A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Many </a:t>
            </a:r>
            <a:r>
              <a:rPr lang="de-DE" dirty="0" err="1"/>
              <a:t>other</a:t>
            </a:r>
            <a:r>
              <a:rPr lang="de-DE" dirty="0"/>
              <a:t> </a:t>
            </a:r>
            <a:r>
              <a:rPr lang="de-DE" dirty="0" err="1"/>
              <a:t>variants</a:t>
            </a:r>
            <a:r>
              <a:rPr lang="de-DE" dirty="0"/>
              <a:t>…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5FD7018-EC2A-39E3-5AB6-5AFE0AAE59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Decision trees are just the tip of the iceberg of tree-based models.</a:t>
            </a:r>
          </a:p>
          <a:p>
            <a:pPr lvl="1"/>
            <a:r>
              <a:rPr lang="de-DE" dirty="0" err="1"/>
              <a:t>Adaboost</a:t>
            </a:r>
            <a:endParaRPr lang="de-DE" dirty="0"/>
          </a:p>
          <a:p>
            <a:pPr lvl="1"/>
            <a:r>
              <a:rPr lang="de-DE" dirty="0" err="1"/>
              <a:t>Gradientboost</a:t>
            </a:r>
            <a:endParaRPr lang="de-DE" dirty="0"/>
          </a:p>
          <a:p>
            <a:pPr lvl="1"/>
            <a:r>
              <a:rPr lang="de-DE" dirty="0" err="1"/>
              <a:t>XGBoost</a:t>
            </a:r>
            <a:endParaRPr lang="de-DE" dirty="0"/>
          </a:p>
          <a:p>
            <a:pPr lvl="1"/>
            <a:r>
              <a:rPr lang="de-DE" dirty="0"/>
              <a:t>…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42622137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7958A50-9C08-C9E8-808A-2E4B15947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PCA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8B9A858-FA3B-7D95-2080-EF07C32FAA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Principal</a:t>
            </a:r>
            <a:r>
              <a:rPr lang="de-DE" dirty="0"/>
              <a:t> </a:t>
            </a:r>
            <a:r>
              <a:rPr lang="de-DE" dirty="0" err="1"/>
              <a:t>Component</a:t>
            </a:r>
            <a:r>
              <a:rPr lang="de-DE" dirty="0"/>
              <a:t> Analysis </a:t>
            </a:r>
            <a:r>
              <a:rPr lang="de-DE" dirty="0" err="1"/>
              <a:t>is</a:t>
            </a:r>
            <a:r>
              <a:rPr lang="de-DE" dirty="0"/>
              <a:t> a </a:t>
            </a:r>
            <a:r>
              <a:rPr lang="de-DE" dirty="0" err="1"/>
              <a:t>technic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reduce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dimensionality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while</a:t>
            </a:r>
            <a:r>
              <a:rPr lang="de-DE" dirty="0"/>
              <a:t> </a:t>
            </a:r>
            <a:r>
              <a:rPr lang="de-DE" dirty="0" err="1"/>
              <a:t>preserving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much</a:t>
            </a:r>
            <a:r>
              <a:rPr lang="de-DE" dirty="0"/>
              <a:t> </a:t>
            </a:r>
            <a:r>
              <a:rPr lang="de-DE" dirty="0" err="1"/>
              <a:t>variance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possible.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AD69E2A-BC76-5651-71B6-7B5A0353EE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0874" y="3049863"/>
            <a:ext cx="6172200" cy="3514725"/>
          </a:xfrm>
          <a:prstGeom prst="rect">
            <a:avLst/>
          </a:prstGeom>
        </p:spPr>
      </p:pic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D8DC7FE1-7C13-56F5-947E-741FC4D4B2FA}"/>
              </a:ext>
            </a:extLst>
          </p:cNvPr>
          <p:cNvCxnSpPr>
            <a:cxnSpLocks/>
          </p:cNvCxnSpPr>
          <p:nvPr/>
        </p:nvCxnSpPr>
        <p:spPr>
          <a:xfrm flipH="1" flipV="1">
            <a:off x="4874607" y="2743200"/>
            <a:ext cx="2683994" cy="348656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3D810528-D36F-14CD-0043-BA8931814EB1}"/>
              </a:ext>
            </a:extLst>
          </p:cNvPr>
          <p:cNvCxnSpPr>
            <a:cxnSpLocks/>
          </p:cNvCxnSpPr>
          <p:nvPr/>
        </p:nvCxnSpPr>
        <p:spPr>
          <a:xfrm flipV="1">
            <a:off x="3802325" y="2743200"/>
            <a:ext cx="4447010" cy="382138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7164910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7E7E2B02-10BC-5118-3896-61CA70C6D2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995" y="3070297"/>
            <a:ext cx="3309135" cy="1884369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46B71E3F-BC4C-4FB1-8522-7A2A391EA1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11632" y="93455"/>
            <a:ext cx="3232534" cy="2270829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4BC56FC4-35CC-29AB-EDC2-B9CD644D4E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69474" y="2577249"/>
            <a:ext cx="3157752" cy="1812875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1FA00FFE-1F25-5F73-0EC8-BFFDB3D87F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69474" y="4466535"/>
            <a:ext cx="3141771" cy="2298010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C5D8B7C1-0F90-0E12-F2B5-C2C88FBB35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2328" y="393837"/>
            <a:ext cx="4330620" cy="5225084"/>
          </a:xfrm>
          <a:prstGeom prst="rect">
            <a:avLst/>
          </a:prstGeom>
        </p:spPr>
      </p:pic>
      <p:sp>
        <p:nvSpPr>
          <p:cNvPr id="22" name="Textfeld 21">
            <a:extLst>
              <a:ext uri="{FF2B5EF4-FFF2-40B4-BE49-F238E27FC236}">
                <a16:creationId xmlns:a16="http://schemas.microsoft.com/office/drawing/2014/main" id="{A8835298-EC8D-8179-2921-40763526F3F3}"/>
              </a:ext>
            </a:extLst>
          </p:cNvPr>
          <p:cNvSpPr txBox="1"/>
          <p:nvPr/>
        </p:nvSpPr>
        <p:spPr>
          <a:xfrm>
            <a:off x="7580914" y="411811"/>
            <a:ext cx="21018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chemeClr val="accent1"/>
                </a:solidFill>
              </a:rPr>
              <a:t>Projected</a:t>
            </a:r>
            <a:r>
              <a:rPr lang="de-DE" dirty="0">
                <a:solidFill>
                  <a:schemeClr val="accent1"/>
                </a:solidFill>
              </a:rPr>
              <a:t> on x-Axis:</a:t>
            </a:r>
          </a:p>
          <a:p>
            <a:r>
              <a:rPr lang="de-DE" dirty="0" err="1">
                <a:solidFill>
                  <a:schemeClr val="accent1"/>
                </a:solidFill>
              </a:rPr>
              <a:t>Variance</a:t>
            </a:r>
            <a:r>
              <a:rPr lang="de-DE" dirty="0">
                <a:solidFill>
                  <a:schemeClr val="accent1"/>
                </a:solidFill>
              </a:rPr>
              <a:t>: 0.029336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81628A78-0AE3-71A4-223F-E5F0BCB2C992}"/>
              </a:ext>
            </a:extLst>
          </p:cNvPr>
          <p:cNvSpPr txBox="1"/>
          <p:nvPr/>
        </p:nvSpPr>
        <p:spPr>
          <a:xfrm>
            <a:off x="7578510" y="2613277"/>
            <a:ext cx="20427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chemeClr val="accent6">
                    <a:lumMod val="75000"/>
                  </a:schemeClr>
                </a:solidFill>
              </a:rPr>
              <a:t>Projected</a:t>
            </a:r>
            <a:r>
              <a:rPr lang="de-DE" dirty="0">
                <a:solidFill>
                  <a:schemeClr val="accent6">
                    <a:lumMod val="75000"/>
                  </a:schemeClr>
                </a:solidFill>
              </a:rPr>
              <a:t> on y-Axis:</a:t>
            </a:r>
          </a:p>
          <a:p>
            <a:r>
              <a:rPr lang="de-DE" dirty="0" err="1">
                <a:solidFill>
                  <a:schemeClr val="accent6">
                    <a:lumMod val="75000"/>
                  </a:schemeClr>
                </a:solidFill>
              </a:rPr>
              <a:t>Variance</a:t>
            </a:r>
            <a:r>
              <a:rPr lang="de-DE" dirty="0">
                <a:solidFill>
                  <a:schemeClr val="accent6">
                    <a:lumMod val="75000"/>
                  </a:schemeClr>
                </a:solidFill>
              </a:rPr>
              <a:t>: 0.014333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5151AF89-AFC7-0643-1DE0-1090C36D8011}"/>
              </a:ext>
            </a:extLst>
          </p:cNvPr>
          <p:cNvSpPr txBox="1"/>
          <p:nvPr/>
        </p:nvSpPr>
        <p:spPr>
          <a:xfrm>
            <a:off x="7578510" y="4521590"/>
            <a:ext cx="25935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rgbClr val="FF0000"/>
                </a:solidFill>
              </a:rPr>
              <a:t>Projected</a:t>
            </a:r>
            <a:r>
              <a:rPr lang="de-DE" dirty="0">
                <a:solidFill>
                  <a:srgbClr val="FF0000"/>
                </a:solidFill>
              </a:rPr>
              <a:t> on </a:t>
            </a:r>
            <a:r>
              <a:rPr lang="de-DE" dirty="0" err="1">
                <a:solidFill>
                  <a:srgbClr val="FF0000"/>
                </a:solidFill>
              </a:rPr>
              <a:t>eigenvector</a:t>
            </a:r>
            <a:r>
              <a:rPr lang="de-DE" dirty="0">
                <a:solidFill>
                  <a:srgbClr val="FF0000"/>
                </a:solidFill>
              </a:rPr>
              <a:t>:</a:t>
            </a:r>
          </a:p>
          <a:p>
            <a:r>
              <a:rPr lang="de-DE" dirty="0" err="1">
                <a:solidFill>
                  <a:srgbClr val="FF0000"/>
                </a:solidFill>
              </a:rPr>
              <a:t>Variance</a:t>
            </a:r>
            <a:r>
              <a:rPr lang="de-DE" dirty="0">
                <a:solidFill>
                  <a:srgbClr val="FF0000"/>
                </a:solidFill>
              </a:rPr>
              <a:t>: 0.038</a:t>
            </a:r>
          </a:p>
        </p:txBody>
      </p:sp>
      <p:pic>
        <p:nvPicPr>
          <p:cNvPr id="26" name="Grafik 25">
            <a:extLst>
              <a:ext uri="{FF2B5EF4-FFF2-40B4-BE49-F238E27FC236}">
                <a16:creationId xmlns:a16="http://schemas.microsoft.com/office/drawing/2014/main" id="{CBDB0B9F-F55B-D017-4147-5A0C603330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0382" y="3130919"/>
            <a:ext cx="1095469" cy="3645426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57A6897C-3C64-F483-C83F-A02577FF72A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72307" y="3070297"/>
            <a:ext cx="1062831" cy="3706048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366E5177-EA5A-37F5-330F-4C92D0B691B8}"/>
              </a:ext>
            </a:extLst>
          </p:cNvPr>
          <p:cNvSpPr txBox="1"/>
          <p:nvPr/>
        </p:nvSpPr>
        <p:spPr>
          <a:xfrm>
            <a:off x="7946728" y="6071879"/>
            <a:ext cx="958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Pca_0 = </a:t>
            </a:r>
          </a:p>
        </p:txBody>
      </p:sp>
    </p:spTree>
    <p:extLst>
      <p:ext uri="{BB962C8B-B14F-4D97-AF65-F5344CB8AC3E}">
        <p14:creationId xmlns:p14="http://schemas.microsoft.com/office/powerpoint/2010/main" val="1017588545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7145636-D80E-F259-1866-7388C1F02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Wiederholung Varianz berechnen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DB4EF2F9-A401-CD51-AA43-6E46E574939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de-DE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de-DE" i="1" dirty="0" smtClean="0">
                        <a:latin typeface="Cambria Math" panose="02040503050406030204" pitchFamily="18" charset="0"/>
                      </a:rPr>
                      <m:t> = {3, 3, 4, 5}</m:t>
                    </m:r>
                  </m:oMath>
                </a14:m>
                <a:endParaRPr lang="de-DE" dirty="0"/>
              </a:p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de-DE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b="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  <m:r>
                      <a:rPr lang="de-DE" i="1" dirty="0" smtClean="0">
                        <a:latin typeface="Cambria Math" panose="02040503050406030204" pitchFamily="18" charset="0"/>
                      </a:rPr>
                      <m:t> = 3,75</m:t>
                    </m:r>
                  </m:oMath>
                </a14:m>
                <a:endParaRPr lang="de-DE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3−3,75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de-DE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3−3,75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de-DE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−3,75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de-DE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−3,75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num>
                      <m:den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</m:oMath>
                </a14:m>
                <a:endParaRPr lang="de-DE" dirty="0"/>
              </a:p>
              <a:p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−0,75</m:t>
                                </m:r>
                              </m:e>
                            </m:d>
                          </m:e>
                          <m:sup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de-DE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−0,75</m:t>
                                </m:r>
                              </m:e>
                            </m:d>
                          </m:e>
                          <m:sup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de-DE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−0,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d>
                          </m:e>
                          <m:sup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de-DE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1,2</m:t>
                                </m:r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d>
                          </m:e>
                          <m:sup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</m:oMath>
                </a14:m>
                <a:endParaRPr lang="de-DE" dirty="0"/>
              </a:p>
              <a:p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0,5625+0,5625+0,0625+1,5625</m:t>
                        </m:r>
                      </m:num>
                      <m:den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</m:oMath>
                </a14:m>
                <a:endParaRPr lang="de-DE" b="0" dirty="0"/>
              </a:p>
              <a:p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2,75</m:t>
                        </m:r>
                      </m:num>
                      <m:den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de-DE" b="0" i="1" smtClean="0">
                        <a:latin typeface="Cambria Math" panose="02040503050406030204" pitchFamily="18" charset="0"/>
                      </a:rPr>
                      <m:t>=0,6875</m:t>
                    </m:r>
                  </m:oMath>
                </a14:m>
                <a:endParaRPr lang="de-DE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DB4EF2F9-A401-CD51-AA43-6E46E574939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85868379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22482D-7918-824E-8680-5FD3105A63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Welches Feature hat die meiste Information?</a:t>
            </a:r>
          </a:p>
        </p:txBody>
      </p:sp>
      <p:pic>
        <p:nvPicPr>
          <p:cNvPr id="7" name="Grafik 6" descr="Hässlicher Pullover mit einfarbiger Füllung">
            <a:extLst>
              <a:ext uri="{FF2B5EF4-FFF2-40B4-BE49-F238E27FC236}">
                <a16:creationId xmlns:a16="http://schemas.microsoft.com/office/drawing/2014/main" id="{AE22616A-5108-7544-11BF-C92188642B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71857" y="2627243"/>
            <a:ext cx="1603513" cy="1603513"/>
          </a:xfrm>
          <a:prstGeom prst="rect">
            <a:avLst/>
          </a:prstGeom>
        </p:spPr>
      </p:pic>
      <p:pic>
        <p:nvPicPr>
          <p:cNvPr id="10" name="Grafik 9" descr="Hässlicher Pullover mit einfarbiger Füllung">
            <a:extLst>
              <a:ext uri="{FF2B5EF4-FFF2-40B4-BE49-F238E27FC236}">
                <a16:creationId xmlns:a16="http://schemas.microsoft.com/office/drawing/2014/main" id="{594DAB92-9E64-3A60-0D38-8DD9C7C1FA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952327" y="4806194"/>
            <a:ext cx="1668286" cy="1668286"/>
          </a:xfrm>
          <a:prstGeom prst="rect">
            <a:avLst/>
          </a:prstGeom>
        </p:spPr>
      </p:pic>
      <p:pic>
        <p:nvPicPr>
          <p:cNvPr id="11" name="Grafik 10" descr="Hässlicher Pullover mit einfarbiger Füllung">
            <a:extLst>
              <a:ext uri="{FF2B5EF4-FFF2-40B4-BE49-F238E27FC236}">
                <a16:creationId xmlns:a16="http://schemas.microsoft.com/office/drawing/2014/main" id="{0B2AC32F-DCA0-1F41-5F96-DE0B8010D00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294344" y="3428999"/>
            <a:ext cx="1378225" cy="1378225"/>
          </a:xfrm>
          <a:prstGeom prst="rect">
            <a:avLst/>
          </a:prstGeom>
        </p:spPr>
      </p:pic>
      <p:pic>
        <p:nvPicPr>
          <p:cNvPr id="12" name="Grafik 11" descr="Hässlicher Pullover mit einfarbiger Füllung">
            <a:extLst>
              <a:ext uri="{FF2B5EF4-FFF2-40B4-BE49-F238E27FC236}">
                <a16:creationId xmlns:a16="http://schemas.microsoft.com/office/drawing/2014/main" id="{C47B6EB9-1025-D869-01B0-D8B1A902930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111506" y="4723693"/>
            <a:ext cx="1316445" cy="1316445"/>
          </a:xfrm>
          <a:prstGeom prst="rect">
            <a:avLst/>
          </a:prstGeom>
        </p:spPr>
      </p:pic>
      <p:pic>
        <p:nvPicPr>
          <p:cNvPr id="13" name="Grafik 12" descr="Hässlicher Pullover mit einfarbiger Füllung">
            <a:extLst>
              <a:ext uri="{FF2B5EF4-FFF2-40B4-BE49-F238E27FC236}">
                <a16:creationId xmlns:a16="http://schemas.microsoft.com/office/drawing/2014/main" id="{FDF747AA-F952-8530-42AA-9DC35CBE12F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917149" y="3575303"/>
            <a:ext cx="1377195" cy="1377195"/>
          </a:xfrm>
          <a:prstGeom prst="rect">
            <a:avLst/>
          </a:prstGeom>
        </p:spPr>
      </p:pic>
      <p:pic>
        <p:nvPicPr>
          <p:cNvPr id="14" name="Grafik 13" descr="Hässlicher Pullover mit einfarbiger Füllung">
            <a:extLst>
              <a:ext uri="{FF2B5EF4-FFF2-40B4-BE49-F238E27FC236}">
                <a16:creationId xmlns:a16="http://schemas.microsoft.com/office/drawing/2014/main" id="{F2194BF2-4F8F-38BB-B108-1AC4217B685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069056" y="1812759"/>
            <a:ext cx="1603513" cy="1603513"/>
          </a:xfrm>
          <a:prstGeom prst="rect">
            <a:avLst/>
          </a:prstGeom>
        </p:spPr>
      </p:pic>
      <p:pic>
        <p:nvPicPr>
          <p:cNvPr id="15" name="Grafik 14" descr="Hässlicher Pullover mit einfarbiger Füllung">
            <a:extLst>
              <a:ext uri="{FF2B5EF4-FFF2-40B4-BE49-F238E27FC236}">
                <a16:creationId xmlns:a16="http://schemas.microsoft.com/office/drawing/2014/main" id="{BB08A928-E7AC-2A51-B419-DAE4D656AFF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677794" y="1355260"/>
            <a:ext cx="1461965" cy="1461965"/>
          </a:xfrm>
          <a:prstGeom prst="rect">
            <a:avLst/>
          </a:prstGeom>
        </p:spPr>
      </p:pic>
      <p:sp>
        <p:nvSpPr>
          <p:cNvPr id="17" name="Inhaltsplatzhalter 16">
            <a:extLst>
              <a:ext uri="{FF2B5EF4-FFF2-40B4-BE49-F238E27FC236}">
                <a16:creationId xmlns:a16="http://schemas.microsoft.com/office/drawing/2014/main" id="{F5811576-E1D1-305C-33F2-A9BBBFB944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625553" cy="4351338"/>
          </a:xfrm>
        </p:spPr>
        <p:txBody>
          <a:bodyPr>
            <a:normAutofit lnSpcReduction="10000"/>
          </a:bodyPr>
          <a:lstStyle/>
          <a:p>
            <a:r>
              <a:rPr lang="de-DE" dirty="0"/>
              <a:t>Farbe oder Größe der Jacke?</a:t>
            </a:r>
          </a:p>
          <a:p>
            <a:r>
              <a:rPr lang="de-DE" dirty="0"/>
              <a:t>Die Farbe weißt die größere Varianz hat. Sie trägt also auch mehr Information</a:t>
            </a:r>
          </a:p>
          <a:p>
            <a:r>
              <a:rPr lang="de-DE" dirty="0"/>
              <a:t>Besser man sucht mit der Farbe nach einem Pulli, als mit der Größe</a:t>
            </a:r>
          </a:p>
          <a:p>
            <a:r>
              <a:rPr lang="de-DE" dirty="0"/>
              <a:t>PCA bildet eine Linearkombination aus den Features, sodass die maximale Menge an Informationen erhalten haben:</a:t>
            </a:r>
          </a:p>
          <a:p>
            <a:r>
              <a:rPr lang="de-DE" dirty="0"/>
              <a:t>„Suche vor allem nach dunkel, und etwas nach einer kleinen Größe.“</a:t>
            </a:r>
          </a:p>
        </p:txBody>
      </p:sp>
    </p:spTree>
    <p:extLst>
      <p:ext uri="{BB962C8B-B14F-4D97-AF65-F5344CB8AC3E}">
        <p14:creationId xmlns:p14="http://schemas.microsoft.com/office/powerpoint/2010/main" val="613266334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D6760F-E424-A913-60B3-4D2A59E540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Centralizing</a:t>
            </a:r>
            <a:r>
              <a:rPr lang="de-DE" dirty="0"/>
              <a:t> Data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F78B00C8-951D-CC1B-EF28-EAE369DE63C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4866861" cy="4351338"/>
              </a:xfrm>
            </p:spPr>
            <p:txBody>
              <a:bodyPr/>
              <a:lstStyle/>
              <a:p>
                <a:r>
                  <a:rPr lang="de-DE" dirty="0"/>
                  <a:t>The </a:t>
                </a:r>
                <a:r>
                  <a:rPr lang="de-DE" dirty="0" err="1"/>
                  <a:t>first</a:t>
                </a:r>
                <a:r>
                  <a:rPr lang="de-DE" dirty="0"/>
                  <a:t> </a:t>
                </a:r>
                <a:r>
                  <a:rPr lang="de-DE" dirty="0" err="1"/>
                  <a:t>step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PCA </a:t>
                </a:r>
                <a:r>
                  <a:rPr lang="de-DE" dirty="0" err="1"/>
                  <a:t>is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centrilize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data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̅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</m:oMath>
                </a14:m>
                <a:endParaRPr lang="de-DE" dirty="0"/>
              </a:p>
              <a:p>
                <a:r>
                  <a:rPr lang="de-DE" dirty="0"/>
                  <a:t>All </a:t>
                </a:r>
                <a:r>
                  <a:rPr lang="de-DE" dirty="0" err="1"/>
                  <a:t>calculations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Eigenvectors</a:t>
                </a:r>
                <a:r>
                  <a:rPr lang="de-DE" dirty="0"/>
                  <a:t> </a:t>
                </a:r>
                <a:r>
                  <a:rPr lang="de-DE" dirty="0" err="1"/>
                  <a:t>are</a:t>
                </a:r>
                <a:r>
                  <a:rPr lang="de-DE" dirty="0"/>
                  <a:t> </a:t>
                </a:r>
                <a:r>
                  <a:rPr lang="de-DE" dirty="0" err="1"/>
                  <a:t>based</a:t>
                </a:r>
                <a:r>
                  <a:rPr lang="de-DE" dirty="0"/>
                  <a:t> on </a:t>
                </a:r>
                <a:r>
                  <a:rPr lang="de-DE" dirty="0" err="1"/>
                  <a:t>this</a:t>
                </a:r>
                <a:r>
                  <a:rPr lang="de-DE" dirty="0"/>
                  <a:t> </a:t>
                </a:r>
                <a:r>
                  <a:rPr lang="de-DE" dirty="0" err="1"/>
                  <a:t>standardized</a:t>
                </a:r>
                <a:r>
                  <a:rPr lang="de-DE" dirty="0"/>
                  <a:t> </a:t>
                </a:r>
                <a:r>
                  <a:rPr lang="de-DE" dirty="0" err="1"/>
                  <a:t>dataset</a:t>
                </a:r>
                <a:r>
                  <a:rPr lang="de-DE" dirty="0"/>
                  <a:t>, </a:t>
                </a:r>
                <a:r>
                  <a:rPr lang="de-DE" dirty="0" err="1"/>
                  <a:t>as</a:t>
                </a:r>
                <a:r>
                  <a:rPr lang="de-DE" dirty="0"/>
                  <a:t> </a:t>
                </a:r>
                <a:r>
                  <a:rPr lang="de-DE" dirty="0" err="1"/>
                  <a:t>we</a:t>
                </a:r>
                <a:r>
                  <a:rPr lang="de-DE" dirty="0"/>
                  <a:t> will </a:t>
                </a:r>
                <a:r>
                  <a:rPr lang="de-DE" dirty="0" err="1"/>
                  <a:t>see</a:t>
                </a:r>
                <a:r>
                  <a:rPr lang="de-DE" dirty="0"/>
                  <a:t>.</a:t>
                </a:r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F78B00C8-951D-CC1B-EF28-EAE369DE63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4866861" cy="4351338"/>
              </a:xfrm>
              <a:blipFill>
                <a:blip r:embed="rId2"/>
                <a:stretch>
                  <a:fillRect l="-2256" t="-2241" r="-162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Grafik 4">
            <a:extLst>
              <a:ext uri="{FF2B5EF4-FFF2-40B4-BE49-F238E27FC236}">
                <a16:creationId xmlns:a16="http://schemas.microsoft.com/office/drawing/2014/main" id="{CC550F9A-3F56-03AC-DF72-C08733E434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0251" y="1590053"/>
            <a:ext cx="5876925" cy="4486275"/>
          </a:xfrm>
          <a:prstGeom prst="rect">
            <a:avLst/>
          </a:prstGeom>
        </p:spPr>
      </p:pic>
      <p:sp>
        <p:nvSpPr>
          <p:cNvPr id="6" name="Pfeil: nach unten 5">
            <a:extLst>
              <a:ext uri="{FF2B5EF4-FFF2-40B4-BE49-F238E27FC236}">
                <a16:creationId xmlns:a16="http://schemas.microsoft.com/office/drawing/2014/main" id="{934C3DB5-F49E-D8A1-2801-F7AAAC0CE7B3}"/>
              </a:ext>
            </a:extLst>
          </p:cNvPr>
          <p:cNvSpPr/>
          <p:nvPr/>
        </p:nvSpPr>
        <p:spPr>
          <a:xfrm rot="2612727">
            <a:off x="9055273" y="2623932"/>
            <a:ext cx="484632" cy="1813063"/>
          </a:xfrm>
          <a:prstGeom prst="downArrow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CF6FBA35-0140-5783-B1F3-C622CD6E2630}"/>
              </a:ext>
            </a:extLst>
          </p:cNvPr>
          <p:cNvCxnSpPr>
            <a:cxnSpLocks/>
          </p:cNvCxnSpPr>
          <p:nvPr/>
        </p:nvCxnSpPr>
        <p:spPr>
          <a:xfrm flipH="1" flipV="1">
            <a:off x="6900760" y="3282801"/>
            <a:ext cx="1048161" cy="287442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1F575340-5D57-177D-E78D-5800A789924A}"/>
              </a:ext>
            </a:extLst>
          </p:cNvPr>
          <p:cNvCxnSpPr>
            <a:cxnSpLocks/>
          </p:cNvCxnSpPr>
          <p:nvPr/>
        </p:nvCxnSpPr>
        <p:spPr>
          <a:xfrm flipV="1">
            <a:off x="5474816" y="4486480"/>
            <a:ext cx="4484907" cy="141795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" name="Textfeld 9">
            <a:extLst>
              <a:ext uri="{FF2B5EF4-FFF2-40B4-BE49-F238E27FC236}">
                <a16:creationId xmlns:a16="http://schemas.microsoft.com/office/drawing/2014/main" id="{484B89F8-B336-47B6-DF8E-6058A1BFDBEA}"/>
              </a:ext>
            </a:extLst>
          </p:cNvPr>
          <p:cNvSpPr txBox="1"/>
          <p:nvPr/>
        </p:nvSpPr>
        <p:spPr>
          <a:xfrm>
            <a:off x="1804964" y="5637703"/>
            <a:ext cx="21976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Pca_0 = 0.6*x + 0.3*y</a:t>
            </a:r>
          </a:p>
          <a:p>
            <a:r>
              <a:rPr lang="de-DE" dirty="0"/>
              <a:t>Pca_1= -0.4*x+5*y</a:t>
            </a:r>
          </a:p>
        </p:txBody>
      </p:sp>
    </p:spTree>
    <p:extLst>
      <p:ext uri="{BB962C8B-B14F-4D97-AF65-F5344CB8AC3E}">
        <p14:creationId xmlns:p14="http://schemas.microsoft.com/office/powerpoint/2010/main" val="261396007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el 1">
                <a:extLst>
                  <a:ext uri="{FF2B5EF4-FFF2-40B4-BE49-F238E27FC236}">
                    <a16:creationId xmlns:a16="http://schemas.microsoft.com/office/drawing/2014/main" id="{5988C4E1-8873-6EEA-A709-5462816559A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de-DE" dirty="0"/>
                  <a:t>Derivation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de-DE" b="0" i="1" smtClean="0">
                        <a:latin typeface="Cambria Math" panose="02040503050406030204" pitchFamily="18" charset="0"/>
                      </a:rPr>
                      <m:t>𝐴𝑥</m:t>
                    </m:r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de-DE" dirty="0"/>
              </a:p>
            </p:txBody>
          </p:sp>
        </mc:Choice>
        <mc:Fallback xmlns="">
          <p:sp>
            <p:nvSpPr>
              <p:cNvPr id="2" name="Titel 1">
                <a:extLst>
                  <a:ext uri="{FF2B5EF4-FFF2-40B4-BE49-F238E27FC236}">
                    <a16:creationId xmlns:a16="http://schemas.microsoft.com/office/drawing/2014/main" id="{5988C4E1-8873-6EEA-A709-5462816559A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0011F9AD-B507-79B7-9612-8A3C8268C09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de-DE" dirty="0"/>
                  <a:t>We can </a:t>
                </a:r>
                <a:r>
                  <a:rPr lang="de-DE" dirty="0" err="1"/>
                  <a:t>proof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𝐴𝑥</m:t>
                        </m:r>
                      </m:num>
                      <m:den>
                        <m:r>
                          <a:rPr lang="de-DE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de-DE" i="1" smtClean="0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de-DE" b="0" i="1" smtClean="0">
                        <a:latin typeface="Cambria Math" panose="02040503050406030204" pitchFamily="18" charset="0"/>
                      </a:rPr>
                      <m:t>=2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𝐴𝑥</m:t>
                    </m:r>
                  </m:oMath>
                </a14:m>
                <a:r>
                  <a:rPr lang="de-DE" dirty="0"/>
                  <a:t>  </a:t>
                </a:r>
                <a:r>
                  <a:rPr lang="de-DE" dirty="0" err="1"/>
                  <a:t>for</a:t>
                </a:r>
                <a:r>
                  <a:rPr lang="de-DE" dirty="0"/>
                  <a:t> </a:t>
                </a:r>
                <a:r>
                  <a:rPr lang="de-DE" dirty="0" err="1"/>
                  <a:t>any</a:t>
                </a:r>
                <a:r>
                  <a:rPr lang="de-DE" dirty="0"/>
                  <a:t> </a:t>
                </a:r>
                <a:r>
                  <a:rPr lang="de-DE" dirty="0" err="1"/>
                  <a:t>symetric</a:t>
                </a:r>
                <a:r>
                  <a:rPr lang="de-DE" dirty="0"/>
                  <a:t> </a:t>
                </a:r>
                <a:r>
                  <a:rPr lang="de-DE" dirty="0" err="1"/>
                  <a:t>matrix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de-DE" dirty="0"/>
                  <a:t> as </a:t>
                </a:r>
                <a:r>
                  <a:rPr lang="de-DE" dirty="0" err="1"/>
                  <a:t>follows</a:t>
                </a:r>
                <a:r>
                  <a:rPr lang="de-DE" dirty="0"/>
                  <a:t>:</a:t>
                </a:r>
              </a:p>
              <a:p>
                <a:r>
                  <a:rPr lang="de-DE" dirty="0"/>
                  <a:t>First </a:t>
                </a:r>
                <a:r>
                  <a:rPr lang="de-DE" dirty="0" err="1"/>
                  <a:t>we</a:t>
                </a:r>
                <a:r>
                  <a:rPr lang="de-DE" dirty="0"/>
                  <a:t> </a:t>
                </a:r>
                <a:r>
                  <a:rPr lang="de-DE" dirty="0" err="1"/>
                  <a:t>calculate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𝑥𝐴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bring </a:t>
                </a:r>
                <a:r>
                  <a:rPr lang="de-DE" dirty="0" err="1"/>
                  <a:t>it</a:t>
                </a:r>
                <a:r>
                  <a:rPr lang="de-DE" dirty="0"/>
                  <a:t> </a:t>
                </a:r>
                <a:r>
                  <a:rPr lang="de-DE" dirty="0" err="1"/>
                  <a:t>into</a:t>
                </a:r>
                <a:r>
                  <a:rPr lang="de-DE" dirty="0"/>
                  <a:t> a multivariate polynomial form: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de-DE" b="0" i="1" smtClean="0">
                        <a:latin typeface="Cambria Math" panose="02040503050406030204" pitchFamily="18" charset="0"/>
                      </a:rPr>
                      <m:t>𝐴𝑥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de-DE" b="0" i="1" smtClean="0">
                        <a:latin typeface="Cambria Math" panose="02040503050406030204" pitchFamily="18" charset="0"/>
                      </a:rPr>
                      <m:t>⋅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nary>
                              <m:naryPr>
                                <m:chr m:val="∑"/>
                                <m:supHide m:val="on"/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/>
                              <m:e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nary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⋮</m:t>
                            </m:r>
                          </m:e>
                          <m:e>
                            <m:nary>
                              <m:naryPr>
                                <m:chr m:val="∑"/>
                                <m:supHide m:val="on"/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/>
                              <m:e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𝑛𝑖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nary>
                          </m:e>
                        </m:eqAr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nary>
                      </m:e>
                    </m:nary>
                  </m:oMath>
                </a14:m>
                <a:endParaRPr lang="de-DE" dirty="0"/>
              </a:p>
              <a:p>
                <a:r>
                  <a:rPr lang="de-DE" dirty="0" err="1"/>
                  <a:t>We</a:t>
                </a:r>
                <a:r>
                  <a:rPr lang="de-DE" dirty="0"/>
                  <a:t> </a:t>
                </a:r>
                <a:r>
                  <a:rPr lang="de-DE" dirty="0" err="1"/>
                  <a:t>calculate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parital</a:t>
                </a:r>
                <a:r>
                  <a:rPr lang="de-DE" dirty="0"/>
                  <a:t> </a:t>
                </a:r>
                <a:r>
                  <a:rPr lang="de-DE" dirty="0" err="1"/>
                  <a:t>derivation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each</a:t>
                </a:r>
                <a:r>
                  <a:rPr lang="de-DE" dirty="0"/>
                  <a:t> </a:t>
                </a:r>
                <a:r>
                  <a:rPr lang="de-DE" dirty="0" err="1"/>
                  <a:t>summand</a:t>
                </a:r>
                <a:r>
                  <a:rPr lang="de-DE" dirty="0"/>
                  <a:t>:</a:t>
                </a: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num>
                      <m:den>
                        <m:r>
                          <a:rPr lang="de-DE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den>
                    </m:f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0           ,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≠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≠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  <m:e>
                            <m:sSub>
                              <m:sSub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𝑖𝑘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    ,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≠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e>
                            <m:sSub>
                              <m:sSub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𝑘𝑗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    , 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≠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sSub>
                              <m:sSub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𝑘𝑘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eqArr>
                      </m:e>
                    </m:d>
                  </m:oMath>
                </a14:m>
                <a:endParaRPr lang="de-DE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0011F9AD-B507-79B7-9612-8A3C8268C09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140" r="-115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199137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28E6E7-5052-B3CA-FDEE-40349BB5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First </a:t>
            </a:r>
            <a:r>
              <a:rPr lang="de-DE" dirty="0" err="1"/>
              <a:t>step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EDA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04AA1CF-A297-3DDD-75EA-EBD45FA091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methods</a:t>
            </a:r>
            <a:r>
              <a:rPr lang="de-DE" dirty="0"/>
              <a:t> </a:t>
            </a:r>
            <a:r>
              <a:rPr lang="de-DE" dirty="0" err="1">
                <a:hlinkClick r:id="rId3"/>
              </a:rPr>
              <a:t>describe</a:t>
            </a:r>
            <a:r>
              <a:rPr lang="de-DE" dirty="0"/>
              <a:t> and </a:t>
            </a:r>
            <a:r>
              <a:rPr lang="de-DE" dirty="0" err="1">
                <a:hlinkClick r:id="rId4"/>
              </a:rPr>
              <a:t>info</a:t>
            </a:r>
            <a:r>
              <a:rPr lang="de-DE" dirty="0"/>
              <a:t> </a:t>
            </a:r>
            <a:r>
              <a:rPr lang="de-DE" dirty="0" err="1"/>
              <a:t>help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get</a:t>
            </a:r>
            <a:r>
              <a:rPr lang="de-DE" dirty="0"/>
              <a:t> a fast </a:t>
            </a:r>
            <a:r>
              <a:rPr lang="de-DE" dirty="0" err="1"/>
              <a:t>overview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metrics</a:t>
            </a:r>
            <a:r>
              <a:rPr lang="de-DE" dirty="0"/>
              <a:t>.</a:t>
            </a:r>
          </a:p>
          <a:p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>
                <a:hlinkClick r:id="rId5"/>
              </a:rPr>
              <a:t>dtypes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get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dtypes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columns</a:t>
            </a:r>
            <a:r>
              <a:rPr lang="de-DE" dirty="0"/>
              <a:t>.</a:t>
            </a:r>
          </a:p>
          <a:p>
            <a:endParaRPr lang="de-DE" dirty="0"/>
          </a:p>
          <a:p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66AF743-6C3C-3478-2665-B9313E2609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23742" y="3665469"/>
            <a:ext cx="4533900" cy="25527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F36AF6A2-46C3-ED05-413A-378BE4A6BB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59082" y="3665469"/>
            <a:ext cx="1133475" cy="400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280510DD-AF12-E29B-F4D7-3AE1EE5175A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74587" y="4446519"/>
            <a:ext cx="1533525" cy="5154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F517AC84-FF10-C352-ACE8-B3CF3D1B408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74587" y="5028612"/>
            <a:ext cx="3181350" cy="4361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167F565B-AF37-9A4F-2D71-EB23E867E62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74587" y="5531406"/>
            <a:ext cx="2724150" cy="4658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97644931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el 1">
                <a:extLst>
                  <a:ext uri="{FF2B5EF4-FFF2-40B4-BE49-F238E27FC236}">
                    <a16:creationId xmlns:a16="http://schemas.microsoft.com/office/drawing/2014/main" id="{D5011B0C-BC22-459F-34AA-162BDB9D718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de-DE" dirty="0"/>
                  <a:t>Derivation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de-DE" b="0" i="1" smtClean="0">
                        <a:latin typeface="Cambria Math" panose="02040503050406030204" pitchFamily="18" charset="0"/>
                      </a:rPr>
                      <m:t>𝐴𝑥</m:t>
                    </m:r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de-DE" dirty="0"/>
              </a:p>
            </p:txBody>
          </p:sp>
        </mc:Choice>
        <mc:Fallback xmlns="">
          <p:sp>
            <p:nvSpPr>
              <p:cNvPr id="2" name="Titel 1">
                <a:extLst>
                  <a:ext uri="{FF2B5EF4-FFF2-40B4-BE49-F238E27FC236}">
                    <a16:creationId xmlns:a16="http://schemas.microsoft.com/office/drawing/2014/main" id="{D5011B0C-BC22-459F-34AA-162BDB9D718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F156995C-7676-274B-9555-4F18006A883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DE" dirty="0"/>
                  <a:t>So </a:t>
                </a:r>
                <a:r>
                  <a:rPr lang="de-DE" dirty="0" err="1"/>
                  <a:t>we</a:t>
                </a:r>
                <a:r>
                  <a:rPr lang="de-DE" dirty="0"/>
                  <a:t> </a:t>
                </a:r>
                <a:r>
                  <a:rPr lang="de-DE" dirty="0" err="1"/>
                  <a:t>can</a:t>
                </a:r>
                <a:r>
                  <a:rPr lang="de-DE" dirty="0"/>
                  <a:t> </a:t>
                </a:r>
                <a:r>
                  <a:rPr lang="de-DE" dirty="0" err="1"/>
                  <a:t>write</a:t>
                </a:r>
                <a:r>
                  <a:rPr lang="de-DE" dirty="0"/>
                  <a:t>:</a:t>
                </a: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𝐴𝑥</m:t>
                        </m:r>
                      </m:num>
                      <m:den>
                        <m:r>
                          <a:rPr lang="de-DE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den>
                    </m:f>
                    <m:r>
                      <a:rPr lang="de-DE" b="0" i="1" smtClean="0">
                        <a:latin typeface="Cambria Math" panose="02040503050406030204" pitchFamily="18" charset="0"/>
                      </a:rPr>
                      <m:t>=2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𝑘𝑘</m:t>
                        </m:r>
                      </m:sub>
                    </m:sSub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+</m:t>
                    </m:r>
                    <m:nary>
                      <m:naryPr>
                        <m:chr m:val="∑"/>
                        <m:supHide m:val="on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𝑖𝑘</m:t>
                            </m:r>
                          </m:sub>
                        </m:sSub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𝑘𝑖</m:t>
                            </m:r>
                          </m:sub>
                        </m:sSub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de-DE" dirty="0"/>
              </a:p>
              <a:p>
                <a:r>
                  <a:rPr lang="de-DE" dirty="0" err="1"/>
                  <a:t>If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is</a:t>
                </a:r>
                <a:r>
                  <a:rPr lang="de-DE" dirty="0"/>
                  <a:t> </a:t>
                </a:r>
                <a:r>
                  <a:rPr lang="de-DE" dirty="0" err="1"/>
                  <a:t>symetric</a:t>
                </a:r>
                <a:r>
                  <a:rPr lang="de-DE" dirty="0"/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𝑗𝑖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de-DE" b="0" i="0" smtClean="0">
                        <a:latin typeface="Cambria Math" panose="02040503050406030204" pitchFamily="18" charset="0"/>
                      </a:rPr>
                      <m:t>for</m:t>
                    </m:r>
                    <m:r>
                      <m:rPr>
                        <m:nor/>
                      </m:rPr>
                      <a:rPr lang="de-DE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de-DE" b="0" i="0" smtClean="0">
                        <a:latin typeface="Cambria Math" panose="02040503050406030204" pitchFamily="18" charset="0"/>
                      </a:rPr>
                      <m:t>all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de-DE" dirty="0"/>
                  <a:t>):</a:t>
                </a: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𝐴𝑥</m:t>
                        </m:r>
                      </m:num>
                      <m:den>
                        <m:r>
                          <a:rPr lang="de-DE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den>
                    </m:f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𝑖𝑘</m:t>
                            </m:r>
                          </m:sub>
                        </m:sSub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𝐴𝑥</m:t>
                            </m:r>
                          </m:e>
                        </m:d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de-DE" dirty="0"/>
              </a:p>
              <a:p>
                <a:r>
                  <a:rPr lang="de-DE" dirty="0"/>
                  <a:t>So </a:t>
                </a:r>
                <a:r>
                  <a:rPr lang="de-DE" dirty="0" err="1"/>
                  <a:t>combined</a:t>
                </a:r>
                <a:r>
                  <a:rPr lang="de-DE" dirty="0"/>
                  <a:t>:</a:t>
                </a: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𝐴𝑥</m:t>
                        </m:r>
                      </m:num>
                      <m:den>
                        <m:r>
                          <a:rPr lang="de-DE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de-DE" b="0" i="1" smtClean="0">
                        <a:latin typeface="Cambria Math" panose="02040503050406030204" pitchFamily="18" charset="0"/>
                      </a:rPr>
                      <m:t>=2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𝐴𝑥</m:t>
                    </m:r>
                  </m:oMath>
                </a14:m>
                <a:endParaRPr lang="de-DE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F156995C-7676-274B-9555-4F18006A883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10708350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9A7AA2-C0F2-7F07-9578-42582B2BD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Vector </a:t>
            </a:r>
            <a:r>
              <a:rPr lang="de-DE" dirty="0" err="1"/>
              <a:t>Projection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98A0677B-BADC-0553-A68E-16BA4CB5784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6125817" cy="4351338"/>
              </a:xfrm>
            </p:spPr>
            <p:txBody>
              <a:bodyPr/>
              <a:lstStyle/>
              <a:p>
                <a:r>
                  <a:rPr lang="de-DE" dirty="0"/>
                  <a:t>Goal: Project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onto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get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de-DE" dirty="0"/>
                  <a:t>.</a:t>
                </a:r>
              </a:p>
              <a:p>
                <a:r>
                  <a:rPr lang="de-DE" dirty="0" err="1"/>
                  <a:t>Result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r>
                      <a:rPr lang="de-DE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  <m:sSup>
                          <m:sSup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d>
                          </m:e>
                          <m:sup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de-DE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num>
                      <m:den>
                        <m:d>
                          <m:dPr>
                            <m:begChr m:val="‖"/>
                            <m:endChr m:val="‖"/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</m:den>
                    </m:f>
                    <m:r>
                      <a:rPr lang="de-DE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endParaRPr lang="de-DE" dirty="0"/>
              </a:p>
              <a:p>
                <a:r>
                  <a:rPr lang="de-DE" dirty="0" err="1"/>
                  <a:t>Furthermore</a:t>
                </a:r>
                <a:r>
                  <a:rPr lang="de-DE" dirty="0"/>
                  <a:t>, </a:t>
                </a:r>
                <a:r>
                  <a:rPr lang="de-DE" dirty="0" err="1"/>
                  <a:t>if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we</a:t>
                </a:r>
                <a:r>
                  <a:rPr lang="de-DE" dirty="0"/>
                  <a:t> </a:t>
                </a:r>
                <a:r>
                  <a:rPr lang="de-DE" dirty="0" err="1"/>
                  <a:t>have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𝑤𝑣𝑣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de-DE" b="0" i="1" smtClean="0">
                        <a:latin typeface="Cambria Math" panose="02040503050406030204" pitchFamily="18" charset="0"/>
                      </a:rPr>
                      <m:t>𝑤𝑣</m:t>
                    </m:r>
                  </m:oMath>
                </a14:m>
                <a:endParaRPr lang="de-DE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de-DE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de-DE" dirty="0"/>
                  <a:t> ist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length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vector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de-DE" dirty="0"/>
                  <a:t>.</a:t>
                </a:r>
              </a:p>
              <a:p>
                <a:r>
                  <a:rPr lang="de-DE" dirty="0">
                    <a:hlinkClick r:id="rId3"/>
                  </a:rPr>
                  <a:t>Geogebra</a:t>
                </a:r>
                <a:endParaRPr lang="de-DE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98A0677B-BADC-0553-A68E-16BA4CB5784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6125817" cy="4351338"/>
              </a:xfrm>
              <a:blipFill>
                <a:blip r:embed="rId4"/>
                <a:stretch>
                  <a:fillRect l="-1692" t="-224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Grafik 4">
            <a:extLst>
              <a:ext uri="{FF2B5EF4-FFF2-40B4-BE49-F238E27FC236}">
                <a16:creationId xmlns:a16="http://schemas.microsoft.com/office/drawing/2014/main" id="{67F316FB-85C6-E744-1638-5222AAF4E9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32258" y="3645499"/>
            <a:ext cx="4572930" cy="2440263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07A04D4C-1FEE-C43C-231D-B23C15D0DE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26036" y="772238"/>
            <a:ext cx="4585376" cy="240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629695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9A7AA2-C0F2-7F07-9578-42582B2BD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Vector </a:t>
            </a:r>
            <a:r>
              <a:rPr lang="de-DE" dirty="0" err="1"/>
              <a:t>Projection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98A0677B-BADC-0553-A68E-16BA4CB5784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de-DE" dirty="0"/>
                  <a:t>Proof:</a:t>
                </a:r>
              </a:p>
              <a:p>
                <a:r>
                  <a:rPr lang="de-DE" dirty="0" err="1"/>
                  <a:t>We</a:t>
                </a:r>
                <a:r>
                  <a:rPr lang="de-DE" dirty="0"/>
                  <a:t> </a:t>
                </a:r>
                <a:r>
                  <a:rPr lang="de-DE" dirty="0" err="1"/>
                  <a:t>normilze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de-DE" dirty="0"/>
                  <a:t> as </a:t>
                </a:r>
                <a14:m>
                  <m:oMath xmlns:m="http://schemas.openxmlformats.org/officeDocument/2006/math">
                    <m:r>
                      <a:rPr lang="de-DE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𝑢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≔</m:t>
                    </m:r>
                    <m:f>
                      <m:f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num>
                      <m:den>
                        <m:d>
                          <m:dPr>
                            <m:begChr m:val="‖"/>
                            <m:endChr m:val="‖"/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</m:den>
                    </m:f>
                  </m:oMath>
                </a14:m>
                <a:r>
                  <a:rPr lang="de-DE" dirty="0"/>
                  <a:t>.</a:t>
                </a:r>
              </a:p>
              <a:p>
                <a:r>
                  <a:rPr lang="de-DE" dirty="0" err="1"/>
                  <a:t>We</a:t>
                </a:r>
                <a:r>
                  <a:rPr lang="de-DE" dirty="0"/>
                  <a:t> </a:t>
                </a:r>
                <a:r>
                  <a:rPr lang="de-DE" dirty="0" err="1"/>
                  <a:t>are</a:t>
                </a:r>
                <a:r>
                  <a:rPr lang="de-DE" dirty="0"/>
                  <a:t> </a:t>
                </a:r>
                <a:r>
                  <a:rPr lang="de-DE" dirty="0" err="1"/>
                  <a:t>searching</a:t>
                </a:r>
                <a:r>
                  <a:rPr lang="de-DE" dirty="0"/>
                  <a:t> </a:t>
                </a:r>
                <a:r>
                  <a:rPr lang="de-DE" dirty="0" err="1"/>
                  <a:t>for</a:t>
                </a:r>
                <a:r>
                  <a:rPr lang="de-DE" dirty="0"/>
                  <a:t> a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ℝ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∖</m:t>
                    </m:r>
                    <m:d>
                      <m:dPr>
                        <m:begChr m:val="{"/>
                        <m:endChr m:val="}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with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𝑘𝑢</m:t>
                    </m:r>
                  </m:oMath>
                </a14:m>
                <a:r>
                  <a:rPr lang="de-DE" dirty="0"/>
                  <a:t> and  </a:t>
                </a:r>
                <a14:m>
                  <m:oMath xmlns:m="http://schemas.openxmlformats.org/officeDocument/2006/math">
                    <m:r>
                      <a:rPr lang="de-DE" b="0" i="1" dirty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b="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de-DE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de-DE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de-DE" dirty="0"/>
                  <a:t>.</a:t>
                </a:r>
              </a:p>
              <a:p>
                <a:r>
                  <a:rPr lang="de-DE" dirty="0" err="1"/>
                  <a:t>We</a:t>
                </a:r>
                <a:r>
                  <a:rPr lang="de-DE" dirty="0"/>
                  <a:t> </a:t>
                </a:r>
                <a:r>
                  <a:rPr lang="de-DE" dirty="0" err="1"/>
                  <a:t>can</a:t>
                </a:r>
                <a:r>
                  <a:rPr lang="de-DE" dirty="0"/>
                  <a:t> </a:t>
                </a:r>
                <a:r>
                  <a:rPr lang="de-DE" dirty="0" err="1"/>
                  <a:t>write</a:t>
                </a:r>
                <a:r>
                  <a:rPr lang="de-DE" dirty="0"/>
                  <a:t> </a:t>
                </a:r>
                <a:r>
                  <a:rPr lang="de-DE" dirty="0" err="1"/>
                  <a:t>this</a:t>
                </a:r>
                <a:r>
                  <a:rPr lang="de-DE" dirty="0"/>
                  <a:t> </a:t>
                </a:r>
                <a:r>
                  <a:rPr lang="de-DE" dirty="0" err="1"/>
                  <a:t>equation</a:t>
                </a:r>
                <a:r>
                  <a:rPr lang="de-DE" dirty="0"/>
                  <a:t> </a:t>
                </a:r>
                <a:r>
                  <a:rPr lang="de-DE" dirty="0" err="1"/>
                  <a:t>as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r>
                      <a:rPr lang="de-DE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de-DE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𝑘𝑢</m:t>
                    </m:r>
                  </m:oMath>
                </a14:m>
                <a:r>
                  <a:rPr lang="de-DE" dirty="0"/>
                  <a:t>.</a:t>
                </a:r>
              </a:p>
              <a:p>
                <a:r>
                  <a:rPr lang="de-DE" dirty="0" err="1"/>
                  <a:t>Since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⊥</m:t>
                    </m:r>
                    <m:r>
                      <a:rPr lang="de-DE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we</a:t>
                </a:r>
                <a:r>
                  <a:rPr lang="de-DE" dirty="0"/>
                  <a:t> </a:t>
                </a:r>
                <a:r>
                  <a:rPr lang="de-DE" dirty="0" err="1"/>
                  <a:t>know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0=</m:t>
                    </m:r>
                    <m:r>
                      <a:rPr lang="de-DE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de-DE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𝑘𝑢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d>
                      <m:dPr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de-DE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𝑘𝑤𝑢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de-DE" dirty="0"/>
                  <a:t>.</a:t>
                </a:r>
              </a:p>
              <a:p>
                <a:r>
                  <a:rPr lang="de-DE" dirty="0" err="1"/>
                  <a:t>Since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we</a:t>
                </a:r>
                <a:r>
                  <a:rPr lang="de-DE" dirty="0"/>
                  <a:t> </a:t>
                </a:r>
                <a:r>
                  <a:rPr lang="de-DE" dirty="0" err="1"/>
                  <a:t>know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de-DE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de-DE" dirty="0"/>
                  <a:t> and so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0=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𝑘𝑤𝑢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de-DE" dirty="0"/>
                  <a:t>.</a:t>
                </a:r>
              </a:p>
              <a:p>
                <a:r>
                  <a:rPr lang="de-DE" dirty="0"/>
                  <a:t>This </a:t>
                </a:r>
                <a:r>
                  <a:rPr lang="de-DE" dirty="0" err="1"/>
                  <a:t>can</a:t>
                </a:r>
                <a:r>
                  <a:rPr lang="de-DE" dirty="0"/>
                  <a:t> </a:t>
                </a:r>
                <a:r>
                  <a:rPr lang="de-DE" dirty="0" err="1"/>
                  <a:t>be</a:t>
                </a:r>
                <a:r>
                  <a:rPr lang="de-DE" dirty="0"/>
                  <a:t> </a:t>
                </a:r>
                <a:r>
                  <a:rPr lang="de-DE" dirty="0" err="1"/>
                  <a:t>reordered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de-DE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de-DE" dirty="0"/>
                  <a:t>.</a:t>
                </a:r>
              </a:p>
              <a:p>
                <a:r>
                  <a:rPr lang="de-DE" dirty="0"/>
                  <a:t>So </a:t>
                </a:r>
                <a:r>
                  <a:rPr lang="de-DE" dirty="0" err="1"/>
                  <a:t>we</a:t>
                </a:r>
                <a:r>
                  <a:rPr lang="de-DE" dirty="0"/>
                  <a:t> </a:t>
                </a:r>
                <a:r>
                  <a:rPr lang="de-DE" dirty="0" err="1"/>
                  <a:t>can</a:t>
                </a:r>
                <a:r>
                  <a:rPr lang="de-DE" dirty="0"/>
                  <a:t> </a:t>
                </a:r>
                <a:r>
                  <a:rPr lang="de-DE" dirty="0" err="1"/>
                  <a:t>finally</a:t>
                </a:r>
                <a:r>
                  <a:rPr lang="de-DE" dirty="0"/>
                  <a:t> </a:t>
                </a:r>
                <a:r>
                  <a:rPr lang="de-DE" dirty="0" err="1"/>
                  <a:t>say</a:t>
                </a:r>
                <a:r>
                  <a:rPr lang="de-DE" dirty="0"/>
                  <a:t> </a:t>
                </a:r>
                <a:r>
                  <a:rPr lang="de-DE" dirty="0" err="1"/>
                  <a:t>that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𝑘𝑢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de-DE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𝑢𝑢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  <m:sSup>
                          <m:sSup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d>
                          </m:e>
                          <m:sup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de-DE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num>
                      <m:den>
                        <m:d>
                          <m:dPr>
                            <m:begChr m:val="‖"/>
                            <m:endChr m:val="‖"/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</m:den>
                    </m:f>
                    <m:r>
                      <a:rPr lang="de-DE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de-DE" dirty="0"/>
                  <a:t>.</a:t>
                </a:r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98A0677B-BADC-0553-A68E-16BA4CB5784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2"/>
                <a:stretch>
                  <a:fillRect l="-1043" t="-308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Grafik 4">
            <a:extLst>
              <a:ext uri="{FF2B5EF4-FFF2-40B4-BE49-F238E27FC236}">
                <a16:creationId xmlns:a16="http://schemas.microsoft.com/office/drawing/2014/main" id="{67F316FB-85C6-E744-1638-5222AAF4E9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11400" y="365125"/>
            <a:ext cx="4572930" cy="2440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735720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4000C8-1819-22F9-6CA6-6D2C09C31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Prerequisits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2A1F9687-D0A9-9305-F882-5928F1C68ED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de-DE" dirty="0"/>
                  <a:t>Let‘s </a:t>
                </a:r>
                <a:r>
                  <a:rPr lang="de-DE" dirty="0" err="1"/>
                  <a:t>assume</a:t>
                </a:r>
                <a:r>
                  <a:rPr lang="de-DE" dirty="0"/>
                  <a:t> </a:t>
                </a:r>
                <a:r>
                  <a:rPr lang="de-DE" dirty="0" err="1"/>
                  <a:t>we</a:t>
                </a:r>
                <a:r>
                  <a:rPr lang="de-DE" dirty="0"/>
                  <a:t> Project </a:t>
                </a:r>
                <a:r>
                  <a:rPr lang="de-DE" dirty="0" err="1"/>
                  <a:t>our</a:t>
                </a:r>
                <a:r>
                  <a:rPr lang="de-DE" dirty="0"/>
                  <a:t> </a:t>
                </a:r>
                <a:r>
                  <a:rPr lang="de-DE" dirty="0" err="1"/>
                  <a:t>data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⊆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consisting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de-DE" dirty="0"/>
                  <a:t>-dimensional </a:t>
                </a:r>
                <a:r>
                  <a:rPr lang="de-DE" dirty="0" err="1"/>
                  <a:t>datapoints</a:t>
                </a:r>
                <a:r>
                  <a:rPr lang="de-DE" dirty="0"/>
                  <a:t> </a:t>
                </a:r>
                <a:r>
                  <a:rPr lang="de-DE" dirty="0" err="1"/>
                  <a:t>onto</a:t>
                </a:r>
                <a:r>
                  <a:rPr lang="de-DE" dirty="0"/>
                  <a:t> an </a:t>
                </a:r>
                <a:r>
                  <a:rPr lang="de-DE" dirty="0" err="1"/>
                  <a:t>unitvector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de-DE" dirty="0"/>
                  <a:t> (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de-DE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dirty="0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de-DE" b="0" i="1" dirty="0" smtClean="0">
                        <a:latin typeface="Cambria Math" panose="02040503050406030204" pitchFamily="18" charset="0"/>
                      </a:rPr>
                      <m:t>=1=</m:t>
                    </m:r>
                    <m:sSup>
                      <m:sSupPr>
                        <m:ctrlPr>
                          <a:rPr lang="de-DE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dirty="0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de-DE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de-DE" dirty="0"/>
                  <a:t>).</a:t>
                </a:r>
              </a:p>
              <a:p>
                <a:r>
                  <a:rPr lang="de-DE" dirty="0" err="1"/>
                  <a:t>We</a:t>
                </a:r>
                <a:r>
                  <a:rPr lang="de-DE" dirty="0"/>
                  <a:t> </a:t>
                </a:r>
                <a:r>
                  <a:rPr lang="de-DE" dirty="0" err="1"/>
                  <a:t>know</a:t>
                </a:r>
                <a:r>
                  <a:rPr lang="de-DE" dirty="0"/>
                  <a:t> </a:t>
                </a:r>
                <a:r>
                  <a:rPr lang="de-DE" dirty="0" err="1"/>
                  <a:t>this</a:t>
                </a:r>
                <a:r>
                  <a:rPr lang="de-DE" dirty="0"/>
                  <a:t> </a:t>
                </a:r>
                <a:r>
                  <a:rPr lang="de-DE" dirty="0" err="1"/>
                  <a:t>projections</a:t>
                </a:r>
                <a:r>
                  <a:rPr lang="de-DE" dirty="0"/>
                  <a:t> </a:t>
                </a:r>
                <a:r>
                  <a:rPr lang="de-DE" dirty="0" err="1"/>
                  <a:t>can</a:t>
                </a:r>
                <a:r>
                  <a:rPr lang="de-DE" dirty="0"/>
                  <a:t> </a:t>
                </a:r>
                <a:r>
                  <a:rPr lang="de-DE" dirty="0" err="1"/>
                  <a:t>be</a:t>
                </a:r>
                <a:r>
                  <a:rPr lang="de-DE" dirty="0"/>
                  <a:t> </a:t>
                </a:r>
                <a:r>
                  <a:rPr lang="de-DE" dirty="0" err="1"/>
                  <a:t>described</a:t>
                </a:r>
                <a:r>
                  <a:rPr lang="de-DE" dirty="0"/>
                  <a:t> </a:t>
                </a:r>
                <a:r>
                  <a:rPr lang="de-DE" dirty="0" err="1"/>
                  <a:t>as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↦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de-DE" b="0" i="1" smtClean="0">
                        <a:latin typeface="Cambria Math" panose="02040503050406030204" pitchFamily="18" charset="0"/>
                      </a:rPr>
                      <m:t>𝑥𝑢</m:t>
                    </m:r>
                  </m:oMath>
                </a14:m>
                <a:r>
                  <a:rPr lang="de-DE" dirty="0"/>
                  <a:t>.</a:t>
                </a:r>
              </a:p>
              <a:p>
                <a:r>
                  <a:rPr lang="de-DE" dirty="0" err="1"/>
                  <a:t>Let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be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covariancematrix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de-DE" dirty="0"/>
                  <a:t>.</a:t>
                </a:r>
              </a:p>
              <a:p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de-DE" dirty="0"/>
                  <a:t> describes all </a:t>
                </a:r>
                <a:r>
                  <a:rPr lang="de-DE" dirty="0" err="1"/>
                  <a:t>covariances</a:t>
                </a:r>
                <a:r>
                  <a:rPr lang="de-DE" dirty="0"/>
                  <a:t> </a:t>
                </a:r>
                <a:r>
                  <a:rPr lang="de-DE" dirty="0" err="1"/>
                  <a:t>present</a:t>
                </a:r>
                <a:r>
                  <a:rPr lang="de-DE" dirty="0"/>
                  <a:t> in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dataset</a:t>
                </a:r>
                <a:r>
                  <a:rPr lang="de-DE" dirty="0"/>
                  <a:t>.</a:t>
                </a:r>
              </a:p>
              <a:p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can</a:t>
                </a:r>
                <a:r>
                  <a:rPr lang="de-DE" dirty="0"/>
                  <a:t> </a:t>
                </a:r>
                <a:r>
                  <a:rPr lang="de-DE" dirty="0" err="1"/>
                  <a:t>be</a:t>
                </a:r>
                <a:r>
                  <a:rPr lang="de-DE" dirty="0"/>
                  <a:t> </a:t>
                </a:r>
                <a:r>
                  <a:rPr lang="de-DE" dirty="0" err="1"/>
                  <a:t>calculated</a:t>
                </a:r>
                <a:r>
                  <a:rPr lang="de-DE" dirty="0"/>
                  <a:t> </a:t>
                </a:r>
                <a:r>
                  <a:rPr lang="de-DE" dirty="0" err="1"/>
                  <a:t>as</a:t>
                </a:r>
                <a:r>
                  <a:rPr lang="de-DE" dirty="0"/>
                  <a:t> </a:t>
                </a:r>
                <a:r>
                  <a:rPr lang="de-DE" dirty="0" err="1"/>
                  <a:t>follows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de-D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p>
                          <m:sSup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</m:e>
                          <m:sup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r>
                  <a:rPr lang="de-DE" dirty="0"/>
                  <a:t>.</a:t>
                </a:r>
              </a:p>
              <a:p>
                <a:r>
                  <a:rPr lang="de-DE" dirty="0" err="1"/>
                  <a:t>Our</a:t>
                </a:r>
                <a:r>
                  <a:rPr lang="de-DE" dirty="0"/>
                  <a:t> </a:t>
                </a:r>
                <a:r>
                  <a:rPr lang="de-DE" dirty="0" err="1"/>
                  <a:t>projections</a:t>
                </a:r>
                <a:r>
                  <a:rPr lang="de-DE" dirty="0"/>
                  <a:t> </a:t>
                </a:r>
                <a:r>
                  <a:rPr lang="de-DE" dirty="0" err="1"/>
                  <a:t>should</a:t>
                </a:r>
                <a:r>
                  <a:rPr lang="de-DE" dirty="0"/>
                  <a:t> </a:t>
                </a:r>
                <a:r>
                  <a:rPr lang="de-DE" dirty="0" err="1"/>
                  <a:t>be</a:t>
                </a:r>
                <a:r>
                  <a:rPr lang="de-DE" dirty="0"/>
                  <a:t> </a:t>
                </a:r>
                <a:r>
                  <a:rPr lang="de-DE" dirty="0" err="1"/>
                  <a:t>choosen</a:t>
                </a:r>
                <a:r>
                  <a:rPr lang="de-DE" dirty="0"/>
                  <a:t> in such a </a:t>
                </a:r>
                <a:r>
                  <a:rPr lang="de-DE" dirty="0" err="1"/>
                  <a:t>way</a:t>
                </a:r>
                <a:r>
                  <a:rPr lang="de-DE" dirty="0"/>
                  <a:t> </a:t>
                </a:r>
                <a:r>
                  <a:rPr lang="de-DE" dirty="0" err="1"/>
                  <a:t>that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new</a:t>
                </a:r>
                <a:r>
                  <a:rPr lang="de-DE" dirty="0"/>
                  <a:t> </a:t>
                </a:r>
                <a:r>
                  <a:rPr lang="de-DE" dirty="0" err="1"/>
                  <a:t>covarianve</a:t>
                </a:r>
                <a:r>
                  <a:rPr lang="de-DE" dirty="0"/>
                  <a:t> </a:t>
                </a:r>
                <a:r>
                  <a:rPr lang="de-DE" dirty="0" err="1"/>
                  <a:t>matrix</a:t>
                </a:r>
                <a:r>
                  <a:rPr lang="de-DE" dirty="0"/>
                  <a:t> </a:t>
                </a:r>
                <a:r>
                  <a:rPr lang="de-DE" dirty="0" err="1"/>
                  <a:t>is</a:t>
                </a:r>
                <a:r>
                  <a:rPr lang="de-DE" dirty="0"/>
                  <a:t> </a:t>
                </a:r>
                <a:r>
                  <a:rPr lang="de-DE" dirty="0" err="1"/>
                  <a:t>as</a:t>
                </a:r>
                <a:r>
                  <a:rPr lang="de-DE" dirty="0"/>
                  <a:t> </a:t>
                </a:r>
                <a:r>
                  <a:rPr lang="de-DE" dirty="0" err="1"/>
                  <a:t>big</a:t>
                </a:r>
                <a:r>
                  <a:rPr lang="de-DE" dirty="0"/>
                  <a:t> </a:t>
                </a:r>
                <a:r>
                  <a:rPr lang="de-DE" dirty="0" err="1"/>
                  <a:t>as</a:t>
                </a:r>
                <a:r>
                  <a:rPr lang="de-DE" dirty="0"/>
                  <a:t> possible. </a:t>
                </a:r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2A1F9687-D0A9-9305-F882-5928F1C68ED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 b="-378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81082637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B9F5EEC-F5C3-DE9A-A87D-58E0F518A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Covariance</a:t>
            </a:r>
            <a:r>
              <a:rPr lang="de-DE" dirty="0"/>
              <a:t> </a:t>
            </a:r>
            <a:r>
              <a:rPr lang="de-DE" dirty="0" err="1"/>
              <a:t>matrix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projected</a:t>
            </a:r>
            <a:r>
              <a:rPr lang="de-DE" dirty="0"/>
              <a:t> </a:t>
            </a:r>
            <a:r>
              <a:rPr lang="de-DE" dirty="0" err="1"/>
              <a:t>space</a:t>
            </a:r>
            <a:r>
              <a:rPr lang="de-DE" dirty="0"/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6C889992-E060-BC73-5B42-D6BABBFC131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55000" lnSpcReduction="2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de-DE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  <m:e>
                            <m:f>
                              <m:f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den>
                            </m:f>
                            <m:nary>
                              <m:naryPr>
                                <m:chr m:val="∑"/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p>
                              <m:e>
                                <m:sSup>
                                  <m:sSup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p>
                                          <m:sSupPr>
                                            <m:ctrlPr>
                                              <a:rPr lang="de-DE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de-DE" b="0" i="1" smtClean="0">
                                                <a:latin typeface="Cambria Math" panose="02040503050406030204" pitchFamily="18" charset="0"/>
                                              </a:rPr>
                                              <m:t>𝑢</m:t>
                                            </m:r>
                                          </m:e>
                                          <m:sup>
                                            <m:r>
                                              <a:rPr lang="de-DE" b="0" i="1" smtClean="0"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sup>
                                        </m:sSup>
                                        <m:sSub>
                                          <m:sSubPr>
                                            <m:ctrlPr>
                                              <a:rPr lang="de-DE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b="0" i="1" smtClean="0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de-DE" b="0" i="1" smtClean="0">
                                                <a:latin typeface="Cambria Math" panose="02040503050406030204" pitchFamily="18" charset="0"/>
                                              </a:rPr>
                                              <m:t>𝑗</m:t>
                                            </m:r>
                                          </m:sub>
                                        </m:sSub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  <m:t>𝑢</m:t>
                                        </m:r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p>
                                          <m:sSupPr>
                                            <m:ctrlPr>
                                              <a:rPr lang="de-DE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de-DE" b="0" i="1" smtClean="0">
                                                <a:latin typeface="Cambria Math" panose="02040503050406030204" pitchFamily="18" charset="0"/>
                                              </a:rPr>
                                              <m:t>𝑢</m:t>
                                            </m:r>
                                          </m:e>
                                          <m:sup>
                                            <m:r>
                                              <a:rPr lang="de-DE" b="0" i="1" smtClean="0"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sup>
                                        </m:sSup>
                                        <m:acc>
                                          <m:accPr>
                                            <m:chr m:val="̅"/>
                                            <m:ctrlPr>
                                              <a:rPr lang="de-DE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de-DE" b="0" i="1" smtClean="0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  <m:t>𝑢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nary>
                          </m:e>
                        </m:mr>
                        <m:m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</m:e>
                          <m:e>
                            <m:f>
                              <m:fPr>
                                <m:ctrlPr>
                                  <a:rPr lang="de-DE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den>
                            </m:f>
                            <m:nary>
                              <m:naryPr>
                                <m:chr m:val="∑"/>
                                <m:ctrlPr>
                                  <a:rPr lang="de-DE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p>
                              <m:e>
                                <m:sSup>
                                  <m:sSupPr>
                                    <m:ctrlP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de-DE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p>
                                          <m:sSupPr>
                                            <m:ctrlPr>
                                              <a:rPr lang="de-DE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de-DE" i="1">
                                                <a:latin typeface="Cambria Math" panose="02040503050406030204" pitchFamily="18" charset="0"/>
                                              </a:rPr>
                                              <m:t>𝑢</m:t>
                                            </m:r>
                                          </m:e>
                                          <m:sup>
                                            <m:r>
                                              <a:rPr lang="de-DE" i="1"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sup>
                                        </m:sSup>
                                        <m:sSub>
                                          <m:sSubPr>
                                            <m:ctrlPr>
                                              <a:rPr lang="de-DE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de-DE" i="1">
                                                <a:latin typeface="Cambria Math" panose="02040503050406030204" pitchFamily="18" charset="0"/>
                                              </a:rPr>
                                              <m:t>𝑗</m:t>
                                            </m:r>
                                          </m:sub>
                                        </m:sSub>
                                        <m:r>
                                          <a:rPr lang="de-DE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p>
                                          <m:sSupPr>
                                            <m:ctrlPr>
                                              <a:rPr lang="de-DE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de-DE" i="1">
                                                <a:latin typeface="Cambria Math" panose="02040503050406030204" pitchFamily="18" charset="0"/>
                                              </a:rPr>
                                              <m:t>𝑢</m:t>
                                            </m:r>
                                          </m:e>
                                          <m:sup>
                                            <m:r>
                                              <a:rPr lang="de-DE" i="1"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sup>
                                        </m:sSup>
                                        <m:acc>
                                          <m:accPr>
                                            <m:chr m:val="̅"/>
                                            <m:ctrlPr>
                                              <a:rPr lang="de-DE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de-DE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</m:d>
                                  </m:e>
                                  <m:sup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limLow>
                                  <m:limLowPr>
                                    <m:ctrlPr>
                                      <a:rPr lang="de-D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limLowPr>
                                  <m:e>
                                    <m:groupChr>
                                      <m:groupChrPr>
                                        <m:chr m:val="⏟"/>
                                        <m:ctrlPr>
                                          <a:rPr lang="de-DE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groupChrPr>
                                      <m:e>
                                        <m:sSup>
                                          <m:sSupPr>
                                            <m:ctrlPr>
                                              <a:rPr lang="de-DE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de-DE" b="0" i="1" smtClean="0">
                                                <a:latin typeface="Cambria Math" panose="02040503050406030204" pitchFamily="18" charset="0"/>
                                              </a:rPr>
                                              <m:t>𝑢</m:t>
                                            </m:r>
                                          </m:e>
                                          <m:sup>
                                            <m:r>
                                              <a:rPr lang="de-DE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e>
                                    </m:groupChr>
                                  </m:e>
                                  <m:lim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lim>
                                </m:limLow>
                              </m:e>
                            </m:nary>
                          </m:e>
                        </m:mr>
                        <m:m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</m:e>
                          <m:e>
                            <m:f>
                              <m:fPr>
                                <m:ctrlPr>
                                  <a:rPr lang="de-DE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den>
                            </m:f>
                            <m:nary>
                              <m:naryPr>
                                <m:chr m:val="∑"/>
                                <m:ctrlPr>
                                  <a:rPr lang="de-DE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p>
                              <m:e>
                                <m:sSup>
                                  <m:sSupPr>
                                    <m:ctrlP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de-DE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p>
                                          <m:sSupPr>
                                            <m:ctrlPr>
                                              <a:rPr lang="de-DE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de-DE" i="1">
                                                <a:latin typeface="Cambria Math" panose="02040503050406030204" pitchFamily="18" charset="0"/>
                                              </a:rPr>
                                              <m:t>𝑢</m:t>
                                            </m:r>
                                          </m:e>
                                          <m:sup>
                                            <m:r>
                                              <a:rPr lang="de-DE" i="1"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sup>
                                        </m:sSup>
                                        <m:d>
                                          <m:dPr>
                                            <m:ctrlPr>
                                              <a:rPr lang="de-DE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de-DE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de-DE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de-DE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𝑗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de-DE" b="0" i="1" smtClean="0"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acc>
                                              <m:accPr>
                                                <m:chr m:val="̅"/>
                                                <m:ctrlPr>
                                                  <a:rPr lang="de-DE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de-DE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</m:acc>
                                          </m:e>
                                        </m:d>
                                      </m:e>
                                    </m:d>
                                  </m:e>
                                  <m:sup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nary>
                          </m:e>
                        </m:mr>
                        <m:m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</m:e>
                          <m:e>
                            <m:f>
                              <m:fPr>
                                <m:ctrlPr>
                                  <a:rPr lang="de-DE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den>
                            </m:f>
                            <m:nary>
                              <m:naryPr>
                                <m:chr m:val="∑"/>
                                <m:ctrlPr>
                                  <a:rPr lang="de-DE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p>
                              <m:e>
                                <m:sSup>
                                  <m:sSupPr>
                                    <m:ctrlP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p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de-DE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de-DE" i="1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lang="de-DE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de-DE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</m:d>
                                <m:sSup>
                                  <m:sSupPr>
                                    <m:ctrlP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p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de-DE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de-DE" i="1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lang="de-DE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de-DE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</m:d>
                              </m:e>
                            </m:nary>
                          </m:e>
                        </m:mr>
                        <m:m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</m:e>
                          <m:e>
                            <m:f>
                              <m:fPr>
                                <m:ctrlPr>
                                  <a:rPr lang="de-DE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den>
                            </m:f>
                            <m:nary>
                              <m:naryPr>
                                <m:chr m:val="∑"/>
                                <m:ctrlPr>
                                  <a:rPr lang="de-DE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p>
                              <m:e>
                                <m:sSup>
                                  <m:sSup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p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de-DE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b="0" i="1" smtClean="0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de-DE" b="0" i="1" smtClean="0">
                                                <a:latin typeface="Cambria Math" panose="02040503050406030204" pitchFamily="18" charset="0"/>
                                              </a:rPr>
                                              <m:t>𝑗</m:t>
                                            </m:r>
                                          </m:sub>
                                        </m:sSub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acc>
                                          <m:accPr>
                                            <m:chr m:val="̅"/>
                                            <m:ctrlPr>
                                              <a:rPr lang="de-DE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de-DE" b="0" i="1" smtClean="0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</m:d>
                                  </m:e>
                                  <m:sup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nary>
                          </m:e>
                        </m:mr>
                        <m:m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</m:e>
                          <m:e>
                            <m:sSup>
                              <m:sSup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den>
                                </m:f>
                                <m:nary>
                                  <m:naryPr>
                                    <m:chr m:val="∑"/>
                                    <m:ctrlP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p>
                                  <m:e>
                                    <m:sSup>
                                      <m:sSupPr>
                                        <m:ctrlPr>
                                          <a:rPr lang="de-DE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de-DE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de-DE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de-DE" i="1"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de-DE" i="1">
                                                    <a:latin typeface="Cambria Math" panose="02040503050406030204" pitchFamily="18" charset="0"/>
                                                  </a:rPr>
                                                  <m:t>𝑗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de-DE" i="1"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acc>
                                              <m:accPr>
                                                <m:chr m:val="̅"/>
                                                <m:ctrlPr>
                                                  <a:rPr lang="de-DE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de-DE" i="1"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</m:acc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de-DE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nary>
                              </m:e>
                            </m:d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mr>
                        <m:m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</m:e>
                          <m:e>
                            <m:sSup>
                              <m:sSupPr>
                                <m:ctrlPr>
                                  <a:rPr lang="de-DE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de-DE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p>
                            <m:r>
                              <a:rPr lang="de-DE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𝑆𝑢</m:t>
                            </m:r>
                          </m:e>
                        </m:mr>
                      </m:m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6C889992-E060-BC73-5B42-D6BABBFC131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616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feld 3">
            <a:extLst>
              <a:ext uri="{FF2B5EF4-FFF2-40B4-BE49-F238E27FC236}">
                <a16:creationId xmlns:a16="http://schemas.microsoft.com/office/drawing/2014/main" id="{E70DE6CD-CC99-A86F-EF6E-AD03CE8B51AD}"/>
              </a:ext>
            </a:extLst>
          </p:cNvPr>
          <p:cNvSpPr txBox="1"/>
          <p:nvPr/>
        </p:nvSpPr>
        <p:spPr>
          <a:xfrm>
            <a:off x="1066800" y="1573491"/>
            <a:ext cx="35847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calculate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covariance</a:t>
            </a:r>
            <a:r>
              <a:rPr lang="de-DE" dirty="0"/>
              <a:t> </a:t>
            </a:r>
            <a:r>
              <a:rPr lang="de-DE" dirty="0" err="1"/>
              <a:t>matric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projected</a:t>
            </a:r>
            <a:r>
              <a:rPr lang="de-DE" dirty="0"/>
              <a:t> </a:t>
            </a:r>
            <a:r>
              <a:rPr lang="de-DE" dirty="0" err="1"/>
              <a:t>space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follows</a:t>
            </a:r>
            <a:r>
              <a:rPr lang="de-DE" dirty="0"/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F088416A-5C8E-465F-C564-3EAE0C56C947}"/>
                  </a:ext>
                </a:extLst>
              </p:cNvPr>
              <p:cNvSpPr txBox="1"/>
              <p:nvPr/>
            </p:nvSpPr>
            <p:spPr>
              <a:xfrm>
                <a:off x="7589790" y="4192981"/>
                <a:ext cx="97481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p>
                          <m:r>
                            <a:rPr lang="de-DE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de-DE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de-DE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𝑢𝑥</m:t>
                      </m:r>
                    </m:oMath>
                  </m:oMathPara>
                </a14:m>
                <a:endParaRPr lang="de-DE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F088416A-5C8E-465F-C564-3EAE0C56C9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9790" y="4192981"/>
                <a:ext cx="974819" cy="276999"/>
              </a:xfrm>
              <a:prstGeom prst="rect">
                <a:avLst/>
              </a:prstGeom>
              <a:blipFill>
                <a:blip r:embed="rId3"/>
                <a:stretch>
                  <a:fillRect l="-3125" t="-2222" r="-25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0605186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el 1">
                <a:extLst>
                  <a:ext uri="{FF2B5EF4-FFF2-40B4-BE49-F238E27FC236}">
                    <a16:creationId xmlns:a16="http://schemas.microsoft.com/office/drawing/2014/main" id="{EBADCA55-1310-45C7-6A0A-887EC9DA309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de-DE" dirty="0"/>
                  <a:t>Maximize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de-DE" b="0" i="1" smtClean="0">
                        <a:latin typeface="Cambria Math" panose="02040503050406030204" pitchFamily="18" charset="0"/>
                      </a:rPr>
                      <m:t>𝑆𝑢</m:t>
                    </m:r>
                  </m:oMath>
                </a14:m>
                <a:endParaRPr lang="de-DE" dirty="0"/>
              </a:p>
            </p:txBody>
          </p:sp>
        </mc:Choice>
        <mc:Fallback xmlns="">
          <p:sp>
            <p:nvSpPr>
              <p:cNvPr id="2" name="Titel 1">
                <a:extLst>
                  <a:ext uri="{FF2B5EF4-FFF2-40B4-BE49-F238E27FC236}">
                    <a16:creationId xmlns:a16="http://schemas.microsoft.com/office/drawing/2014/main" id="{EBADCA55-1310-45C7-6A0A-887EC9DA309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314F3A27-5D46-5133-25D8-8E0705FC2C2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de-DE" dirty="0"/>
                  <a:t>We </a:t>
                </a:r>
                <a:r>
                  <a:rPr lang="de-DE" dirty="0" err="1"/>
                  <a:t>use</a:t>
                </a:r>
                <a:r>
                  <a:rPr lang="de-DE" dirty="0"/>
                  <a:t> Lagrange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calculate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maximum </a:t>
                </a:r>
                <a:r>
                  <a:rPr lang="de-DE" dirty="0" err="1"/>
                  <a:t>under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constrain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de-DE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de-DE" dirty="0"/>
                  <a:t> (</a:t>
                </a:r>
                <a14:m>
                  <m:oMath xmlns:m="http://schemas.openxmlformats.org/officeDocument/2006/math">
                    <m:r>
                      <a:rPr lang="de-DE" b="0" i="1" dirty="0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is</a:t>
                </a:r>
                <a:r>
                  <a:rPr lang="de-DE" dirty="0"/>
                  <a:t> a </a:t>
                </a:r>
                <a:r>
                  <a:rPr lang="de-DE" dirty="0" err="1"/>
                  <a:t>unit</a:t>
                </a:r>
                <a:r>
                  <a:rPr lang="de-DE" dirty="0"/>
                  <a:t> </a:t>
                </a:r>
                <a:r>
                  <a:rPr lang="de-DE" dirty="0" err="1"/>
                  <a:t>vector</a:t>
                </a:r>
                <a:r>
                  <a:rPr lang="de-DE" dirty="0"/>
                  <a:t>):</a:t>
                </a:r>
              </a:p>
              <a:p>
                <a:r>
                  <a:rPr lang="de-DE" dirty="0" err="1">
                    <a:ea typeface="Cambria Math" panose="02040503050406030204" pitchFamily="18" charset="0"/>
                  </a:rPr>
                  <a:t>Maximize</a:t>
                </a:r>
                <a:r>
                  <a:rPr lang="de-DE" dirty="0">
                    <a:ea typeface="Cambria Math" panose="02040503050406030204" pitchFamily="18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de-D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𝑆𝑢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1−</m:t>
                        </m:r>
                        <m:sSup>
                          <m:sSupPr>
                            <m:ctrlP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e>
                    </m:d>
                  </m:oMath>
                </a14:m>
                <a:endParaRPr lang="de-DE" dirty="0"/>
              </a:p>
              <a:p>
                <a:r>
                  <a:rPr lang="de-DE" dirty="0"/>
                  <a:t>Set </a:t>
                </a:r>
                <a:r>
                  <a:rPr lang="de-DE" dirty="0" err="1"/>
                  <a:t>derivation</a:t>
                </a:r>
                <a:r>
                  <a:rPr lang="de-DE" dirty="0"/>
                  <a:t> </a:t>
                </a:r>
                <a:r>
                  <a:rPr lang="de-DE" dirty="0" err="1"/>
                  <a:t>equal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zero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de-DE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</m:t>
                        </m:r>
                      </m:num>
                      <m:den>
                        <m:r>
                          <a:rPr lang="de-DE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den>
                    </m:f>
                    <m:r>
                      <a:rPr lang="de-DE" b="0" i="1" smtClean="0">
                        <a:latin typeface="Cambria Math" panose="02040503050406030204" pitchFamily="18" charset="0"/>
                      </a:rPr>
                      <m:t>=2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𝑆𝑢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+2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de-DE" dirty="0"/>
              </a:p>
              <a:p>
                <a:r>
                  <a:rPr lang="de-DE" dirty="0"/>
                  <a:t>This </a:t>
                </a:r>
                <a:r>
                  <a:rPr lang="de-DE" dirty="0" err="1"/>
                  <a:t>is</a:t>
                </a:r>
                <a:r>
                  <a:rPr lang="de-DE" dirty="0"/>
                  <a:t> </a:t>
                </a:r>
                <a:r>
                  <a:rPr lang="de-DE" dirty="0" err="1"/>
                  <a:t>equivalent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being</a:t>
                </a:r>
                <a:r>
                  <a:rPr lang="de-DE" dirty="0"/>
                  <a:t> an </a:t>
                </a:r>
                <a:r>
                  <a:rPr lang="de-DE" dirty="0" err="1"/>
                  <a:t>eigenvalue</a:t>
                </a:r>
                <a:r>
                  <a:rPr lang="de-DE" dirty="0"/>
                  <a:t> and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being</a:t>
                </a:r>
                <a:r>
                  <a:rPr lang="de-DE" dirty="0"/>
                  <a:t> an </a:t>
                </a:r>
                <a:r>
                  <a:rPr lang="de-DE" dirty="0" err="1"/>
                  <a:t>eigenvector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de-DE" dirty="0"/>
                  <a:t>: </a:t>
                </a:r>
                <a14:m>
                  <m:oMath xmlns:m="http://schemas.openxmlformats.org/officeDocument/2006/math">
                    <m:r>
                      <a:rPr lang="de-DE" b="0" i="1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de-DE" b="0" i="1" dirty="0" smtClean="0">
                        <a:latin typeface="Cambria Math" panose="02040503050406030204" pitchFamily="18" charset="0"/>
                      </a:rPr>
                      <m:t>𝑆𝑢</m:t>
                    </m:r>
                    <m:r>
                      <a:rPr lang="de-DE" b="0" i="1" dirty="0" smtClean="0">
                        <a:latin typeface="Cambria Math" panose="02040503050406030204" pitchFamily="18" charset="0"/>
                      </a:rPr>
                      <m:t>+2</m:t>
                    </m:r>
                    <m:r>
                      <a:rPr lang="de-DE" b="0" i="1" dirty="0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de-DE" b="0" i="1" dirty="0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de-DE" b="0" i="1" dirty="0" smtClean="0">
                        <a:latin typeface="Cambria Math" panose="02040503050406030204" pitchFamily="18" charset="0"/>
                      </a:rPr>
                      <m:t>=0 ⇔</m:t>
                    </m:r>
                    <m:r>
                      <a:rPr lang="de-DE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𝑆𝑢</m:t>
                    </m:r>
                    <m:r>
                      <a:rPr lang="de-DE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de-DE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de-DE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</m:oMath>
                </a14:m>
                <a:endParaRPr lang="de-DE" b="0" dirty="0">
                  <a:ea typeface="Cambria Math" panose="02040503050406030204" pitchFamily="18" charset="0"/>
                </a:endParaRPr>
              </a:p>
              <a:p>
                <a:r>
                  <a:rPr lang="de-DE" dirty="0" err="1"/>
                  <a:t>We</a:t>
                </a:r>
                <a:r>
                  <a:rPr lang="de-DE" dirty="0"/>
                  <a:t> </a:t>
                </a:r>
                <a:r>
                  <a:rPr lang="de-DE" dirty="0" err="1"/>
                  <a:t>see</a:t>
                </a:r>
                <a:r>
                  <a:rPr lang="de-DE" dirty="0"/>
                  <a:t> </a:t>
                </a:r>
                <a:r>
                  <a:rPr lang="de-DE" dirty="0" err="1"/>
                  <a:t>that</a:t>
                </a:r>
                <a:r>
                  <a:rPr lang="de-DE" dirty="0"/>
                  <a:t> </a:t>
                </a:r>
                <a:r>
                  <a:rPr lang="de-DE" dirty="0" err="1"/>
                  <a:t>calculation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is</a:t>
                </a:r>
                <a:r>
                  <a:rPr lang="de-DE" dirty="0"/>
                  <a:t> </a:t>
                </a:r>
                <a:r>
                  <a:rPr lang="de-DE" dirty="0" err="1"/>
                  <a:t>very</a:t>
                </a:r>
                <a:r>
                  <a:rPr lang="de-DE" dirty="0"/>
                  <a:t> easy: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𝑆𝑢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⇔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de-DE" b="0" i="1" smtClean="0">
                        <a:latin typeface="Cambria Math" panose="02040503050406030204" pitchFamily="18" charset="0"/>
                      </a:rPr>
                      <m:t>𝑆𝑢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de-DE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𝑢𝑢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de-DE" dirty="0"/>
                  <a:t>.</a:t>
                </a:r>
              </a:p>
              <a:p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maximize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we</a:t>
                </a:r>
                <a:r>
                  <a:rPr lang="de-DE" dirty="0"/>
                  <a:t> </a:t>
                </a:r>
                <a:r>
                  <a:rPr lang="de-DE" dirty="0" err="1"/>
                  <a:t>choose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biggest</a:t>
                </a:r>
                <a:r>
                  <a:rPr lang="de-DE" dirty="0"/>
                  <a:t> </a:t>
                </a:r>
                <a:r>
                  <a:rPr lang="de-DE" dirty="0" err="1"/>
                  <a:t>eigenvalue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de-DE" dirty="0"/>
                  <a:t>.</a:t>
                </a:r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314F3A27-5D46-5133-25D8-8E0705FC2C2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3081" r="-92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72198480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E94C63-BC2F-6EB5-ADF6-C67720CB2E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Matrix ausrechnen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4C511559-2305-DECA-725C-ED03DB8E4E2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de-DE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  <m:m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eqArr>
                      </m:e>
                    </m:d>
                  </m:oMath>
                </a14:m>
                <a:r>
                  <a:rPr lang="de-DE" b="0" dirty="0"/>
                  <a:t> ZEILE MAL SPALTE</a:t>
                </a:r>
              </a:p>
              <a:p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1⋅1+3⋅</m:t>
                            </m:r>
                            <m:d>
                              <m:d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2⋅1+1⋅</m:t>
                            </m:r>
                            <m:d>
                              <m:d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e>
                        </m:eqAr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−2</m:t>
                            </m:r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eqArr>
                      </m:e>
                    </m:d>
                  </m:oMath>
                </a14:m>
                <a:endParaRPr lang="de-DE" b="0" dirty="0"/>
              </a:p>
              <a:p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=5⋅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endParaRPr lang="de-DE" b="0" dirty="0"/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4C511559-2305-DECA-725C-ED03DB8E4E2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13567028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E1D04F-8EA8-C2BF-3584-BA923FD5D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sklearn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2E29643-8BD6-266D-45E1-79C7B10637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648200" cy="4351338"/>
          </a:xfrm>
        </p:spPr>
        <p:txBody>
          <a:bodyPr/>
          <a:lstStyle/>
          <a:p>
            <a:r>
              <a:rPr lang="de-DE" dirty="0">
                <a:hlinkClick r:id="rId2"/>
              </a:rPr>
              <a:t>PCA</a:t>
            </a:r>
            <a:endParaRPr lang="de-DE" dirty="0"/>
          </a:p>
          <a:p>
            <a:r>
              <a:rPr lang="de-DE" dirty="0" err="1"/>
              <a:t>Example</a:t>
            </a:r>
            <a:r>
              <a:rPr lang="de-DE" dirty="0"/>
              <a:t>: </a:t>
            </a:r>
            <a:r>
              <a:rPr lang="de-DE" b="0" i="0" dirty="0">
                <a:solidFill>
                  <a:srgbClr val="000000"/>
                </a:solidFill>
                <a:effectLst/>
                <a:latin typeface="Inter"/>
                <a:hlinkClick r:id="rId3"/>
              </a:rPr>
              <a:t>https://www.kaggle.com/code/viktorreichert/pca-breast-cancer</a:t>
            </a:r>
            <a:endParaRPr lang="de-DE" b="0" i="0" dirty="0">
              <a:solidFill>
                <a:srgbClr val="000000"/>
              </a:solidFill>
              <a:effectLst/>
              <a:latin typeface="Inter"/>
            </a:endParaRPr>
          </a:p>
          <a:p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1F511F6-FE8F-C5EB-9239-F231614C7C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0956" y="1128712"/>
            <a:ext cx="5867400" cy="429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493795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577B317-9C3E-6F88-1322-726E6B0298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Non-Negative Matrix </a:t>
            </a:r>
            <a:r>
              <a:rPr lang="de-DE" dirty="0" err="1"/>
              <a:t>Factorization</a:t>
            </a:r>
            <a:r>
              <a:rPr lang="de-DE" dirty="0"/>
              <a:t> (NMF)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198C7DE-F361-C130-092E-0AFFF0D3FD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An </a:t>
            </a:r>
            <a:r>
              <a:rPr lang="de-DE" dirty="0" err="1"/>
              <a:t>Algorithm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dimensionality</a:t>
            </a:r>
            <a:r>
              <a:rPr lang="de-DE" dirty="0"/>
              <a:t> </a:t>
            </a:r>
            <a:r>
              <a:rPr lang="de-DE" dirty="0" err="1"/>
              <a:t>reduction</a:t>
            </a:r>
            <a:r>
              <a:rPr lang="de-DE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17513148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F81A3FF-2BE0-8053-9E4D-6EE17B1913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Example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dimensionality</a:t>
            </a:r>
            <a:r>
              <a:rPr lang="de-DE" dirty="0"/>
              <a:t> </a:t>
            </a:r>
            <a:r>
              <a:rPr lang="de-DE" dirty="0" err="1"/>
              <a:t>reduction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50F94D5-698B-F9D1-52A2-2B6D1D9C3C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determined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blood</a:t>
            </a:r>
            <a:r>
              <a:rPr lang="de-DE" dirty="0"/>
              <a:t> </a:t>
            </a:r>
            <a:r>
              <a:rPr lang="de-DE" dirty="0" err="1"/>
              <a:t>values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many</a:t>
            </a:r>
            <a:r>
              <a:rPr lang="de-DE" dirty="0"/>
              <a:t> </a:t>
            </a:r>
            <a:r>
              <a:rPr lang="de-DE" dirty="0" err="1"/>
              <a:t>patients</a:t>
            </a:r>
            <a:r>
              <a:rPr lang="de-DE" dirty="0"/>
              <a:t>.</a:t>
            </a:r>
          </a:p>
          <a:p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want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prescribe</a:t>
            </a:r>
            <a:r>
              <a:rPr lang="de-DE" dirty="0"/>
              <a:t>  </a:t>
            </a:r>
            <a:r>
              <a:rPr lang="de-DE" dirty="0" err="1"/>
              <a:t>them</a:t>
            </a:r>
            <a:r>
              <a:rPr lang="de-DE" dirty="0"/>
              <a:t> a nutritional </a:t>
            </a:r>
            <a:r>
              <a:rPr lang="de-DE" dirty="0" err="1"/>
              <a:t>supplement</a:t>
            </a:r>
            <a:r>
              <a:rPr lang="de-DE" dirty="0"/>
              <a:t>.</a:t>
            </a:r>
          </a:p>
          <a:p>
            <a:r>
              <a:rPr lang="de-DE" dirty="0"/>
              <a:t>This </a:t>
            </a:r>
            <a:r>
              <a:rPr lang="de-DE" dirty="0" err="1"/>
              <a:t>supplement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based</a:t>
            </a:r>
            <a:r>
              <a:rPr lang="de-DE" dirty="0"/>
              <a:t> on </a:t>
            </a:r>
            <a:r>
              <a:rPr lang="de-DE" dirty="0" err="1"/>
              <a:t>three</a:t>
            </a:r>
            <a:r>
              <a:rPr lang="de-DE" dirty="0"/>
              <a:t> different </a:t>
            </a:r>
            <a:r>
              <a:rPr lang="de-DE" dirty="0" err="1"/>
              <a:t>base</a:t>
            </a:r>
            <a:r>
              <a:rPr lang="de-DE" dirty="0"/>
              <a:t> </a:t>
            </a:r>
            <a:r>
              <a:rPr lang="de-DE" dirty="0" err="1"/>
              <a:t>products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mixed</a:t>
            </a:r>
            <a:r>
              <a:rPr lang="de-DE" dirty="0"/>
              <a:t> </a:t>
            </a:r>
            <a:r>
              <a:rPr lang="de-DE" dirty="0" err="1"/>
              <a:t>based</a:t>
            </a:r>
            <a:r>
              <a:rPr lang="de-DE" dirty="0"/>
              <a:t> on a </a:t>
            </a:r>
            <a:r>
              <a:rPr lang="de-DE" dirty="0" err="1"/>
              <a:t>patients</a:t>
            </a:r>
            <a:r>
              <a:rPr lang="de-DE" dirty="0"/>
              <a:t> </a:t>
            </a:r>
            <a:r>
              <a:rPr lang="de-DE" dirty="0" err="1"/>
              <a:t>blood</a:t>
            </a:r>
            <a:r>
              <a:rPr lang="de-DE" dirty="0"/>
              <a:t> </a:t>
            </a:r>
            <a:r>
              <a:rPr lang="de-DE" dirty="0" err="1"/>
              <a:t>values</a:t>
            </a:r>
            <a:r>
              <a:rPr lang="de-DE" dirty="0"/>
              <a:t>.</a:t>
            </a: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5" name="Grafik 4" descr="Flasche mit einfarbiger Füllung">
            <a:extLst>
              <a:ext uri="{FF2B5EF4-FFF2-40B4-BE49-F238E27FC236}">
                <a16:creationId xmlns:a16="http://schemas.microsoft.com/office/drawing/2014/main" id="{50450AB9-7B80-E22F-C15C-4FB59DDA8C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69200" y="3866587"/>
            <a:ext cx="914400" cy="914400"/>
          </a:xfrm>
          <a:prstGeom prst="rect">
            <a:avLst/>
          </a:prstGeom>
        </p:spPr>
      </p:pic>
      <p:pic>
        <p:nvPicPr>
          <p:cNvPr id="6" name="Grafik 5" descr="Flasche mit einfarbiger Füllung">
            <a:extLst>
              <a:ext uri="{FF2B5EF4-FFF2-40B4-BE49-F238E27FC236}">
                <a16:creationId xmlns:a16="http://schemas.microsoft.com/office/drawing/2014/main" id="{06260B47-E8F0-57BB-ECD9-521B7D79A3E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226260" y="3915010"/>
            <a:ext cx="914400" cy="914400"/>
          </a:xfrm>
          <a:prstGeom prst="rect">
            <a:avLst/>
          </a:prstGeom>
        </p:spPr>
      </p:pic>
      <p:pic>
        <p:nvPicPr>
          <p:cNvPr id="7" name="Grafik 6" descr="Flasche mit einfarbiger Füllung">
            <a:extLst>
              <a:ext uri="{FF2B5EF4-FFF2-40B4-BE49-F238E27FC236}">
                <a16:creationId xmlns:a16="http://schemas.microsoft.com/office/drawing/2014/main" id="{407AE7DB-BF98-8883-DF4E-62BD0D1B680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897730" y="3915010"/>
            <a:ext cx="914400" cy="914400"/>
          </a:xfrm>
          <a:prstGeom prst="rect">
            <a:avLst/>
          </a:prstGeom>
        </p:spPr>
      </p:pic>
      <p:graphicFrame>
        <p:nvGraphicFramePr>
          <p:cNvPr id="8" name="Tabelle 8">
            <a:extLst>
              <a:ext uri="{FF2B5EF4-FFF2-40B4-BE49-F238E27FC236}">
                <a16:creationId xmlns:a16="http://schemas.microsoft.com/office/drawing/2014/main" id="{AA716BF1-7EA1-1333-91BE-A6E17CC530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3441328"/>
              </p:ext>
            </p:extLst>
          </p:nvPr>
        </p:nvGraphicFramePr>
        <p:xfrm>
          <a:off x="1057966" y="3829015"/>
          <a:ext cx="3336234" cy="2514600"/>
        </p:xfrm>
        <a:graphic>
          <a:graphicData uri="http://schemas.openxmlformats.org/drawingml/2006/table">
            <a:tbl>
              <a:tblPr firstRow="1" bandRow="1">
                <a:tableStyleId>{91EBBBCC-DAD2-459C-BE2E-F6DE35CF9A28}</a:tableStyleId>
              </a:tblPr>
              <a:tblGrid>
                <a:gridCol w="1112078">
                  <a:extLst>
                    <a:ext uri="{9D8B030D-6E8A-4147-A177-3AD203B41FA5}">
                      <a16:colId xmlns:a16="http://schemas.microsoft.com/office/drawing/2014/main" val="3991224814"/>
                    </a:ext>
                  </a:extLst>
                </a:gridCol>
                <a:gridCol w="1112078">
                  <a:extLst>
                    <a:ext uri="{9D8B030D-6E8A-4147-A177-3AD203B41FA5}">
                      <a16:colId xmlns:a16="http://schemas.microsoft.com/office/drawing/2014/main" val="2861110864"/>
                    </a:ext>
                  </a:extLst>
                </a:gridCol>
                <a:gridCol w="1112078">
                  <a:extLst>
                    <a:ext uri="{9D8B030D-6E8A-4147-A177-3AD203B41FA5}">
                      <a16:colId xmlns:a16="http://schemas.microsoft.com/office/drawing/2014/main" val="2038715390"/>
                    </a:ext>
                  </a:extLst>
                </a:gridCol>
              </a:tblGrid>
              <a:tr h="209860">
                <a:tc>
                  <a:txBody>
                    <a:bodyPr/>
                    <a:lstStyle/>
                    <a:p>
                      <a:r>
                        <a:rPr lang="de-DE" sz="900" dirty="0"/>
                        <a:t>Blood Test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 err="1"/>
                        <a:t>Result</a:t>
                      </a:r>
                      <a:endParaRPr lang="de-DE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Normal 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0453507"/>
                  </a:ext>
                </a:extLst>
              </a:tr>
              <a:tr h="209860">
                <a:tc>
                  <a:txBody>
                    <a:bodyPr/>
                    <a:lstStyle/>
                    <a:p>
                      <a:r>
                        <a:rPr lang="de-DE" sz="900" dirty="0"/>
                        <a:t>WBCs (</a:t>
                      </a:r>
                      <a:r>
                        <a:rPr lang="de-DE" sz="900" dirty="0" err="1"/>
                        <a:t>billion</a:t>
                      </a:r>
                      <a:r>
                        <a:rPr lang="de-DE" sz="900" dirty="0"/>
                        <a:t>/L)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8.00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3.5 </a:t>
                      </a:r>
                      <a:r>
                        <a:rPr lang="de-DE" sz="900" dirty="0" err="1"/>
                        <a:t>to</a:t>
                      </a:r>
                      <a:r>
                        <a:rPr lang="de-DE" sz="900" dirty="0"/>
                        <a:t> 10.5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9062906"/>
                  </a:ext>
                </a:extLst>
              </a:tr>
              <a:tr h="209860">
                <a:tc>
                  <a:txBody>
                    <a:bodyPr/>
                    <a:lstStyle/>
                    <a:p>
                      <a:r>
                        <a:rPr lang="de-DE" sz="900" dirty="0"/>
                        <a:t>Neutrophils (%)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40 </a:t>
                      </a:r>
                      <a:r>
                        <a:rPr lang="de-DE" sz="900" dirty="0" err="1"/>
                        <a:t>to</a:t>
                      </a:r>
                      <a:r>
                        <a:rPr lang="de-DE" sz="900" dirty="0"/>
                        <a:t> 70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9480172"/>
                  </a:ext>
                </a:extLst>
              </a:tr>
              <a:tr h="209860">
                <a:tc>
                  <a:txBody>
                    <a:bodyPr/>
                    <a:lstStyle/>
                    <a:p>
                      <a:r>
                        <a:rPr lang="de-DE" sz="900" dirty="0" err="1"/>
                        <a:t>Lymphocytes</a:t>
                      </a:r>
                      <a:r>
                        <a:rPr lang="de-DE" sz="900" dirty="0"/>
                        <a:t> (%)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25 </a:t>
                      </a:r>
                      <a:r>
                        <a:rPr lang="de-DE" sz="900" dirty="0" err="1"/>
                        <a:t>to</a:t>
                      </a:r>
                      <a:r>
                        <a:rPr lang="de-DE" sz="900" dirty="0"/>
                        <a:t> 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3644633"/>
                  </a:ext>
                </a:extLst>
              </a:tr>
              <a:tr h="209860">
                <a:tc>
                  <a:txBody>
                    <a:bodyPr/>
                    <a:lstStyle/>
                    <a:p>
                      <a:r>
                        <a:rPr lang="de-DE" sz="900" dirty="0" err="1"/>
                        <a:t>Monocytes</a:t>
                      </a:r>
                      <a:r>
                        <a:rPr lang="de-DE" sz="900" dirty="0"/>
                        <a:t> (%)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2 </a:t>
                      </a:r>
                      <a:r>
                        <a:rPr lang="de-DE" sz="900" dirty="0" err="1"/>
                        <a:t>to</a:t>
                      </a:r>
                      <a:r>
                        <a:rPr lang="de-DE" sz="900" dirty="0"/>
                        <a:t> 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9402381"/>
                  </a:ext>
                </a:extLst>
              </a:tr>
              <a:tr h="209860">
                <a:tc>
                  <a:txBody>
                    <a:bodyPr/>
                    <a:lstStyle/>
                    <a:p>
                      <a:r>
                        <a:rPr lang="de-DE" sz="900" dirty="0" err="1"/>
                        <a:t>Eosinophils</a:t>
                      </a:r>
                      <a:r>
                        <a:rPr lang="de-DE" sz="900" dirty="0"/>
                        <a:t> (%)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1 </a:t>
                      </a:r>
                      <a:r>
                        <a:rPr lang="de-DE" sz="900" dirty="0" err="1"/>
                        <a:t>to</a:t>
                      </a:r>
                      <a:r>
                        <a:rPr lang="de-DE" sz="900" dirty="0"/>
                        <a:t> 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0087862"/>
                  </a:ext>
                </a:extLst>
              </a:tr>
              <a:tr h="209860">
                <a:tc>
                  <a:txBody>
                    <a:bodyPr/>
                    <a:lstStyle/>
                    <a:p>
                      <a:r>
                        <a:rPr lang="de-DE" sz="900" dirty="0" err="1"/>
                        <a:t>Basophils</a:t>
                      </a:r>
                      <a:r>
                        <a:rPr lang="de-DE" sz="900" dirty="0"/>
                        <a:t> (%)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0 </a:t>
                      </a:r>
                      <a:r>
                        <a:rPr lang="de-DE" sz="900" dirty="0" err="1"/>
                        <a:t>to</a:t>
                      </a:r>
                      <a:r>
                        <a:rPr lang="de-DE" sz="900" dirty="0"/>
                        <a:t>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695248"/>
                  </a:ext>
                </a:extLst>
              </a:tr>
              <a:tr h="209860">
                <a:tc>
                  <a:txBody>
                    <a:bodyPr/>
                    <a:lstStyle/>
                    <a:p>
                      <a:r>
                        <a:rPr lang="de-DE" sz="900" dirty="0"/>
                        <a:t>RBCs (</a:t>
                      </a:r>
                      <a:r>
                        <a:rPr lang="de-DE" sz="900" dirty="0" err="1"/>
                        <a:t>trillion</a:t>
                      </a:r>
                      <a:r>
                        <a:rPr lang="de-DE" sz="900" dirty="0"/>
                        <a:t>/L)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3.84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4.3 </a:t>
                      </a:r>
                      <a:r>
                        <a:rPr lang="de-DE" sz="900" dirty="0" err="1"/>
                        <a:t>to</a:t>
                      </a:r>
                      <a:r>
                        <a:rPr lang="de-DE" sz="900" dirty="0"/>
                        <a:t> 5.7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2687897"/>
                  </a:ext>
                </a:extLst>
              </a:tr>
              <a:tr h="209860">
                <a:tc>
                  <a:txBody>
                    <a:bodyPr/>
                    <a:lstStyle/>
                    <a:p>
                      <a:r>
                        <a:rPr lang="de-DE" sz="900" dirty="0"/>
                        <a:t>Hb (g/</a:t>
                      </a:r>
                      <a:r>
                        <a:rPr lang="de-DE" sz="900" dirty="0" err="1"/>
                        <a:t>dL</a:t>
                      </a:r>
                      <a:r>
                        <a:rPr lang="de-DE" sz="9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11.7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13 </a:t>
                      </a:r>
                      <a:r>
                        <a:rPr lang="de-DE" sz="900" dirty="0" err="1"/>
                        <a:t>to</a:t>
                      </a:r>
                      <a:r>
                        <a:rPr lang="de-DE" sz="900" dirty="0"/>
                        <a:t> 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111657"/>
                  </a:ext>
                </a:extLst>
              </a:tr>
              <a:tr h="209860">
                <a:tc>
                  <a:txBody>
                    <a:bodyPr/>
                    <a:lstStyle/>
                    <a:p>
                      <a:r>
                        <a:rPr lang="de-DE" sz="900" dirty="0" err="1"/>
                        <a:t>Hematocrit</a:t>
                      </a:r>
                      <a:r>
                        <a:rPr lang="de-DE" sz="900" dirty="0"/>
                        <a:t> (%)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37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37 </a:t>
                      </a:r>
                      <a:r>
                        <a:rPr lang="de-DE" sz="900" dirty="0" err="1"/>
                        <a:t>to</a:t>
                      </a:r>
                      <a:r>
                        <a:rPr lang="de-DE" sz="900" dirty="0"/>
                        <a:t> 52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4734369"/>
                  </a:ext>
                </a:extLst>
              </a:tr>
              <a:tr h="209860">
                <a:tc>
                  <a:txBody>
                    <a:bodyPr/>
                    <a:lstStyle/>
                    <a:p>
                      <a:r>
                        <a:rPr lang="de-DE" sz="900" dirty="0" err="1"/>
                        <a:t>Pletelets</a:t>
                      </a:r>
                      <a:r>
                        <a:rPr lang="de-DE" sz="900" dirty="0"/>
                        <a:t> (</a:t>
                      </a:r>
                      <a:r>
                        <a:rPr lang="de-DE" sz="900" dirty="0" err="1"/>
                        <a:t>billion</a:t>
                      </a:r>
                      <a:r>
                        <a:rPr lang="de-DE" sz="900" dirty="0"/>
                        <a:t>/L)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262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150 </a:t>
                      </a:r>
                      <a:r>
                        <a:rPr lang="de-DE" sz="900" dirty="0" err="1"/>
                        <a:t>to</a:t>
                      </a:r>
                      <a:r>
                        <a:rPr lang="de-DE" sz="900" dirty="0"/>
                        <a:t> 450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6714729"/>
                  </a:ext>
                </a:extLst>
              </a:tr>
            </a:tbl>
          </a:graphicData>
        </a:graphic>
      </p:graphicFrame>
      <p:sp>
        <p:nvSpPr>
          <p:cNvPr id="12" name="Pfeil: nach rechts 11">
            <a:extLst>
              <a:ext uri="{FF2B5EF4-FFF2-40B4-BE49-F238E27FC236}">
                <a16:creationId xmlns:a16="http://schemas.microsoft.com/office/drawing/2014/main" id="{686C71A1-CD06-5363-807C-962C0831175E}"/>
              </a:ext>
            </a:extLst>
          </p:cNvPr>
          <p:cNvSpPr/>
          <p:nvPr/>
        </p:nvSpPr>
        <p:spPr>
          <a:xfrm>
            <a:off x="5264426" y="5183550"/>
            <a:ext cx="1663148" cy="76862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Translate</a:t>
            </a:r>
            <a:r>
              <a:rPr lang="de-DE" dirty="0"/>
              <a:t> </a:t>
            </a:r>
            <a:r>
              <a:rPr lang="de-DE" dirty="0" err="1"/>
              <a:t>to</a:t>
            </a:r>
            <a:endParaRPr lang="de-DE" dirty="0"/>
          </a:p>
        </p:txBody>
      </p:sp>
      <p:graphicFrame>
        <p:nvGraphicFramePr>
          <p:cNvPr id="13" name="Tabelle 13">
            <a:extLst>
              <a:ext uri="{FF2B5EF4-FFF2-40B4-BE49-F238E27FC236}">
                <a16:creationId xmlns:a16="http://schemas.microsoft.com/office/drawing/2014/main" id="{45D16B44-6891-CF09-21D1-CE23A9D6E6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5541174"/>
              </p:ext>
            </p:extLst>
          </p:nvPr>
        </p:nvGraphicFramePr>
        <p:xfrm>
          <a:off x="7356060" y="4964347"/>
          <a:ext cx="399774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2580">
                  <a:extLst>
                    <a:ext uri="{9D8B030D-6E8A-4147-A177-3AD203B41FA5}">
                      <a16:colId xmlns:a16="http://schemas.microsoft.com/office/drawing/2014/main" val="1216666724"/>
                    </a:ext>
                  </a:extLst>
                </a:gridCol>
                <a:gridCol w="1332580">
                  <a:extLst>
                    <a:ext uri="{9D8B030D-6E8A-4147-A177-3AD203B41FA5}">
                      <a16:colId xmlns:a16="http://schemas.microsoft.com/office/drawing/2014/main" val="1760058539"/>
                    </a:ext>
                  </a:extLst>
                </a:gridCol>
                <a:gridCol w="1332580">
                  <a:extLst>
                    <a:ext uri="{9D8B030D-6E8A-4147-A177-3AD203B41FA5}">
                      <a16:colId xmlns:a16="http://schemas.microsoft.com/office/drawing/2014/main" val="36816216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Serum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Serum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Serum 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26040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1,4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0,02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2,2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4257949"/>
                  </a:ext>
                </a:extLst>
              </a:tr>
            </a:tbl>
          </a:graphicData>
        </a:graphic>
      </p:graphicFrame>
      <p:sp>
        <p:nvSpPr>
          <p:cNvPr id="14" name="Rechteck 13">
            <a:extLst>
              <a:ext uri="{FF2B5EF4-FFF2-40B4-BE49-F238E27FC236}">
                <a16:creationId xmlns:a16="http://schemas.microsoft.com/office/drawing/2014/main" id="{1D864162-C35C-DFFA-9483-BBFB9727B933}"/>
              </a:ext>
            </a:extLst>
          </p:cNvPr>
          <p:cNvSpPr/>
          <p:nvPr/>
        </p:nvSpPr>
        <p:spPr>
          <a:xfrm>
            <a:off x="1057966" y="3829015"/>
            <a:ext cx="3336234" cy="25146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aphicFrame>
        <p:nvGraphicFramePr>
          <p:cNvPr id="15" name="Tabelle 8">
            <a:extLst>
              <a:ext uri="{FF2B5EF4-FFF2-40B4-BE49-F238E27FC236}">
                <a16:creationId xmlns:a16="http://schemas.microsoft.com/office/drawing/2014/main" id="{0FB7DAC2-FD4B-2437-F422-693169A400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6789822"/>
              </p:ext>
            </p:extLst>
          </p:nvPr>
        </p:nvGraphicFramePr>
        <p:xfrm>
          <a:off x="1210366" y="3981415"/>
          <a:ext cx="3336234" cy="2514600"/>
        </p:xfrm>
        <a:graphic>
          <a:graphicData uri="http://schemas.openxmlformats.org/drawingml/2006/table">
            <a:tbl>
              <a:tblPr firstRow="1" bandRow="1">
                <a:tableStyleId>{91EBBBCC-DAD2-459C-BE2E-F6DE35CF9A28}</a:tableStyleId>
              </a:tblPr>
              <a:tblGrid>
                <a:gridCol w="1112078">
                  <a:extLst>
                    <a:ext uri="{9D8B030D-6E8A-4147-A177-3AD203B41FA5}">
                      <a16:colId xmlns:a16="http://schemas.microsoft.com/office/drawing/2014/main" val="3991224814"/>
                    </a:ext>
                  </a:extLst>
                </a:gridCol>
                <a:gridCol w="1112078">
                  <a:extLst>
                    <a:ext uri="{9D8B030D-6E8A-4147-A177-3AD203B41FA5}">
                      <a16:colId xmlns:a16="http://schemas.microsoft.com/office/drawing/2014/main" val="2861110864"/>
                    </a:ext>
                  </a:extLst>
                </a:gridCol>
                <a:gridCol w="1112078">
                  <a:extLst>
                    <a:ext uri="{9D8B030D-6E8A-4147-A177-3AD203B41FA5}">
                      <a16:colId xmlns:a16="http://schemas.microsoft.com/office/drawing/2014/main" val="2038715390"/>
                    </a:ext>
                  </a:extLst>
                </a:gridCol>
              </a:tblGrid>
              <a:tr h="209860">
                <a:tc>
                  <a:txBody>
                    <a:bodyPr/>
                    <a:lstStyle/>
                    <a:p>
                      <a:r>
                        <a:rPr lang="de-DE" sz="900" dirty="0"/>
                        <a:t>Blood Test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 err="1"/>
                        <a:t>Result</a:t>
                      </a:r>
                      <a:endParaRPr lang="de-DE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Normal 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0453507"/>
                  </a:ext>
                </a:extLst>
              </a:tr>
              <a:tr h="209860">
                <a:tc>
                  <a:txBody>
                    <a:bodyPr/>
                    <a:lstStyle/>
                    <a:p>
                      <a:r>
                        <a:rPr lang="de-DE" sz="900" dirty="0"/>
                        <a:t>WBCs (</a:t>
                      </a:r>
                      <a:r>
                        <a:rPr lang="de-DE" sz="900" dirty="0" err="1"/>
                        <a:t>billion</a:t>
                      </a:r>
                      <a:r>
                        <a:rPr lang="de-DE" sz="900" dirty="0"/>
                        <a:t>/L)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8.00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3.5 </a:t>
                      </a:r>
                      <a:r>
                        <a:rPr lang="de-DE" sz="900" dirty="0" err="1"/>
                        <a:t>to</a:t>
                      </a:r>
                      <a:r>
                        <a:rPr lang="de-DE" sz="900" dirty="0"/>
                        <a:t> 10.5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9062906"/>
                  </a:ext>
                </a:extLst>
              </a:tr>
              <a:tr h="209860">
                <a:tc>
                  <a:txBody>
                    <a:bodyPr/>
                    <a:lstStyle/>
                    <a:p>
                      <a:r>
                        <a:rPr lang="de-DE" sz="900" dirty="0"/>
                        <a:t>Neutrophils (%)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40 </a:t>
                      </a:r>
                      <a:r>
                        <a:rPr lang="de-DE" sz="900" dirty="0" err="1"/>
                        <a:t>to</a:t>
                      </a:r>
                      <a:r>
                        <a:rPr lang="de-DE" sz="900" dirty="0"/>
                        <a:t> 70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9480172"/>
                  </a:ext>
                </a:extLst>
              </a:tr>
              <a:tr h="209860">
                <a:tc>
                  <a:txBody>
                    <a:bodyPr/>
                    <a:lstStyle/>
                    <a:p>
                      <a:r>
                        <a:rPr lang="de-DE" sz="900" dirty="0" err="1"/>
                        <a:t>Lymphocytes</a:t>
                      </a:r>
                      <a:r>
                        <a:rPr lang="de-DE" sz="900" dirty="0"/>
                        <a:t> (%)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25 </a:t>
                      </a:r>
                      <a:r>
                        <a:rPr lang="de-DE" sz="900" dirty="0" err="1"/>
                        <a:t>to</a:t>
                      </a:r>
                      <a:r>
                        <a:rPr lang="de-DE" sz="900" dirty="0"/>
                        <a:t> 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3644633"/>
                  </a:ext>
                </a:extLst>
              </a:tr>
              <a:tr h="209860">
                <a:tc>
                  <a:txBody>
                    <a:bodyPr/>
                    <a:lstStyle/>
                    <a:p>
                      <a:r>
                        <a:rPr lang="de-DE" sz="900" dirty="0" err="1"/>
                        <a:t>Monocytes</a:t>
                      </a:r>
                      <a:r>
                        <a:rPr lang="de-DE" sz="900" dirty="0"/>
                        <a:t> (%)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2 </a:t>
                      </a:r>
                      <a:r>
                        <a:rPr lang="de-DE" sz="900" dirty="0" err="1"/>
                        <a:t>to</a:t>
                      </a:r>
                      <a:r>
                        <a:rPr lang="de-DE" sz="900" dirty="0"/>
                        <a:t> 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9402381"/>
                  </a:ext>
                </a:extLst>
              </a:tr>
              <a:tr h="209860">
                <a:tc>
                  <a:txBody>
                    <a:bodyPr/>
                    <a:lstStyle/>
                    <a:p>
                      <a:r>
                        <a:rPr lang="de-DE" sz="900" dirty="0" err="1"/>
                        <a:t>Eosinophils</a:t>
                      </a:r>
                      <a:r>
                        <a:rPr lang="de-DE" sz="900" dirty="0"/>
                        <a:t> (%)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1 </a:t>
                      </a:r>
                      <a:r>
                        <a:rPr lang="de-DE" sz="900" dirty="0" err="1"/>
                        <a:t>to</a:t>
                      </a:r>
                      <a:r>
                        <a:rPr lang="de-DE" sz="900" dirty="0"/>
                        <a:t> 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0087862"/>
                  </a:ext>
                </a:extLst>
              </a:tr>
              <a:tr h="209860">
                <a:tc>
                  <a:txBody>
                    <a:bodyPr/>
                    <a:lstStyle/>
                    <a:p>
                      <a:r>
                        <a:rPr lang="de-DE" sz="900" dirty="0" err="1"/>
                        <a:t>Basophils</a:t>
                      </a:r>
                      <a:r>
                        <a:rPr lang="de-DE" sz="900" dirty="0"/>
                        <a:t> (%)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0 </a:t>
                      </a:r>
                      <a:r>
                        <a:rPr lang="de-DE" sz="900" dirty="0" err="1"/>
                        <a:t>to</a:t>
                      </a:r>
                      <a:r>
                        <a:rPr lang="de-DE" sz="900" dirty="0"/>
                        <a:t>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695248"/>
                  </a:ext>
                </a:extLst>
              </a:tr>
              <a:tr h="209860">
                <a:tc>
                  <a:txBody>
                    <a:bodyPr/>
                    <a:lstStyle/>
                    <a:p>
                      <a:r>
                        <a:rPr lang="de-DE" sz="900" dirty="0"/>
                        <a:t>RBCs (</a:t>
                      </a:r>
                      <a:r>
                        <a:rPr lang="de-DE" sz="900" dirty="0" err="1"/>
                        <a:t>trillion</a:t>
                      </a:r>
                      <a:r>
                        <a:rPr lang="de-DE" sz="900" dirty="0"/>
                        <a:t>/L)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3.84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4.3 </a:t>
                      </a:r>
                      <a:r>
                        <a:rPr lang="de-DE" sz="900" dirty="0" err="1"/>
                        <a:t>to</a:t>
                      </a:r>
                      <a:r>
                        <a:rPr lang="de-DE" sz="900" dirty="0"/>
                        <a:t> 5.7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2687897"/>
                  </a:ext>
                </a:extLst>
              </a:tr>
              <a:tr h="209860">
                <a:tc>
                  <a:txBody>
                    <a:bodyPr/>
                    <a:lstStyle/>
                    <a:p>
                      <a:r>
                        <a:rPr lang="de-DE" sz="900" dirty="0"/>
                        <a:t>Hb (g/</a:t>
                      </a:r>
                      <a:r>
                        <a:rPr lang="de-DE" sz="900" dirty="0" err="1"/>
                        <a:t>dL</a:t>
                      </a:r>
                      <a:r>
                        <a:rPr lang="de-DE" sz="9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11.7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13 </a:t>
                      </a:r>
                      <a:r>
                        <a:rPr lang="de-DE" sz="900" dirty="0" err="1"/>
                        <a:t>to</a:t>
                      </a:r>
                      <a:r>
                        <a:rPr lang="de-DE" sz="900" dirty="0"/>
                        <a:t> 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111657"/>
                  </a:ext>
                </a:extLst>
              </a:tr>
              <a:tr h="209860">
                <a:tc>
                  <a:txBody>
                    <a:bodyPr/>
                    <a:lstStyle/>
                    <a:p>
                      <a:r>
                        <a:rPr lang="de-DE" sz="900" dirty="0" err="1"/>
                        <a:t>Hematocrit</a:t>
                      </a:r>
                      <a:r>
                        <a:rPr lang="de-DE" sz="900" dirty="0"/>
                        <a:t> (%)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37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37 </a:t>
                      </a:r>
                      <a:r>
                        <a:rPr lang="de-DE" sz="900" dirty="0" err="1"/>
                        <a:t>to</a:t>
                      </a:r>
                      <a:r>
                        <a:rPr lang="de-DE" sz="900" dirty="0"/>
                        <a:t> 52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4734369"/>
                  </a:ext>
                </a:extLst>
              </a:tr>
              <a:tr h="209860">
                <a:tc>
                  <a:txBody>
                    <a:bodyPr/>
                    <a:lstStyle/>
                    <a:p>
                      <a:r>
                        <a:rPr lang="de-DE" sz="900" dirty="0" err="1"/>
                        <a:t>Pletelets</a:t>
                      </a:r>
                      <a:r>
                        <a:rPr lang="de-DE" sz="900" dirty="0"/>
                        <a:t> (</a:t>
                      </a:r>
                      <a:r>
                        <a:rPr lang="de-DE" sz="900" dirty="0" err="1"/>
                        <a:t>billion</a:t>
                      </a:r>
                      <a:r>
                        <a:rPr lang="de-DE" sz="900" dirty="0"/>
                        <a:t>/L)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262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150 </a:t>
                      </a:r>
                      <a:r>
                        <a:rPr lang="de-DE" sz="900" dirty="0" err="1"/>
                        <a:t>to</a:t>
                      </a:r>
                      <a:r>
                        <a:rPr lang="de-DE" sz="900" dirty="0"/>
                        <a:t> 450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6714729"/>
                  </a:ext>
                </a:extLst>
              </a:tr>
            </a:tbl>
          </a:graphicData>
        </a:graphic>
      </p:graphicFrame>
      <p:sp>
        <p:nvSpPr>
          <p:cNvPr id="16" name="Rechteck 15">
            <a:extLst>
              <a:ext uri="{FF2B5EF4-FFF2-40B4-BE49-F238E27FC236}">
                <a16:creationId xmlns:a16="http://schemas.microsoft.com/office/drawing/2014/main" id="{0CC932D4-17ED-DD2C-7B58-3F72E7444C17}"/>
              </a:ext>
            </a:extLst>
          </p:cNvPr>
          <p:cNvSpPr/>
          <p:nvPr/>
        </p:nvSpPr>
        <p:spPr>
          <a:xfrm>
            <a:off x="1210366" y="3981415"/>
            <a:ext cx="3336234" cy="25146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aphicFrame>
        <p:nvGraphicFramePr>
          <p:cNvPr id="17" name="Tabelle 8">
            <a:extLst>
              <a:ext uri="{FF2B5EF4-FFF2-40B4-BE49-F238E27FC236}">
                <a16:creationId xmlns:a16="http://schemas.microsoft.com/office/drawing/2014/main" id="{06A0F415-EAB5-9FFD-565D-3D8604FC44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6789822"/>
              </p:ext>
            </p:extLst>
          </p:nvPr>
        </p:nvGraphicFramePr>
        <p:xfrm>
          <a:off x="1362766" y="4133815"/>
          <a:ext cx="3336234" cy="2514600"/>
        </p:xfrm>
        <a:graphic>
          <a:graphicData uri="http://schemas.openxmlformats.org/drawingml/2006/table">
            <a:tbl>
              <a:tblPr firstRow="1" bandRow="1">
                <a:tableStyleId>{91EBBBCC-DAD2-459C-BE2E-F6DE35CF9A28}</a:tableStyleId>
              </a:tblPr>
              <a:tblGrid>
                <a:gridCol w="1112078">
                  <a:extLst>
                    <a:ext uri="{9D8B030D-6E8A-4147-A177-3AD203B41FA5}">
                      <a16:colId xmlns:a16="http://schemas.microsoft.com/office/drawing/2014/main" val="3991224814"/>
                    </a:ext>
                  </a:extLst>
                </a:gridCol>
                <a:gridCol w="1112078">
                  <a:extLst>
                    <a:ext uri="{9D8B030D-6E8A-4147-A177-3AD203B41FA5}">
                      <a16:colId xmlns:a16="http://schemas.microsoft.com/office/drawing/2014/main" val="2861110864"/>
                    </a:ext>
                  </a:extLst>
                </a:gridCol>
                <a:gridCol w="1112078">
                  <a:extLst>
                    <a:ext uri="{9D8B030D-6E8A-4147-A177-3AD203B41FA5}">
                      <a16:colId xmlns:a16="http://schemas.microsoft.com/office/drawing/2014/main" val="2038715390"/>
                    </a:ext>
                  </a:extLst>
                </a:gridCol>
              </a:tblGrid>
              <a:tr h="209860">
                <a:tc>
                  <a:txBody>
                    <a:bodyPr/>
                    <a:lstStyle/>
                    <a:p>
                      <a:r>
                        <a:rPr lang="de-DE" sz="900" dirty="0"/>
                        <a:t>Blood Test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 err="1"/>
                        <a:t>Result</a:t>
                      </a:r>
                      <a:endParaRPr lang="de-DE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Normal 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0453507"/>
                  </a:ext>
                </a:extLst>
              </a:tr>
              <a:tr h="209860">
                <a:tc>
                  <a:txBody>
                    <a:bodyPr/>
                    <a:lstStyle/>
                    <a:p>
                      <a:r>
                        <a:rPr lang="de-DE" sz="900" dirty="0"/>
                        <a:t>WBCs (</a:t>
                      </a:r>
                      <a:r>
                        <a:rPr lang="de-DE" sz="900" dirty="0" err="1"/>
                        <a:t>billion</a:t>
                      </a:r>
                      <a:r>
                        <a:rPr lang="de-DE" sz="900" dirty="0"/>
                        <a:t>/L)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8.00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3.5 </a:t>
                      </a:r>
                      <a:r>
                        <a:rPr lang="de-DE" sz="900" dirty="0" err="1"/>
                        <a:t>to</a:t>
                      </a:r>
                      <a:r>
                        <a:rPr lang="de-DE" sz="900" dirty="0"/>
                        <a:t> 10.5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9062906"/>
                  </a:ext>
                </a:extLst>
              </a:tr>
              <a:tr h="209860">
                <a:tc>
                  <a:txBody>
                    <a:bodyPr/>
                    <a:lstStyle/>
                    <a:p>
                      <a:r>
                        <a:rPr lang="de-DE" sz="900" dirty="0"/>
                        <a:t>Neutrophils (%)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40 </a:t>
                      </a:r>
                      <a:r>
                        <a:rPr lang="de-DE" sz="900" dirty="0" err="1"/>
                        <a:t>to</a:t>
                      </a:r>
                      <a:r>
                        <a:rPr lang="de-DE" sz="900" dirty="0"/>
                        <a:t> 70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9480172"/>
                  </a:ext>
                </a:extLst>
              </a:tr>
              <a:tr h="209860">
                <a:tc>
                  <a:txBody>
                    <a:bodyPr/>
                    <a:lstStyle/>
                    <a:p>
                      <a:r>
                        <a:rPr lang="de-DE" sz="900" dirty="0" err="1"/>
                        <a:t>Lymphocytes</a:t>
                      </a:r>
                      <a:r>
                        <a:rPr lang="de-DE" sz="900" dirty="0"/>
                        <a:t> (%)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25 </a:t>
                      </a:r>
                      <a:r>
                        <a:rPr lang="de-DE" sz="900" dirty="0" err="1"/>
                        <a:t>to</a:t>
                      </a:r>
                      <a:r>
                        <a:rPr lang="de-DE" sz="900" dirty="0"/>
                        <a:t> 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3644633"/>
                  </a:ext>
                </a:extLst>
              </a:tr>
              <a:tr h="209860">
                <a:tc>
                  <a:txBody>
                    <a:bodyPr/>
                    <a:lstStyle/>
                    <a:p>
                      <a:r>
                        <a:rPr lang="de-DE" sz="900" dirty="0" err="1"/>
                        <a:t>Monocytes</a:t>
                      </a:r>
                      <a:r>
                        <a:rPr lang="de-DE" sz="900" dirty="0"/>
                        <a:t> (%)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2 </a:t>
                      </a:r>
                      <a:r>
                        <a:rPr lang="de-DE" sz="900" dirty="0" err="1"/>
                        <a:t>to</a:t>
                      </a:r>
                      <a:r>
                        <a:rPr lang="de-DE" sz="900" dirty="0"/>
                        <a:t> 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9402381"/>
                  </a:ext>
                </a:extLst>
              </a:tr>
              <a:tr h="209860">
                <a:tc>
                  <a:txBody>
                    <a:bodyPr/>
                    <a:lstStyle/>
                    <a:p>
                      <a:r>
                        <a:rPr lang="de-DE" sz="900" dirty="0" err="1"/>
                        <a:t>Eosinophils</a:t>
                      </a:r>
                      <a:r>
                        <a:rPr lang="de-DE" sz="900" dirty="0"/>
                        <a:t> (%)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1 </a:t>
                      </a:r>
                      <a:r>
                        <a:rPr lang="de-DE" sz="900" dirty="0" err="1"/>
                        <a:t>to</a:t>
                      </a:r>
                      <a:r>
                        <a:rPr lang="de-DE" sz="900" dirty="0"/>
                        <a:t> 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0087862"/>
                  </a:ext>
                </a:extLst>
              </a:tr>
              <a:tr h="209860">
                <a:tc>
                  <a:txBody>
                    <a:bodyPr/>
                    <a:lstStyle/>
                    <a:p>
                      <a:r>
                        <a:rPr lang="de-DE" sz="900" dirty="0" err="1"/>
                        <a:t>Basophils</a:t>
                      </a:r>
                      <a:r>
                        <a:rPr lang="de-DE" sz="900" dirty="0"/>
                        <a:t> (%)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0 </a:t>
                      </a:r>
                      <a:r>
                        <a:rPr lang="de-DE" sz="900" dirty="0" err="1"/>
                        <a:t>to</a:t>
                      </a:r>
                      <a:r>
                        <a:rPr lang="de-DE" sz="900" dirty="0"/>
                        <a:t>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695248"/>
                  </a:ext>
                </a:extLst>
              </a:tr>
              <a:tr h="209860">
                <a:tc>
                  <a:txBody>
                    <a:bodyPr/>
                    <a:lstStyle/>
                    <a:p>
                      <a:r>
                        <a:rPr lang="de-DE" sz="900" dirty="0"/>
                        <a:t>RBCs (</a:t>
                      </a:r>
                      <a:r>
                        <a:rPr lang="de-DE" sz="900" dirty="0" err="1"/>
                        <a:t>trillion</a:t>
                      </a:r>
                      <a:r>
                        <a:rPr lang="de-DE" sz="900" dirty="0"/>
                        <a:t>/L)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3.84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4.3 </a:t>
                      </a:r>
                      <a:r>
                        <a:rPr lang="de-DE" sz="900" dirty="0" err="1"/>
                        <a:t>to</a:t>
                      </a:r>
                      <a:r>
                        <a:rPr lang="de-DE" sz="900" dirty="0"/>
                        <a:t> 5.7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2687897"/>
                  </a:ext>
                </a:extLst>
              </a:tr>
              <a:tr h="209860">
                <a:tc>
                  <a:txBody>
                    <a:bodyPr/>
                    <a:lstStyle/>
                    <a:p>
                      <a:r>
                        <a:rPr lang="de-DE" sz="900" dirty="0"/>
                        <a:t>Hb (g/</a:t>
                      </a:r>
                      <a:r>
                        <a:rPr lang="de-DE" sz="900" dirty="0" err="1"/>
                        <a:t>dL</a:t>
                      </a:r>
                      <a:r>
                        <a:rPr lang="de-DE" sz="9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11.7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13 </a:t>
                      </a:r>
                      <a:r>
                        <a:rPr lang="de-DE" sz="900" dirty="0" err="1"/>
                        <a:t>to</a:t>
                      </a:r>
                      <a:r>
                        <a:rPr lang="de-DE" sz="900" dirty="0"/>
                        <a:t> 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111657"/>
                  </a:ext>
                </a:extLst>
              </a:tr>
              <a:tr h="209860">
                <a:tc>
                  <a:txBody>
                    <a:bodyPr/>
                    <a:lstStyle/>
                    <a:p>
                      <a:r>
                        <a:rPr lang="de-DE" sz="900" dirty="0" err="1"/>
                        <a:t>Hematocrit</a:t>
                      </a:r>
                      <a:r>
                        <a:rPr lang="de-DE" sz="900" dirty="0"/>
                        <a:t> (%)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37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37 </a:t>
                      </a:r>
                      <a:r>
                        <a:rPr lang="de-DE" sz="900" dirty="0" err="1"/>
                        <a:t>to</a:t>
                      </a:r>
                      <a:r>
                        <a:rPr lang="de-DE" sz="900" dirty="0"/>
                        <a:t> 52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4734369"/>
                  </a:ext>
                </a:extLst>
              </a:tr>
              <a:tr h="209860">
                <a:tc>
                  <a:txBody>
                    <a:bodyPr/>
                    <a:lstStyle/>
                    <a:p>
                      <a:r>
                        <a:rPr lang="de-DE" sz="900" dirty="0" err="1"/>
                        <a:t>Pletelets</a:t>
                      </a:r>
                      <a:r>
                        <a:rPr lang="de-DE" sz="900" dirty="0"/>
                        <a:t> (</a:t>
                      </a:r>
                      <a:r>
                        <a:rPr lang="de-DE" sz="900" dirty="0" err="1"/>
                        <a:t>billion</a:t>
                      </a:r>
                      <a:r>
                        <a:rPr lang="de-DE" sz="900" dirty="0"/>
                        <a:t>/L)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262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150 </a:t>
                      </a:r>
                      <a:r>
                        <a:rPr lang="de-DE" sz="900" dirty="0" err="1"/>
                        <a:t>to</a:t>
                      </a:r>
                      <a:r>
                        <a:rPr lang="de-DE" sz="900" dirty="0"/>
                        <a:t> 450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67147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772562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B46109A-3338-9AD4-F194-43A7413B5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Access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85CBD39-A875-02EA-0B51-2BC3A9F5B4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>
                <a:hlinkClick r:id="rId2"/>
              </a:rPr>
              <a:t>iloc</a:t>
            </a:r>
            <a:r>
              <a:rPr lang="de-DE" dirty="0"/>
              <a:t>, </a:t>
            </a:r>
            <a:r>
              <a:rPr lang="de-DE" dirty="0" err="1">
                <a:hlinkClick r:id="rId3"/>
              </a:rPr>
              <a:t>loc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access</a:t>
            </a:r>
            <a:r>
              <a:rPr lang="de-DE" dirty="0"/>
              <a:t> </a:t>
            </a:r>
            <a:r>
              <a:rPr lang="de-DE" dirty="0" err="1"/>
              <a:t>single</a:t>
            </a:r>
            <a:r>
              <a:rPr lang="de-DE" dirty="0"/>
              <a:t> </a:t>
            </a:r>
            <a:r>
              <a:rPr lang="de-DE" dirty="0" err="1"/>
              <a:t>cells</a:t>
            </a:r>
            <a:r>
              <a:rPr lang="de-DE" dirty="0"/>
              <a:t>, </a:t>
            </a:r>
            <a:r>
              <a:rPr lang="de-DE" dirty="0" err="1"/>
              <a:t>columns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rows</a:t>
            </a:r>
            <a:r>
              <a:rPr lang="de-DE" dirty="0"/>
              <a:t>.</a:t>
            </a:r>
          </a:p>
          <a:p>
            <a:r>
              <a:rPr lang="de-DE" dirty="0"/>
              <a:t>The </a:t>
            </a:r>
            <a:r>
              <a:rPr lang="de-DE" dirty="0" err="1"/>
              <a:t>syntax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same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slicing</a:t>
            </a:r>
            <a:r>
              <a:rPr lang="de-DE" dirty="0"/>
              <a:t>.</a:t>
            </a:r>
          </a:p>
          <a:p>
            <a:r>
              <a:rPr lang="de-DE" dirty="0" err="1">
                <a:hlinkClick r:id="rId2"/>
              </a:rPr>
              <a:t>iloc</a:t>
            </a:r>
            <a:r>
              <a:rPr lang="de-DE" dirty="0"/>
              <a:t> </a:t>
            </a:r>
            <a:r>
              <a:rPr lang="de-DE" dirty="0" err="1"/>
              <a:t>expects</a:t>
            </a:r>
            <a:r>
              <a:rPr lang="de-DE" dirty="0"/>
              <a:t> </a:t>
            </a:r>
            <a:r>
              <a:rPr lang="de-DE" dirty="0" err="1"/>
              <a:t>integers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parameters</a:t>
            </a:r>
            <a:r>
              <a:rPr lang="de-DE" dirty="0"/>
              <a:t>(1. </a:t>
            </a:r>
            <a:r>
              <a:rPr lang="de-DE" dirty="0" err="1"/>
              <a:t>row</a:t>
            </a:r>
            <a:r>
              <a:rPr lang="de-DE" dirty="0"/>
              <a:t>, 5. </a:t>
            </a:r>
            <a:r>
              <a:rPr lang="de-DE" dirty="0" err="1"/>
              <a:t>column</a:t>
            </a:r>
            <a:r>
              <a:rPr lang="de-DE" dirty="0"/>
              <a:t>)</a:t>
            </a:r>
          </a:p>
          <a:p>
            <a:r>
              <a:rPr lang="de-DE" dirty="0" err="1">
                <a:hlinkClick r:id="rId3"/>
              </a:rPr>
              <a:t>loc</a:t>
            </a:r>
            <a:r>
              <a:rPr lang="de-DE" dirty="0"/>
              <a:t> </a:t>
            </a:r>
            <a:r>
              <a:rPr lang="de-DE" dirty="0" err="1"/>
              <a:t>expects</a:t>
            </a:r>
            <a:r>
              <a:rPr lang="de-DE" dirty="0"/>
              <a:t> </a:t>
            </a:r>
            <a:r>
              <a:rPr lang="de-DE" dirty="0" err="1"/>
              <a:t>colomn</a:t>
            </a:r>
            <a:r>
              <a:rPr lang="de-DE" dirty="0"/>
              <a:t> and </a:t>
            </a:r>
            <a:r>
              <a:rPr lang="de-DE" dirty="0" err="1"/>
              <a:t>index</a:t>
            </a:r>
            <a:r>
              <a:rPr lang="de-DE" dirty="0"/>
              <a:t> </a:t>
            </a:r>
            <a:r>
              <a:rPr lang="de-DE" dirty="0" err="1"/>
              <a:t>names</a:t>
            </a:r>
            <a:r>
              <a:rPr lang="de-DE" dirty="0"/>
              <a:t> (Index: 5, </a:t>
            </a:r>
            <a:r>
              <a:rPr lang="de-DE" dirty="0" err="1"/>
              <a:t>column</a:t>
            </a:r>
            <a:r>
              <a:rPr lang="de-DE" dirty="0"/>
              <a:t>: ‚</a:t>
            </a:r>
            <a:r>
              <a:rPr lang="de-DE" dirty="0" err="1"/>
              <a:t>name</a:t>
            </a:r>
            <a:r>
              <a:rPr lang="de-DE" dirty="0"/>
              <a:t>‘)</a:t>
            </a:r>
          </a:p>
          <a:p>
            <a:r>
              <a:rPr lang="de-DE" dirty="0"/>
              <a:t>loc → Location, iloc → Integer Location.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C6DE806-6D82-1879-FE1C-CBDCA0B7ED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0741" y="4645450"/>
            <a:ext cx="962025" cy="371475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26786680-88CF-70B2-68AD-7821441BC1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45059" y="5031212"/>
            <a:ext cx="1762125" cy="49530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D62CDF9B-A486-0BAA-7605-62731C6AF9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69684" y="5031212"/>
            <a:ext cx="800100" cy="1019175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0A6B2555-B785-25AA-FC3A-C7DFB2366A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36714" y="4668487"/>
            <a:ext cx="1066800" cy="342900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E33223AD-671E-2FDB-D3E7-422648CA734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22162" y="4640687"/>
            <a:ext cx="1314450" cy="390525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39092B7B-8D28-B1A7-4BFA-5A7EEB2C7E0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56608" y="5067392"/>
            <a:ext cx="1962150" cy="819150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139B7677-DAB4-2C29-950F-D46322652AB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061096" y="4658962"/>
            <a:ext cx="1476375" cy="352425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49B505C4-D856-FCC1-2CB5-B23CFE4202E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077916" y="5111750"/>
            <a:ext cx="752475" cy="1200150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4833BA14-84B6-4BCB-472C-235A9F503D7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948782" y="4678787"/>
            <a:ext cx="1257300" cy="352425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09878B82-FB8F-36B0-E91F-895DDDB715C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966710" y="5111750"/>
            <a:ext cx="161925" cy="295275"/>
          </a:xfrm>
          <a:prstGeom prst="rect">
            <a:avLst/>
          </a:prstGeom>
        </p:spPr>
      </p:pic>
      <p:pic>
        <p:nvPicPr>
          <p:cNvPr id="25" name="Grafik 24">
            <a:extLst>
              <a:ext uri="{FF2B5EF4-FFF2-40B4-BE49-F238E27FC236}">
                <a16:creationId xmlns:a16="http://schemas.microsoft.com/office/drawing/2014/main" id="{CE6F590D-A826-6C6F-417E-206350A9CEA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02519" y="4658962"/>
            <a:ext cx="828675" cy="127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262278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F81A3FF-2BE0-8053-9E4D-6EE17B1913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Example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dimensionality</a:t>
            </a:r>
            <a:r>
              <a:rPr lang="de-DE" dirty="0"/>
              <a:t> </a:t>
            </a:r>
            <a:r>
              <a:rPr lang="de-DE" dirty="0" err="1"/>
              <a:t>reduction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50F94D5-698B-F9D1-52A2-2B6D1D9C3C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converted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dataset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another</a:t>
            </a:r>
            <a:r>
              <a:rPr lang="de-DE" dirty="0"/>
              <a:t> </a:t>
            </a:r>
            <a:r>
              <a:rPr lang="de-DE" dirty="0" err="1"/>
              <a:t>dataset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lower</a:t>
            </a:r>
            <a:r>
              <a:rPr lang="de-DE" dirty="0"/>
              <a:t> </a:t>
            </a:r>
            <a:r>
              <a:rPr lang="de-DE" dirty="0" err="1"/>
              <a:t>dimensionality</a:t>
            </a:r>
            <a:r>
              <a:rPr lang="de-DE" dirty="0"/>
              <a:t>.</a:t>
            </a:r>
          </a:p>
          <a:p>
            <a:r>
              <a:rPr lang="de-DE" dirty="0"/>
              <a:t>This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easier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handle.</a:t>
            </a:r>
          </a:p>
          <a:p>
            <a:r>
              <a:rPr lang="de-DE" dirty="0"/>
              <a:t>But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translation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propably</a:t>
            </a:r>
            <a:r>
              <a:rPr lang="de-DE" dirty="0"/>
              <a:t> not </a:t>
            </a:r>
            <a:r>
              <a:rPr lang="de-DE" dirty="0" err="1"/>
              <a:t>perfect</a:t>
            </a:r>
            <a:r>
              <a:rPr lang="de-DE" dirty="0"/>
              <a:t> (but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might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ok).</a:t>
            </a: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5" name="Grafik 4" descr="Flasche mit einfarbiger Füllung">
            <a:extLst>
              <a:ext uri="{FF2B5EF4-FFF2-40B4-BE49-F238E27FC236}">
                <a16:creationId xmlns:a16="http://schemas.microsoft.com/office/drawing/2014/main" id="{50450AB9-7B80-E22F-C15C-4FB59DDA8C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69200" y="3866587"/>
            <a:ext cx="914400" cy="914400"/>
          </a:xfrm>
          <a:prstGeom prst="rect">
            <a:avLst/>
          </a:prstGeom>
        </p:spPr>
      </p:pic>
      <p:pic>
        <p:nvPicPr>
          <p:cNvPr id="6" name="Grafik 5" descr="Flasche mit einfarbiger Füllung">
            <a:extLst>
              <a:ext uri="{FF2B5EF4-FFF2-40B4-BE49-F238E27FC236}">
                <a16:creationId xmlns:a16="http://schemas.microsoft.com/office/drawing/2014/main" id="{06260B47-E8F0-57BB-ECD9-521B7D79A3E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226260" y="3915010"/>
            <a:ext cx="914400" cy="914400"/>
          </a:xfrm>
          <a:prstGeom prst="rect">
            <a:avLst/>
          </a:prstGeom>
        </p:spPr>
      </p:pic>
      <p:pic>
        <p:nvPicPr>
          <p:cNvPr id="7" name="Grafik 6" descr="Flasche mit einfarbiger Füllung">
            <a:extLst>
              <a:ext uri="{FF2B5EF4-FFF2-40B4-BE49-F238E27FC236}">
                <a16:creationId xmlns:a16="http://schemas.microsoft.com/office/drawing/2014/main" id="{407AE7DB-BF98-8883-DF4E-62BD0D1B680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897730" y="3915010"/>
            <a:ext cx="914400" cy="914400"/>
          </a:xfrm>
          <a:prstGeom prst="rect">
            <a:avLst/>
          </a:prstGeom>
        </p:spPr>
      </p:pic>
      <p:graphicFrame>
        <p:nvGraphicFramePr>
          <p:cNvPr id="8" name="Tabelle 8">
            <a:extLst>
              <a:ext uri="{FF2B5EF4-FFF2-40B4-BE49-F238E27FC236}">
                <a16:creationId xmlns:a16="http://schemas.microsoft.com/office/drawing/2014/main" id="{AA716BF1-7EA1-1333-91BE-A6E17CC5301F}"/>
              </a:ext>
            </a:extLst>
          </p:cNvPr>
          <p:cNvGraphicFramePr>
            <a:graphicFrameLocks noGrp="1"/>
          </p:cNvGraphicFramePr>
          <p:nvPr/>
        </p:nvGraphicFramePr>
        <p:xfrm>
          <a:off x="1057966" y="3829015"/>
          <a:ext cx="3336234" cy="2514600"/>
        </p:xfrm>
        <a:graphic>
          <a:graphicData uri="http://schemas.openxmlformats.org/drawingml/2006/table">
            <a:tbl>
              <a:tblPr firstRow="1" bandRow="1">
                <a:tableStyleId>{91EBBBCC-DAD2-459C-BE2E-F6DE35CF9A28}</a:tableStyleId>
              </a:tblPr>
              <a:tblGrid>
                <a:gridCol w="1112078">
                  <a:extLst>
                    <a:ext uri="{9D8B030D-6E8A-4147-A177-3AD203B41FA5}">
                      <a16:colId xmlns:a16="http://schemas.microsoft.com/office/drawing/2014/main" val="3991224814"/>
                    </a:ext>
                  </a:extLst>
                </a:gridCol>
                <a:gridCol w="1112078">
                  <a:extLst>
                    <a:ext uri="{9D8B030D-6E8A-4147-A177-3AD203B41FA5}">
                      <a16:colId xmlns:a16="http://schemas.microsoft.com/office/drawing/2014/main" val="2861110864"/>
                    </a:ext>
                  </a:extLst>
                </a:gridCol>
                <a:gridCol w="1112078">
                  <a:extLst>
                    <a:ext uri="{9D8B030D-6E8A-4147-A177-3AD203B41FA5}">
                      <a16:colId xmlns:a16="http://schemas.microsoft.com/office/drawing/2014/main" val="2038715390"/>
                    </a:ext>
                  </a:extLst>
                </a:gridCol>
              </a:tblGrid>
              <a:tr h="209860">
                <a:tc>
                  <a:txBody>
                    <a:bodyPr/>
                    <a:lstStyle/>
                    <a:p>
                      <a:r>
                        <a:rPr lang="de-DE" sz="900" dirty="0"/>
                        <a:t>Blood Test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 err="1"/>
                        <a:t>Result</a:t>
                      </a:r>
                      <a:endParaRPr lang="de-DE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Normal 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0453507"/>
                  </a:ext>
                </a:extLst>
              </a:tr>
              <a:tr h="209860">
                <a:tc>
                  <a:txBody>
                    <a:bodyPr/>
                    <a:lstStyle/>
                    <a:p>
                      <a:r>
                        <a:rPr lang="de-DE" sz="900" dirty="0"/>
                        <a:t>WBCs (</a:t>
                      </a:r>
                      <a:r>
                        <a:rPr lang="de-DE" sz="900" dirty="0" err="1"/>
                        <a:t>billion</a:t>
                      </a:r>
                      <a:r>
                        <a:rPr lang="de-DE" sz="900" dirty="0"/>
                        <a:t>/L)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8.00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3.5 </a:t>
                      </a:r>
                      <a:r>
                        <a:rPr lang="de-DE" sz="900" dirty="0" err="1"/>
                        <a:t>to</a:t>
                      </a:r>
                      <a:r>
                        <a:rPr lang="de-DE" sz="900" dirty="0"/>
                        <a:t> 10.5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9062906"/>
                  </a:ext>
                </a:extLst>
              </a:tr>
              <a:tr h="209860">
                <a:tc>
                  <a:txBody>
                    <a:bodyPr/>
                    <a:lstStyle/>
                    <a:p>
                      <a:r>
                        <a:rPr lang="de-DE" sz="900" dirty="0"/>
                        <a:t>Neutrophils (%)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40 </a:t>
                      </a:r>
                      <a:r>
                        <a:rPr lang="de-DE" sz="900" dirty="0" err="1"/>
                        <a:t>to</a:t>
                      </a:r>
                      <a:r>
                        <a:rPr lang="de-DE" sz="900" dirty="0"/>
                        <a:t> 70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9480172"/>
                  </a:ext>
                </a:extLst>
              </a:tr>
              <a:tr h="209860">
                <a:tc>
                  <a:txBody>
                    <a:bodyPr/>
                    <a:lstStyle/>
                    <a:p>
                      <a:r>
                        <a:rPr lang="de-DE" sz="900" dirty="0" err="1"/>
                        <a:t>Lymphocytes</a:t>
                      </a:r>
                      <a:r>
                        <a:rPr lang="de-DE" sz="900" dirty="0"/>
                        <a:t> (%)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25 </a:t>
                      </a:r>
                      <a:r>
                        <a:rPr lang="de-DE" sz="900" dirty="0" err="1"/>
                        <a:t>to</a:t>
                      </a:r>
                      <a:r>
                        <a:rPr lang="de-DE" sz="900" dirty="0"/>
                        <a:t> 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3644633"/>
                  </a:ext>
                </a:extLst>
              </a:tr>
              <a:tr h="209860">
                <a:tc>
                  <a:txBody>
                    <a:bodyPr/>
                    <a:lstStyle/>
                    <a:p>
                      <a:r>
                        <a:rPr lang="de-DE" sz="900" dirty="0" err="1"/>
                        <a:t>Monocytes</a:t>
                      </a:r>
                      <a:r>
                        <a:rPr lang="de-DE" sz="900" dirty="0"/>
                        <a:t> (%)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2 </a:t>
                      </a:r>
                      <a:r>
                        <a:rPr lang="de-DE" sz="900" dirty="0" err="1"/>
                        <a:t>to</a:t>
                      </a:r>
                      <a:r>
                        <a:rPr lang="de-DE" sz="900" dirty="0"/>
                        <a:t> 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9402381"/>
                  </a:ext>
                </a:extLst>
              </a:tr>
              <a:tr h="209860">
                <a:tc>
                  <a:txBody>
                    <a:bodyPr/>
                    <a:lstStyle/>
                    <a:p>
                      <a:r>
                        <a:rPr lang="de-DE" sz="900" dirty="0" err="1"/>
                        <a:t>Eosinophils</a:t>
                      </a:r>
                      <a:r>
                        <a:rPr lang="de-DE" sz="900" dirty="0"/>
                        <a:t> (%)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1 </a:t>
                      </a:r>
                      <a:r>
                        <a:rPr lang="de-DE" sz="900" dirty="0" err="1"/>
                        <a:t>to</a:t>
                      </a:r>
                      <a:r>
                        <a:rPr lang="de-DE" sz="900" dirty="0"/>
                        <a:t> 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0087862"/>
                  </a:ext>
                </a:extLst>
              </a:tr>
              <a:tr h="209860">
                <a:tc>
                  <a:txBody>
                    <a:bodyPr/>
                    <a:lstStyle/>
                    <a:p>
                      <a:r>
                        <a:rPr lang="de-DE" sz="900" dirty="0" err="1"/>
                        <a:t>Basophils</a:t>
                      </a:r>
                      <a:r>
                        <a:rPr lang="de-DE" sz="900" dirty="0"/>
                        <a:t> (%)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0 </a:t>
                      </a:r>
                      <a:r>
                        <a:rPr lang="de-DE" sz="900" dirty="0" err="1"/>
                        <a:t>to</a:t>
                      </a:r>
                      <a:r>
                        <a:rPr lang="de-DE" sz="900" dirty="0"/>
                        <a:t>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695248"/>
                  </a:ext>
                </a:extLst>
              </a:tr>
              <a:tr h="209860">
                <a:tc>
                  <a:txBody>
                    <a:bodyPr/>
                    <a:lstStyle/>
                    <a:p>
                      <a:r>
                        <a:rPr lang="de-DE" sz="900" dirty="0"/>
                        <a:t>RBCs (</a:t>
                      </a:r>
                      <a:r>
                        <a:rPr lang="de-DE" sz="900" dirty="0" err="1"/>
                        <a:t>trillion</a:t>
                      </a:r>
                      <a:r>
                        <a:rPr lang="de-DE" sz="900" dirty="0"/>
                        <a:t>/L)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3.84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4.3 </a:t>
                      </a:r>
                      <a:r>
                        <a:rPr lang="de-DE" sz="900" dirty="0" err="1"/>
                        <a:t>to</a:t>
                      </a:r>
                      <a:r>
                        <a:rPr lang="de-DE" sz="900" dirty="0"/>
                        <a:t> 5.7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2687897"/>
                  </a:ext>
                </a:extLst>
              </a:tr>
              <a:tr h="209860">
                <a:tc>
                  <a:txBody>
                    <a:bodyPr/>
                    <a:lstStyle/>
                    <a:p>
                      <a:r>
                        <a:rPr lang="de-DE" sz="900" dirty="0"/>
                        <a:t>Hb (g/</a:t>
                      </a:r>
                      <a:r>
                        <a:rPr lang="de-DE" sz="900" dirty="0" err="1"/>
                        <a:t>dL</a:t>
                      </a:r>
                      <a:r>
                        <a:rPr lang="de-DE" sz="9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11.7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13 </a:t>
                      </a:r>
                      <a:r>
                        <a:rPr lang="de-DE" sz="900" dirty="0" err="1"/>
                        <a:t>to</a:t>
                      </a:r>
                      <a:r>
                        <a:rPr lang="de-DE" sz="900" dirty="0"/>
                        <a:t> 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111657"/>
                  </a:ext>
                </a:extLst>
              </a:tr>
              <a:tr h="209860">
                <a:tc>
                  <a:txBody>
                    <a:bodyPr/>
                    <a:lstStyle/>
                    <a:p>
                      <a:r>
                        <a:rPr lang="de-DE" sz="900" dirty="0" err="1"/>
                        <a:t>Hematocrit</a:t>
                      </a:r>
                      <a:r>
                        <a:rPr lang="de-DE" sz="900" dirty="0"/>
                        <a:t> (%)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37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37 </a:t>
                      </a:r>
                      <a:r>
                        <a:rPr lang="de-DE" sz="900" dirty="0" err="1"/>
                        <a:t>to</a:t>
                      </a:r>
                      <a:r>
                        <a:rPr lang="de-DE" sz="900" dirty="0"/>
                        <a:t> 52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4734369"/>
                  </a:ext>
                </a:extLst>
              </a:tr>
              <a:tr h="209860">
                <a:tc>
                  <a:txBody>
                    <a:bodyPr/>
                    <a:lstStyle/>
                    <a:p>
                      <a:r>
                        <a:rPr lang="de-DE" sz="900" dirty="0" err="1"/>
                        <a:t>Pletelets</a:t>
                      </a:r>
                      <a:r>
                        <a:rPr lang="de-DE" sz="900" dirty="0"/>
                        <a:t> (</a:t>
                      </a:r>
                      <a:r>
                        <a:rPr lang="de-DE" sz="900" dirty="0" err="1"/>
                        <a:t>billion</a:t>
                      </a:r>
                      <a:r>
                        <a:rPr lang="de-DE" sz="900" dirty="0"/>
                        <a:t>/L)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262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150 </a:t>
                      </a:r>
                      <a:r>
                        <a:rPr lang="de-DE" sz="900" dirty="0" err="1"/>
                        <a:t>to</a:t>
                      </a:r>
                      <a:r>
                        <a:rPr lang="de-DE" sz="900" dirty="0"/>
                        <a:t> 450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6714729"/>
                  </a:ext>
                </a:extLst>
              </a:tr>
            </a:tbl>
          </a:graphicData>
        </a:graphic>
      </p:graphicFrame>
      <p:sp>
        <p:nvSpPr>
          <p:cNvPr id="12" name="Pfeil: nach rechts 11">
            <a:extLst>
              <a:ext uri="{FF2B5EF4-FFF2-40B4-BE49-F238E27FC236}">
                <a16:creationId xmlns:a16="http://schemas.microsoft.com/office/drawing/2014/main" id="{686C71A1-CD06-5363-807C-962C0831175E}"/>
              </a:ext>
            </a:extLst>
          </p:cNvPr>
          <p:cNvSpPr/>
          <p:nvPr/>
        </p:nvSpPr>
        <p:spPr>
          <a:xfrm>
            <a:off x="5264426" y="5183550"/>
            <a:ext cx="1663148" cy="76862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Translate</a:t>
            </a:r>
            <a:r>
              <a:rPr lang="de-DE" dirty="0"/>
              <a:t> </a:t>
            </a:r>
            <a:r>
              <a:rPr lang="de-DE" dirty="0" err="1"/>
              <a:t>to</a:t>
            </a:r>
            <a:endParaRPr lang="de-DE" dirty="0"/>
          </a:p>
        </p:txBody>
      </p:sp>
      <p:graphicFrame>
        <p:nvGraphicFramePr>
          <p:cNvPr id="13" name="Tabelle 13">
            <a:extLst>
              <a:ext uri="{FF2B5EF4-FFF2-40B4-BE49-F238E27FC236}">
                <a16:creationId xmlns:a16="http://schemas.microsoft.com/office/drawing/2014/main" id="{45D16B44-6891-CF09-21D1-CE23A9D6E6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4649599"/>
              </p:ext>
            </p:extLst>
          </p:nvPr>
        </p:nvGraphicFramePr>
        <p:xfrm>
          <a:off x="7356060" y="4964347"/>
          <a:ext cx="399774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2580">
                  <a:extLst>
                    <a:ext uri="{9D8B030D-6E8A-4147-A177-3AD203B41FA5}">
                      <a16:colId xmlns:a16="http://schemas.microsoft.com/office/drawing/2014/main" val="1216666724"/>
                    </a:ext>
                  </a:extLst>
                </a:gridCol>
                <a:gridCol w="1332580">
                  <a:extLst>
                    <a:ext uri="{9D8B030D-6E8A-4147-A177-3AD203B41FA5}">
                      <a16:colId xmlns:a16="http://schemas.microsoft.com/office/drawing/2014/main" val="1760058539"/>
                    </a:ext>
                  </a:extLst>
                </a:gridCol>
                <a:gridCol w="1332580">
                  <a:extLst>
                    <a:ext uri="{9D8B030D-6E8A-4147-A177-3AD203B41FA5}">
                      <a16:colId xmlns:a16="http://schemas.microsoft.com/office/drawing/2014/main" val="36816216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Serum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Serum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Serum 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26040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1.41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0.02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2.26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42579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0.82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1.25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08715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0.41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2.80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4881364"/>
                  </a:ext>
                </a:extLst>
              </a:tr>
            </a:tbl>
          </a:graphicData>
        </a:graphic>
      </p:graphicFrame>
      <p:sp>
        <p:nvSpPr>
          <p:cNvPr id="14" name="Rechteck 13">
            <a:extLst>
              <a:ext uri="{FF2B5EF4-FFF2-40B4-BE49-F238E27FC236}">
                <a16:creationId xmlns:a16="http://schemas.microsoft.com/office/drawing/2014/main" id="{1D864162-C35C-DFFA-9483-BBFB9727B933}"/>
              </a:ext>
            </a:extLst>
          </p:cNvPr>
          <p:cNvSpPr/>
          <p:nvPr/>
        </p:nvSpPr>
        <p:spPr>
          <a:xfrm>
            <a:off x="1057966" y="3829015"/>
            <a:ext cx="3336234" cy="25146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aphicFrame>
        <p:nvGraphicFramePr>
          <p:cNvPr id="15" name="Tabelle 8">
            <a:extLst>
              <a:ext uri="{FF2B5EF4-FFF2-40B4-BE49-F238E27FC236}">
                <a16:creationId xmlns:a16="http://schemas.microsoft.com/office/drawing/2014/main" id="{0FB7DAC2-FD4B-2437-F422-693169A4005B}"/>
              </a:ext>
            </a:extLst>
          </p:cNvPr>
          <p:cNvGraphicFramePr>
            <a:graphicFrameLocks noGrp="1"/>
          </p:cNvGraphicFramePr>
          <p:nvPr/>
        </p:nvGraphicFramePr>
        <p:xfrm>
          <a:off x="1210366" y="3981415"/>
          <a:ext cx="3336234" cy="2514600"/>
        </p:xfrm>
        <a:graphic>
          <a:graphicData uri="http://schemas.openxmlformats.org/drawingml/2006/table">
            <a:tbl>
              <a:tblPr firstRow="1" bandRow="1">
                <a:tableStyleId>{91EBBBCC-DAD2-459C-BE2E-F6DE35CF9A28}</a:tableStyleId>
              </a:tblPr>
              <a:tblGrid>
                <a:gridCol w="1112078">
                  <a:extLst>
                    <a:ext uri="{9D8B030D-6E8A-4147-A177-3AD203B41FA5}">
                      <a16:colId xmlns:a16="http://schemas.microsoft.com/office/drawing/2014/main" val="3991224814"/>
                    </a:ext>
                  </a:extLst>
                </a:gridCol>
                <a:gridCol w="1112078">
                  <a:extLst>
                    <a:ext uri="{9D8B030D-6E8A-4147-A177-3AD203B41FA5}">
                      <a16:colId xmlns:a16="http://schemas.microsoft.com/office/drawing/2014/main" val="2861110864"/>
                    </a:ext>
                  </a:extLst>
                </a:gridCol>
                <a:gridCol w="1112078">
                  <a:extLst>
                    <a:ext uri="{9D8B030D-6E8A-4147-A177-3AD203B41FA5}">
                      <a16:colId xmlns:a16="http://schemas.microsoft.com/office/drawing/2014/main" val="2038715390"/>
                    </a:ext>
                  </a:extLst>
                </a:gridCol>
              </a:tblGrid>
              <a:tr h="209860">
                <a:tc>
                  <a:txBody>
                    <a:bodyPr/>
                    <a:lstStyle/>
                    <a:p>
                      <a:r>
                        <a:rPr lang="de-DE" sz="900" dirty="0"/>
                        <a:t>Blood Test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 err="1"/>
                        <a:t>Result</a:t>
                      </a:r>
                      <a:endParaRPr lang="de-DE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Normal 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0453507"/>
                  </a:ext>
                </a:extLst>
              </a:tr>
              <a:tr h="209860">
                <a:tc>
                  <a:txBody>
                    <a:bodyPr/>
                    <a:lstStyle/>
                    <a:p>
                      <a:r>
                        <a:rPr lang="de-DE" sz="900" dirty="0"/>
                        <a:t>WBCs (</a:t>
                      </a:r>
                      <a:r>
                        <a:rPr lang="de-DE" sz="900" dirty="0" err="1"/>
                        <a:t>billion</a:t>
                      </a:r>
                      <a:r>
                        <a:rPr lang="de-DE" sz="900" dirty="0"/>
                        <a:t>/L)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8.00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3.5 </a:t>
                      </a:r>
                      <a:r>
                        <a:rPr lang="de-DE" sz="900" dirty="0" err="1"/>
                        <a:t>to</a:t>
                      </a:r>
                      <a:r>
                        <a:rPr lang="de-DE" sz="900" dirty="0"/>
                        <a:t> 10.5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9062906"/>
                  </a:ext>
                </a:extLst>
              </a:tr>
              <a:tr h="209860">
                <a:tc>
                  <a:txBody>
                    <a:bodyPr/>
                    <a:lstStyle/>
                    <a:p>
                      <a:r>
                        <a:rPr lang="de-DE" sz="900" dirty="0"/>
                        <a:t>Neutrophils (%)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40 </a:t>
                      </a:r>
                      <a:r>
                        <a:rPr lang="de-DE" sz="900" dirty="0" err="1"/>
                        <a:t>to</a:t>
                      </a:r>
                      <a:r>
                        <a:rPr lang="de-DE" sz="900" dirty="0"/>
                        <a:t> 70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9480172"/>
                  </a:ext>
                </a:extLst>
              </a:tr>
              <a:tr h="209860">
                <a:tc>
                  <a:txBody>
                    <a:bodyPr/>
                    <a:lstStyle/>
                    <a:p>
                      <a:r>
                        <a:rPr lang="de-DE" sz="900" dirty="0" err="1"/>
                        <a:t>Lymphocytes</a:t>
                      </a:r>
                      <a:r>
                        <a:rPr lang="de-DE" sz="900" dirty="0"/>
                        <a:t> (%)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25 </a:t>
                      </a:r>
                      <a:r>
                        <a:rPr lang="de-DE" sz="900" dirty="0" err="1"/>
                        <a:t>to</a:t>
                      </a:r>
                      <a:r>
                        <a:rPr lang="de-DE" sz="900" dirty="0"/>
                        <a:t> 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3644633"/>
                  </a:ext>
                </a:extLst>
              </a:tr>
              <a:tr h="209860">
                <a:tc>
                  <a:txBody>
                    <a:bodyPr/>
                    <a:lstStyle/>
                    <a:p>
                      <a:r>
                        <a:rPr lang="de-DE" sz="900" dirty="0" err="1"/>
                        <a:t>Monocytes</a:t>
                      </a:r>
                      <a:r>
                        <a:rPr lang="de-DE" sz="900" dirty="0"/>
                        <a:t> (%)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2 </a:t>
                      </a:r>
                      <a:r>
                        <a:rPr lang="de-DE" sz="900" dirty="0" err="1"/>
                        <a:t>to</a:t>
                      </a:r>
                      <a:r>
                        <a:rPr lang="de-DE" sz="900" dirty="0"/>
                        <a:t> 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9402381"/>
                  </a:ext>
                </a:extLst>
              </a:tr>
              <a:tr h="209860">
                <a:tc>
                  <a:txBody>
                    <a:bodyPr/>
                    <a:lstStyle/>
                    <a:p>
                      <a:r>
                        <a:rPr lang="de-DE" sz="900" dirty="0" err="1"/>
                        <a:t>Eosinophils</a:t>
                      </a:r>
                      <a:r>
                        <a:rPr lang="de-DE" sz="900" dirty="0"/>
                        <a:t> (%)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1 </a:t>
                      </a:r>
                      <a:r>
                        <a:rPr lang="de-DE" sz="900" dirty="0" err="1"/>
                        <a:t>to</a:t>
                      </a:r>
                      <a:r>
                        <a:rPr lang="de-DE" sz="900" dirty="0"/>
                        <a:t> 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0087862"/>
                  </a:ext>
                </a:extLst>
              </a:tr>
              <a:tr h="209860">
                <a:tc>
                  <a:txBody>
                    <a:bodyPr/>
                    <a:lstStyle/>
                    <a:p>
                      <a:r>
                        <a:rPr lang="de-DE" sz="900" dirty="0" err="1"/>
                        <a:t>Basophils</a:t>
                      </a:r>
                      <a:r>
                        <a:rPr lang="de-DE" sz="900" dirty="0"/>
                        <a:t> (%)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0 </a:t>
                      </a:r>
                      <a:r>
                        <a:rPr lang="de-DE" sz="900" dirty="0" err="1"/>
                        <a:t>to</a:t>
                      </a:r>
                      <a:r>
                        <a:rPr lang="de-DE" sz="900" dirty="0"/>
                        <a:t>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695248"/>
                  </a:ext>
                </a:extLst>
              </a:tr>
              <a:tr h="209860">
                <a:tc>
                  <a:txBody>
                    <a:bodyPr/>
                    <a:lstStyle/>
                    <a:p>
                      <a:r>
                        <a:rPr lang="de-DE" sz="900" dirty="0"/>
                        <a:t>RBCs (</a:t>
                      </a:r>
                      <a:r>
                        <a:rPr lang="de-DE" sz="900" dirty="0" err="1"/>
                        <a:t>trillion</a:t>
                      </a:r>
                      <a:r>
                        <a:rPr lang="de-DE" sz="900" dirty="0"/>
                        <a:t>/L)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3.84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4.3 </a:t>
                      </a:r>
                      <a:r>
                        <a:rPr lang="de-DE" sz="900" dirty="0" err="1"/>
                        <a:t>to</a:t>
                      </a:r>
                      <a:r>
                        <a:rPr lang="de-DE" sz="900" dirty="0"/>
                        <a:t> 5.7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2687897"/>
                  </a:ext>
                </a:extLst>
              </a:tr>
              <a:tr h="209860">
                <a:tc>
                  <a:txBody>
                    <a:bodyPr/>
                    <a:lstStyle/>
                    <a:p>
                      <a:r>
                        <a:rPr lang="de-DE" sz="900" dirty="0"/>
                        <a:t>Hb (g/</a:t>
                      </a:r>
                      <a:r>
                        <a:rPr lang="de-DE" sz="900" dirty="0" err="1"/>
                        <a:t>dL</a:t>
                      </a:r>
                      <a:r>
                        <a:rPr lang="de-DE" sz="9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11.7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13 </a:t>
                      </a:r>
                      <a:r>
                        <a:rPr lang="de-DE" sz="900" dirty="0" err="1"/>
                        <a:t>to</a:t>
                      </a:r>
                      <a:r>
                        <a:rPr lang="de-DE" sz="900" dirty="0"/>
                        <a:t> 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111657"/>
                  </a:ext>
                </a:extLst>
              </a:tr>
              <a:tr h="209860">
                <a:tc>
                  <a:txBody>
                    <a:bodyPr/>
                    <a:lstStyle/>
                    <a:p>
                      <a:r>
                        <a:rPr lang="de-DE" sz="900" dirty="0" err="1"/>
                        <a:t>Hematocrit</a:t>
                      </a:r>
                      <a:r>
                        <a:rPr lang="de-DE" sz="900" dirty="0"/>
                        <a:t> (%)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37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37 </a:t>
                      </a:r>
                      <a:r>
                        <a:rPr lang="de-DE" sz="900" dirty="0" err="1"/>
                        <a:t>to</a:t>
                      </a:r>
                      <a:r>
                        <a:rPr lang="de-DE" sz="900" dirty="0"/>
                        <a:t> 52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4734369"/>
                  </a:ext>
                </a:extLst>
              </a:tr>
              <a:tr h="209860">
                <a:tc>
                  <a:txBody>
                    <a:bodyPr/>
                    <a:lstStyle/>
                    <a:p>
                      <a:r>
                        <a:rPr lang="de-DE" sz="900" dirty="0" err="1"/>
                        <a:t>Pletelets</a:t>
                      </a:r>
                      <a:r>
                        <a:rPr lang="de-DE" sz="900" dirty="0"/>
                        <a:t> (</a:t>
                      </a:r>
                      <a:r>
                        <a:rPr lang="de-DE" sz="900" dirty="0" err="1"/>
                        <a:t>billion</a:t>
                      </a:r>
                      <a:r>
                        <a:rPr lang="de-DE" sz="900" dirty="0"/>
                        <a:t>/L)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262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150 </a:t>
                      </a:r>
                      <a:r>
                        <a:rPr lang="de-DE" sz="900" dirty="0" err="1"/>
                        <a:t>to</a:t>
                      </a:r>
                      <a:r>
                        <a:rPr lang="de-DE" sz="900" dirty="0"/>
                        <a:t> 450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6714729"/>
                  </a:ext>
                </a:extLst>
              </a:tr>
            </a:tbl>
          </a:graphicData>
        </a:graphic>
      </p:graphicFrame>
      <p:sp>
        <p:nvSpPr>
          <p:cNvPr id="16" name="Rechteck 15">
            <a:extLst>
              <a:ext uri="{FF2B5EF4-FFF2-40B4-BE49-F238E27FC236}">
                <a16:creationId xmlns:a16="http://schemas.microsoft.com/office/drawing/2014/main" id="{0CC932D4-17ED-DD2C-7B58-3F72E7444C17}"/>
              </a:ext>
            </a:extLst>
          </p:cNvPr>
          <p:cNvSpPr/>
          <p:nvPr/>
        </p:nvSpPr>
        <p:spPr>
          <a:xfrm>
            <a:off x="1210366" y="3981415"/>
            <a:ext cx="3336234" cy="25146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aphicFrame>
        <p:nvGraphicFramePr>
          <p:cNvPr id="17" name="Tabelle 8">
            <a:extLst>
              <a:ext uri="{FF2B5EF4-FFF2-40B4-BE49-F238E27FC236}">
                <a16:creationId xmlns:a16="http://schemas.microsoft.com/office/drawing/2014/main" id="{06A0F415-EAB5-9FFD-565D-3D8604FC44D4}"/>
              </a:ext>
            </a:extLst>
          </p:cNvPr>
          <p:cNvGraphicFramePr>
            <a:graphicFrameLocks noGrp="1"/>
          </p:cNvGraphicFramePr>
          <p:nvPr/>
        </p:nvGraphicFramePr>
        <p:xfrm>
          <a:off x="1362766" y="4133815"/>
          <a:ext cx="3336234" cy="2514600"/>
        </p:xfrm>
        <a:graphic>
          <a:graphicData uri="http://schemas.openxmlformats.org/drawingml/2006/table">
            <a:tbl>
              <a:tblPr firstRow="1" bandRow="1">
                <a:tableStyleId>{91EBBBCC-DAD2-459C-BE2E-F6DE35CF9A28}</a:tableStyleId>
              </a:tblPr>
              <a:tblGrid>
                <a:gridCol w="1112078">
                  <a:extLst>
                    <a:ext uri="{9D8B030D-6E8A-4147-A177-3AD203B41FA5}">
                      <a16:colId xmlns:a16="http://schemas.microsoft.com/office/drawing/2014/main" val="3991224814"/>
                    </a:ext>
                  </a:extLst>
                </a:gridCol>
                <a:gridCol w="1112078">
                  <a:extLst>
                    <a:ext uri="{9D8B030D-6E8A-4147-A177-3AD203B41FA5}">
                      <a16:colId xmlns:a16="http://schemas.microsoft.com/office/drawing/2014/main" val="2861110864"/>
                    </a:ext>
                  </a:extLst>
                </a:gridCol>
                <a:gridCol w="1112078">
                  <a:extLst>
                    <a:ext uri="{9D8B030D-6E8A-4147-A177-3AD203B41FA5}">
                      <a16:colId xmlns:a16="http://schemas.microsoft.com/office/drawing/2014/main" val="2038715390"/>
                    </a:ext>
                  </a:extLst>
                </a:gridCol>
              </a:tblGrid>
              <a:tr h="209860">
                <a:tc>
                  <a:txBody>
                    <a:bodyPr/>
                    <a:lstStyle/>
                    <a:p>
                      <a:r>
                        <a:rPr lang="de-DE" sz="900" dirty="0"/>
                        <a:t>Blood Test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 err="1"/>
                        <a:t>Result</a:t>
                      </a:r>
                      <a:endParaRPr lang="de-DE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Normal 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0453507"/>
                  </a:ext>
                </a:extLst>
              </a:tr>
              <a:tr h="209860">
                <a:tc>
                  <a:txBody>
                    <a:bodyPr/>
                    <a:lstStyle/>
                    <a:p>
                      <a:r>
                        <a:rPr lang="de-DE" sz="900" dirty="0"/>
                        <a:t>WBCs (</a:t>
                      </a:r>
                      <a:r>
                        <a:rPr lang="de-DE" sz="900" dirty="0" err="1"/>
                        <a:t>billion</a:t>
                      </a:r>
                      <a:r>
                        <a:rPr lang="de-DE" sz="900" dirty="0"/>
                        <a:t>/L)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8.00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3.5 </a:t>
                      </a:r>
                      <a:r>
                        <a:rPr lang="de-DE" sz="900" dirty="0" err="1"/>
                        <a:t>to</a:t>
                      </a:r>
                      <a:r>
                        <a:rPr lang="de-DE" sz="900" dirty="0"/>
                        <a:t> 10.5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9062906"/>
                  </a:ext>
                </a:extLst>
              </a:tr>
              <a:tr h="209860">
                <a:tc>
                  <a:txBody>
                    <a:bodyPr/>
                    <a:lstStyle/>
                    <a:p>
                      <a:r>
                        <a:rPr lang="de-DE" sz="900" dirty="0"/>
                        <a:t>Neutrophils (%)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40 </a:t>
                      </a:r>
                      <a:r>
                        <a:rPr lang="de-DE" sz="900" dirty="0" err="1"/>
                        <a:t>to</a:t>
                      </a:r>
                      <a:r>
                        <a:rPr lang="de-DE" sz="900" dirty="0"/>
                        <a:t> 70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9480172"/>
                  </a:ext>
                </a:extLst>
              </a:tr>
              <a:tr h="209860">
                <a:tc>
                  <a:txBody>
                    <a:bodyPr/>
                    <a:lstStyle/>
                    <a:p>
                      <a:r>
                        <a:rPr lang="de-DE" sz="900" dirty="0" err="1"/>
                        <a:t>Lymphocytes</a:t>
                      </a:r>
                      <a:r>
                        <a:rPr lang="de-DE" sz="900" dirty="0"/>
                        <a:t> (%)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25 </a:t>
                      </a:r>
                      <a:r>
                        <a:rPr lang="de-DE" sz="900" dirty="0" err="1"/>
                        <a:t>to</a:t>
                      </a:r>
                      <a:r>
                        <a:rPr lang="de-DE" sz="900" dirty="0"/>
                        <a:t> 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3644633"/>
                  </a:ext>
                </a:extLst>
              </a:tr>
              <a:tr h="209860">
                <a:tc>
                  <a:txBody>
                    <a:bodyPr/>
                    <a:lstStyle/>
                    <a:p>
                      <a:r>
                        <a:rPr lang="de-DE" sz="900" dirty="0" err="1"/>
                        <a:t>Monocytes</a:t>
                      </a:r>
                      <a:r>
                        <a:rPr lang="de-DE" sz="900" dirty="0"/>
                        <a:t> (%)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2 </a:t>
                      </a:r>
                      <a:r>
                        <a:rPr lang="de-DE" sz="900" dirty="0" err="1"/>
                        <a:t>to</a:t>
                      </a:r>
                      <a:r>
                        <a:rPr lang="de-DE" sz="900" dirty="0"/>
                        <a:t> 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9402381"/>
                  </a:ext>
                </a:extLst>
              </a:tr>
              <a:tr h="209860">
                <a:tc>
                  <a:txBody>
                    <a:bodyPr/>
                    <a:lstStyle/>
                    <a:p>
                      <a:r>
                        <a:rPr lang="de-DE" sz="900" dirty="0" err="1"/>
                        <a:t>Eosinophils</a:t>
                      </a:r>
                      <a:r>
                        <a:rPr lang="de-DE" sz="900" dirty="0"/>
                        <a:t> (%)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1 </a:t>
                      </a:r>
                      <a:r>
                        <a:rPr lang="de-DE" sz="900" dirty="0" err="1"/>
                        <a:t>to</a:t>
                      </a:r>
                      <a:r>
                        <a:rPr lang="de-DE" sz="900" dirty="0"/>
                        <a:t> 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0087862"/>
                  </a:ext>
                </a:extLst>
              </a:tr>
              <a:tr h="209860">
                <a:tc>
                  <a:txBody>
                    <a:bodyPr/>
                    <a:lstStyle/>
                    <a:p>
                      <a:r>
                        <a:rPr lang="de-DE" sz="900" dirty="0" err="1"/>
                        <a:t>Basophils</a:t>
                      </a:r>
                      <a:r>
                        <a:rPr lang="de-DE" sz="900" dirty="0"/>
                        <a:t> (%)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0 </a:t>
                      </a:r>
                      <a:r>
                        <a:rPr lang="de-DE" sz="900" dirty="0" err="1"/>
                        <a:t>to</a:t>
                      </a:r>
                      <a:r>
                        <a:rPr lang="de-DE" sz="900" dirty="0"/>
                        <a:t>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695248"/>
                  </a:ext>
                </a:extLst>
              </a:tr>
              <a:tr h="209860">
                <a:tc>
                  <a:txBody>
                    <a:bodyPr/>
                    <a:lstStyle/>
                    <a:p>
                      <a:r>
                        <a:rPr lang="de-DE" sz="900" dirty="0"/>
                        <a:t>RBCs (</a:t>
                      </a:r>
                      <a:r>
                        <a:rPr lang="de-DE" sz="900" dirty="0" err="1"/>
                        <a:t>trillion</a:t>
                      </a:r>
                      <a:r>
                        <a:rPr lang="de-DE" sz="900" dirty="0"/>
                        <a:t>/L)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3.84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4.3 </a:t>
                      </a:r>
                      <a:r>
                        <a:rPr lang="de-DE" sz="900" dirty="0" err="1"/>
                        <a:t>to</a:t>
                      </a:r>
                      <a:r>
                        <a:rPr lang="de-DE" sz="900" dirty="0"/>
                        <a:t> 5.7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2687897"/>
                  </a:ext>
                </a:extLst>
              </a:tr>
              <a:tr h="209860">
                <a:tc>
                  <a:txBody>
                    <a:bodyPr/>
                    <a:lstStyle/>
                    <a:p>
                      <a:r>
                        <a:rPr lang="de-DE" sz="900" dirty="0"/>
                        <a:t>Hb (g/</a:t>
                      </a:r>
                      <a:r>
                        <a:rPr lang="de-DE" sz="900" dirty="0" err="1"/>
                        <a:t>dL</a:t>
                      </a:r>
                      <a:r>
                        <a:rPr lang="de-DE" sz="9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11.7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13 </a:t>
                      </a:r>
                      <a:r>
                        <a:rPr lang="de-DE" sz="900" dirty="0" err="1"/>
                        <a:t>to</a:t>
                      </a:r>
                      <a:r>
                        <a:rPr lang="de-DE" sz="900" dirty="0"/>
                        <a:t> 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111657"/>
                  </a:ext>
                </a:extLst>
              </a:tr>
              <a:tr h="209860">
                <a:tc>
                  <a:txBody>
                    <a:bodyPr/>
                    <a:lstStyle/>
                    <a:p>
                      <a:r>
                        <a:rPr lang="de-DE" sz="900" dirty="0" err="1"/>
                        <a:t>Hematocrit</a:t>
                      </a:r>
                      <a:r>
                        <a:rPr lang="de-DE" sz="900" dirty="0"/>
                        <a:t> (%)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37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37 </a:t>
                      </a:r>
                      <a:r>
                        <a:rPr lang="de-DE" sz="900" dirty="0" err="1"/>
                        <a:t>to</a:t>
                      </a:r>
                      <a:r>
                        <a:rPr lang="de-DE" sz="900" dirty="0"/>
                        <a:t> 52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4734369"/>
                  </a:ext>
                </a:extLst>
              </a:tr>
              <a:tr h="209860">
                <a:tc>
                  <a:txBody>
                    <a:bodyPr/>
                    <a:lstStyle/>
                    <a:p>
                      <a:r>
                        <a:rPr lang="de-DE" sz="900" dirty="0" err="1"/>
                        <a:t>Pletelets</a:t>
                      </a:r>
                      <a:r>
                        <a:rPr lang="de-DE" sz="900" dirty="0"/>
                        <a:t> (</a:t>
                      </a:r>
                      <a:r>
                        <a:rPr lang="de-DE" sz="900" dirty="0" err="1"/>
                        <a:t>billion</a:t>
                      </a:r>
                      <a:r>
                        <a:rPr lang="de-DE" sz="900" dirty="0"/>
                        <a:t>/L)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262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150 </a:t>
                      </a:r>
                      <a:r>
                        <a:rPr lang="de-DE" sz="900" dirty="0" err="1"/>
                        <a:t>to</a:t>
                      </a:r>
                      <a:r>
                        <a:rPr lang="de-DE" sz="900" dirty="0"/>
                        <a:t> 450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67147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94349963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E2B063-3DAD-B083-CE4B-C9848267B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Math </a:t>
            </a:r>
            <a:r>
              <a:rPr lang="de-DE" dirty="0" err="1"/>
              <a:t>behind</a:t>
            </a:r>
            <a:r>
              <a:rPr lang="de-DE" dirty="0"/>
              <a:t> NMF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850086F5-3439-BFF0-1D51-DEC31275FA2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2723321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de-DE" dirty="0"/>
                  <a:t>Asume </a:t>
                </a:r>
                <a:r>
                  <a:rPr lang="de-DE" dirty="0" err="1"/>
                  <a:t>we</a:t>
                </a:r>
                <a:r>
                  <a:rPr lang="de-DE" dirty="0"/>
                  <a:t> </a:t>
                </a:r>
                <a:r>
                  <a:rPr lang="de-DE" dirty="0" err="1"/>
                  <a:t>have</a:t>
                </a:r>
                <a:r>
                  <a:rPr lang="de-DE" dirty="0"/>
                  <a:t> a </a:t>
                </a:r>
                <a:r>
                  <a:rPr lang="de-DE" dirty="0" err="1"/>
                  <a:t>dataset</a:t>
                </a:r>
                <a:r>
                  <a:rPr lang="de-DE" dirty="0"/>
                  <a:t> </a:t>
                </a:r>
                <a:r>
                  <a:rPr lang="de-DE" dirty="0" err="1"/>
                  <a:t>with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de-DE" dirty="0"/>
                  <a:t> positive features and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samples</a:t>
                </a:r>
                <a:r>
                  <a:rPr lang="de-DE" dirty="0"/>
                  <a:t>. So </a:t>
                </a:r>
                <a:r>
                  <a:rPr lang="de-DE" dirty="0" err="1"/>
                  <a:t>we</a:t>
                </a:r>
                <a:r>
                  <a:rPr lang="de-DE" dirty="0"/>
                  <a:t> </a:t>
                </a:r>
                <a:r>
                  <a:rPr lang="de-DE" dirty="0" err="1"/>
                  <a:t>have</a:t>
                </a:r>
                <a:r>
                  <a:rPr lang="de-DE" dirty="0"/>
                  <a:t> a </a:t>
                </a:r>
                <a:r>
                  <a:rPr lang="de-DE" dirty="0" err="1"/>
                  <a:t>transposed</a:t>
                </a:r>
                <a:r>
                  <a:rPr lang="de-DE" dirty="0"/>
                  <a:t> matrix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samples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∈</m:t>
                    </m:r>
                    <m:sSubSup>
                      <m:sSub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&gt;0</m:t>
                        </m:r>
                      </m:sub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bSup>
                  </m:oMath>
                </a14:m>
                <a:r>
                  <a:rPr lang="de-DE" dirty="0"/>
                  <a:t> (</a:t>
                </a:r>
                <a:r>
                  <a:rPr lang="de-DE" dirty="0" err="1"/>
                  <a:t>every</a:t>
                </a:r>
                <a:r>
                  <a:rPr lang="de-DE" dirty="0"/>
                  <a:t> </a:t>
                </a:r>
                <a:r>
                  <a:rPr lang="de-DE" b="1" dirty="0" err="1"/>
                  <a:t>column</a:t>
                </a:r>
                <a:r>
                  <a:rPr lang="de-DE" dirty="0"/>
                  <a:t> </a:t>
                </a:r>
                <a:r>
                  <a:rPr lang="de-DE" dirty="0" err="1"/>
                  <a:t>represents</a:t>
                </a:r>
                <a:r>
                  <a:rPr lang="de-DE" dirty="0"/>
                  <a:t> a sample).</a:t>
                </a:r>
              </a:p>
              <a:p>
                <a:r>
                  <a:rPr lang="de-DE" dirty="0" err="1"/>
                  <a:t>We</a:t>
                </a:r>
                <a:r>
                  <a:rPr lang="de-DE" dirty="0"/>
                  <a:t> </a:t>
                </a:r>
                <a:r>
                  <a:rPr lang="de-DE" dirty="0" err="1"/>
                  <a:t>want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reduce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dimensionality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dataset</a:t>
                </a:r>
                <a:r>
                  <a:rPr lang="de-DE" dirty="0"/>
                  <a:t>, so </a:t>
                </a:r>
                <a:r>
                  <a:rPr lang="de-DE" dirty="0" err="1"/>
                  <a:t>we</a:t>
                </a:r>
                <a:r>
                  <a:rPr lang="de-DE" dirty="0"/>
                  <a:t> </a:t>
                </a:r>
                <a:r>
                  <a:rPr lang="de-DE" dirty="0" err="1"/>
                  <a:t>can</a:t>
                </a:r>
                <a:r>
                  <a:rPr lang="de-DE" dirty="0"/>
                  <a:t> </a:t>
                </a:r>
                <a:r>
                  <a:rPr lang="de-DE" dirty="0" err="1"/>
                  <a:t>represent</a:t>
                </a:r>
                <a:r>
                  <a:rPr lang="de-DE" dirty="0"/>
                  <a:t> </a:t>
                </a:r>
                <a:r>
                  <a:rPr lang="de-DE" dirty="0" err="1"/>
                  <a:t>every</a:t>
                </a:r>
                <a:r>
                  <a:rPr lang="de-DE" dirty="0"/>
                  <a:t> sample </a:t>
                </a:r>
                <a:r>
                  <a:rPr lang="de-DE" dirty="0" err="1"/>
                  <a:t>as</a:t>
                </a:r>
                <a:r>
                  <a:rPr lang="de-DE" dirty="0"/>
                  <a:t> a linear </a:t>
                </a:r>
                <a:r>
                  <a:rPr lang="de-DE" dirty="0" err="1"/>
                  <a:t>combination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&lt;</m:t>
                    </m:r>
                    <m:func>
                      <m:func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min</m:t>
                        </m:r>
                      </m:fName>
                      <m:e>
                        <m:d>
                          <m:d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e>
                    </m:func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vectors</a:t>
                </a:r>
                <a:r>
                  <a:rPr lang="de-DE" dirty="0"/>
                  <a:t>.</a:t>
                </a:r>
              </a:p>
              <a:p>
                <a:r>
                  <a:rPr lang="de-DE" dirty="0"/>
                  <a:t>In </a:t>
                </a:r>
                <a:r>
                  <a:rPr lang="de-DE" dirty="0" err="1"/>
                  <a:t>other</a:t>
                </a:r>
                <a:r>
                  <a:rPr lang="de-DE" dirty="0"/>
                  <a:t> </a:t>
                </a:r>
                <a:r>
                  <a:rPr lang="de-DE" dirty="0" err="1"/>
                  <a:t>words</a:t>
                </a:r>
                <a:r>
                  <a:rPr lang="de-DE" dirty="0"/>
                  <a:t>: </a:t>
                </a:r>
                <a:r>
                  <a:rPr lang="de-DE" dirty="0" err="1"/>
                  <a:t>We</a:t>
                </a:r>
                <a:r>
                  <a:rPr lang="de-DE" dirty="0"/>
                  <a:t> </a:t>
                </a:r>
                <a:r>
                  <a:rPr lang="de-DE" dirty="0" err="1"/>
                  <a:t>are</a:t>
                </a:r>
                <a:r>
                  <a:rPr lang="de-DE" dirty="0"/>
                  <a:t> </a:t>
                </a:r>
                <a:r>
                  <a:rPr lang="de-DE" dirty="0" err="1"/>
                  <a:t>looking</a:t>
                </a:r>
                <a:r>
                  <a:rPr lang="de-DE" dirty="0"/>
                  <a:t> </a:t>
                </a:r>
                <a:r>
                  <a:rPr lang="de-DE" dirty="0" err="1"/>
                  <a:t>for</a:t>
                </a:r>
                <a:r>
                  <a:rPr lang="de-DE" dirty="0"/>
                  <a:t> </a:t>
                </a:r>
                <a:r>
                  <a:rPr lang="de-DE" dirty="0" err="1"/>
                  <a:t>two</a:t>
                </a:r>
                <a:r>
                  <a:rPr lang="de-DE" dirty="0"/>
                  <a:t> </a:t>
                </a:r>
                <a:r>
                  <a:rPr lang="de-DE" dirty="0" err="1"/>
                  <a:t>matrices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∈</m:t>
                    </m:r>
                    <m:sSubSup>
                      <m:sSub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&gt;0</m:t>
                        </m:r>
                      </m:sub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bSup>
                  </m:oMath>
                </a14:m>
                <a:r>
                  <a:rPr lang="de-DE" b="0" dirty="0"/>
                  <a:t> an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∈</m:t>
                    </m:r>
                    <m:sSubSup>
                      <m:sSub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&gt;0</m:t>
                        </m:r>
                      </m:sub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bSup>
                  </m:oMath>
                </a14:m>
                <a:r>
                  <a:rPr lang="de-DE" b="0" dirty="0"/>
                  <a:t> </a:t>
                </a:r>
                <a:r>
                  <a:rPr lang="de-DE" b="0" dirty="0" err="1"/>
                  <a:t>with</a:t>
                </a:r>
                <a:r>
                  <a:rPr lang="de-DE" b="0" dirty="0"/>
                  <a:t> </a:t>
                </a:r>
                <a:r>
                  <a:rPr lang="de-DE" b="0" dirty="0" err="1"/>
                  <a:t>the</a:t>
                </a:r>
                <a:r>
                  <a:rPr lang="de-DE" b="0" dirty="0"/>
                  <a:t> </a:t>
                </a:r>
                <a:r>
                  <a:rPr lang="de-DE" b="0" dirty="0" err="1"/>
                  <a:t>best</a:t>
                </a:r>
                <a:r>
                  <a:rPr lang="de-DE" b="0" dirty="0"/>
                  <a:t> </a:t>
                </a:r>
                <a:r>
                  <a:rPr lang="de-DE" b="0" dirty="0" err="1"/>
                  <a:t>approximation</a:t>
                </a:r>
                <a:r>
                  <a:rPr lang="de-DE" b="0" dirty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≈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de-DE" b="0" dirty="0"/>
                  <a:t>.</a:t>
                </a:r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850086F5-3439-BFF0-1D51-DEC31275FA2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2723321"/>
              </a:xfrm>
              <a:blipFill>
                <a:blip r:embed="rId2"/>
                <a:stretch>
                  <a:fillRect l="-928" t="-4474" r="-1391" b="-559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A6D576CE-13B7-D354-AF20-53CE2145BF6A}"/>
              </a:ext>
            </a:extLst>
          </p:cNvPr>
          <p:cNvGrpSpPr/>
          <p:nvPr/>
        </p:nvGrpSpPr>
        <p:grpSpPr>
          <a:xfrm>
            <a:off x="2157303" y="4741102"/>
            <a:ext cx="7877393" cy="1929822"/>
            <a:chOff x="1530470" y="1554150"/>
            <a:chExt cx="7877393" cy="1929822"/>
          </a:xfrm>
        </p:grpSpPr>
        <p:sp>
          <p:nvSpPr>
            <p:cNvPr id="11" name="Rechteck: abgerundete Ecken 10">
              <a:extLst>
                <a:ext uri="{FF2B5EF4-FFF2-40B4-BE49-F238E27FC236}">
                  <a16:creationId xmlns:a16="http://schemas.microsoft.com/office/drawing/2014/main" id="{B0D65D0E-39B5-1FA1-AEE9-8E2A7818F015}"/>
                </a:ext>
              </a:extLst>
            </p:cNvPr>
            <p:cNvSpPr/>
            <p:nvPr/>
          </p:nvSpPr>
          <p:spPr>
            <a:xfrm>
              <a:off x="3371719" y="2327935"/>
              <a:ext cx="282389" cy="574095"/>
            </a:xfrm>
            <a:prstGeom prst="roundRect">
              <a:avLst/>
            </a:prstGeom>
            <a:gradFill>
              <a:gsLst>
                <a:gs pos="1000">
                  <a:schemeClr val="accent4">
                    <a:lumMod val="20000"/>
                    <a:lumOff val="80000"/>
                    <a:alpha val="50000"/>
                  </a:schemeClr>
                </a:gs>
                <a:gs pos="83000">
                  <a:schemeClr val="accent4">
                    <a:lumMod val="60000"/>
                    <a:lumOff val="40000"/>
                    <a:alpha val="50000"/>
                  </a:schemeClr>
                </a:gs>
                <a:gs pos="100000">
                  <a:schemeClr val="accent4">
                    <a:alpha val="50000"/>
                  </a:schemeClr>
                </a:gs>
              </a:gsLst>
              <a:path path="rect">
                <a:fillToRect l="50000" t="50000" r="50000" b="50000"/>
              </a:path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Rechteck: abgerundete Ecken 11">
              <a:extLst>
                <a:ext uri="{FF2B5EF4-FFF2-40B4-BE49-F238E27FC236}">
                  <a16:creationId xmlns:a16="http://schemas.microsoft.com/office/drawing/2014/main" id="{E95B718C-E593-057E-0EB0-B81A749FFE4C}"/>
                </a:ext>
              </a:extLst>
            </p:cNvPr>
            <p:cNvSpPr/>
            <p:nvPr/>
          </p:nvSpPr>
          <p:spPr>
            <a:xfrm>
              <a:off x="1842510" y="2090173"/>
              <a:ext cx="282389" cy="1043751"/>
            </a:xfrm>
            <a:prstGeom prst="roundRect">
              <a:avLst/>
            </a:prstGeom>
            <a:gradFill>
              <a:gsLst>
                <a:gs pos="1000">
                  <a:schemeClr val="accent6">
                    <a:lumMod val="20000"/>
                    <a:lumOff val="80000"/>
                    <a:alpha val="50000"/>
                  </a:schemeClr>
                </a:gs>
                <a:gs pos="83000">
                  <a:schemeClr val="accent6">
                    <a:lumMod val="60000"/>
                    <a:lumOff val="40000"/>
                    <a:alpha val="50000"/>
                  </a:schemeClr>
                </a:gs>
                <a:gs pos="100000">
                  <a:schemeClr val="accent6">
                    <a:alpha val="50000"/>
                  </a:schemeClr>
                </a:gs>
              </a:gsLst>
              <a:path path="rect">
                <a:fillToRect l="50000" t="50000" r="50000" b="50000"/>
              </a:path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Rechteck: abgerundete Ecken 12">
              <a:extLst>
                <a:ext uri="{FF2B5EF4-FFF2-40B4-BE49-F238E27FC236}">
                  <a16:creationId xmlns:a16="http://schemas.microsoft.com/office/drawing/2014/main" id="{078BCC69-1EB3-9AB1-57C7-4CCD49869CAF}"/>
                </a:ext>
              </a:extLst>
            </p:cNvPr>
            <p:cNvSpPr/>
            <p:nvPr/>
          </p:nvSpPr>
          <p:spPr>
            <a:xfrm>
              <a:off x="5854454" y="2345635"/>
              <a:ext cx="2584174" cy="242576"/>
            </a:xfrm>
            <a:prstGeom prst="roundRect">
              <a:avLst/>
            </a:prstGeom>
            <a:gradFill flip="none" rotWithShape="1">
              <a:gsLst>
                <a:gs pos="1000">
                  <a:schemeClr val="accent1">
                    <a:lumMod val="20000"/>
                    <a:lumOff val="80000"/>
                    <a:alpha val="50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alpha val="50000"/>
                  </a:schemeClr>
                </a:gs>
              </a:gsLst>
              <a:path path="rect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" name="Rechteck: abgerundete Ecken 13">
              <a:extLst>
                <a:ext uri="{FF2B5EF4-FFF2-40B4-BE49-F238E27FC236}">
                  <a16:creationId xmlns:a16="http://schemas.microsoft.com/office/drawing/2014/main" id="{FAFE9D20-FA3B-029D-FE4E-E10973662D35}"/>
                </a:ext>
              </a:extLst>
            </p:cNvPr>
            <p:cNvSpPr/>
            <p:nvPr/>
          </p:nvSpPr>
          <p:spPr>
            <a:xfrm>
              <a:off x="6347595" y="2070889"/>
              <a:ext cx="282389" cy="1043751"/>
            </a:xfrm>
            <a:prstGeom prst="roundRect">
              <a:avLst/>
            </a:prstGeom>
            <a:gradFill>
              <a:gsLst>
                <a:gs pos="1000">
                  <a:schemeClr val="accent2">
                    <a:lumMod val="20000"/>
                    <a:lumOff val="80000"/>
                    <a:alpha val="50000"/>
                  </a:schemeClr>
                </a:gs>
                <a:gs pos="83000">
                  <a:schemeClr val="accent2">
                    <a:lumMod val="60000"/>
                    <a:lumOff val="40000"/>
                    <a:alpha val="50000"/>
                  </a:schemeClr>
                </a:gs>
                <a:gs pos="100000">
                  <a:schemeClr val="accent2">
                    <a:alpha val="50000"/>
                  </a:schemeClr>
                </a:gs>
              </a:gsLst>
              <a:path path="rect">
                <a:fillToRect l="50000" t="50000" r="50000" b="50000"/>
              </a:path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feld 14">
                  <a:extLst>
                    <a:ext uri="{FF2B5EF4-FFF2-40B4-BE49-F238E27FC236}">
                      <a16:creationId xmlns:a16="http://schemas.microsoft.com/office/drawing/2014/main" id="{2F5B7622-A100-F359-E2ED-9386DBCF2C59}"/>
                    </a:ext>
                  </a:extLst>
                </p:cNvPr>
                <p:cNvSpPr txBox="1"/>
                <p:nvPr/>
              </p:nvSpPr>
              <p:spPr>
                <a:xfrm>
                  <a:off x="1644123" y="2079999"/>
                  <a:ext cx="6924331" cy="103464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/>
                                <m:e/>
                              </m:mr>
                              <m:mr>
                                <m:e/>
                                <m:e/>
                              </m:mr>
                              <m:mr>
                                <m:e/>
                                <m:e/>
                              </m:mr>
                              <m:mr>
                                <m:e/>
                                <m:e/>
                              </m:mr>
                            </m:m>
                          </m:e>
                        </m:d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d>
                          <m:d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6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/>
                                <m:e/>
                                <m:e/>
                                <m:e/>
                                <m:e/>
                                <m:e/>
                              </m:mr>
                              <m:mr>
                                <m:e/>
                                <m:e/>
                                <m:e/>
                                <m:e/>
                                <m:e/>
                                <m:e/>
                              </m:mr>
                            </m:m>
                          </m:e>
                        </m:d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≈</m:t>
                        </m:r>
                        <m:d>
                          <m:d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6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/>
                                <m:e/>
                                <m:e/>
                                <m:e/>
                                <m:e/>
                                <m:e/>
                              </m:mr>
                              <m:mr>
                                <m:e/>
                                <m:e/>
                                <m:e/>
                                <m:e/>
                                <m:e/>
                                <m:e/>
                              </m:mr>
                              <m:mr>
                                <m:e/>
                                <m:e/>
                                <m:e/>
                                <m:e/>
                                <m:e/>
                                <m:e/>
                              </m:mr>
                              <m:mr>
                                <m:e/>
                                <m:e/>
                                <m:e/>
                                <m:e/>
                                <m:e/>
                                <m:e/>
                              </m:mr>
                            </m:m>
                          </m:e>
                        </m:d>
                      </m:oMath>
                    </m:oMathPara>
                  </a14:m>
                  <a:endParaRPr lang="de-DE" dirty="0"/>
                </a:p>
              </p:txBody>
            </p:sp>
          </mc:Choice>
          <mc:Fallback xmlns="">
            <p:sp>
              <p:nvSpPr>
                <p:cNvPr id="15" name="Textfeld 14">
                  <a:extLst>
                    <a:ext uri="{FF2B5EF4-FFF2-40B4-BE49-F238E27FC236}">
                      <a16:creationId xmlns:a16="http://schemas.microsoft.com/office/drawing/2014/main" id="{2F5B7622-A100-F359-E2ED-9386DBCF2C5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44123" y="2079999"/>
                  <a:ext cx="6924331" cy="103464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6AE391CF-3D97-831D-2E0C-E5884705708A}"/>
                </a:ext>
              </a:extLst>
            </p:cNvPr>
            <p:cNvSpPr txBox="1"/>
            <p:nvPr/>
          </p:nvSpPr>
          <p:spPr>
            <a:xfrm>
              <a:off x="6096000" y="3114640"/>
              <a:ext cx="8595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solidFill>
                    <a:schemeClr val="accent2"/>
                  </a:solidFill>
                </a:rPr>
                <a:t>sample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43DA6C6F-4D40-79D3-889E-91DEA5D8C366}"/>
                </a:ext>
              </a:extLst>
            </p:cNvPr>
            <p:cNvSpPr txBox="1"/>
            <p:nvPr/>
          </p:nvSpPr>
          <p:spPr>
            <a:xfrm>
              <a:off x="8543203" y="2282257"/>
              <a:ext cx="864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solidFill>
                    <a:schemeClr val="accent1"/>
                  </a:solidFill>
                </a:rPr>
                <a:t>feature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feld 17">
                  <a:extLst>
                    <a:ext uri="{FF2B5EF4-FFF2-40B4-BE49-F238E27FC236}">
                      <a16:creationId xmlns:a16="http://schemas.microsoft.com/office/drawing/2014/main" id="{FF9E1998-B15A-397D-3EC6-37A157354CCD}"/>
                    </a:ext>
                  </a:extLst>
                </p:cNvPr>
                <p:cNvSpPr txBox="1"/>
                <p:nvPr/>
              </p:nvSpPr>
              <p:spPr>
                <a:xfrm>
                  <a:off x="6613448" y="1554150"/>
                  <a:ext cx="110594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de-DE" dirty="0"/>
                    <a:t>Dataset </a:t>
                  </a:r>
                  <a14:m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𝑉</m:t>
                      </m:r>
                    </m:oMath>
                  </a14:m>
                  <a:endParaRPr lang="de-DE" dirty="0"/>
                </a:p>
              </p:txBody>
            </p:sp>
          </mc:Choice>
          <mc:Fallback xmlns="">
            <p:sp>
              <p:nvSpPr>
                <p:cNvPr id="18" name="Textfeld 17">
                  <a:extLst>
                    <a:ext uri="{FF2B5EF4-FFF2-40B4-BE49-F238E27FC236}">
                      <a16:creationId xmlns:a16="http://schemas.microsoft.com/office/drawing/2014/main" id="{FF9E1998-B15A-397D-3EC6-37A157354C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13448" y="1554150"/>
                  <a:ext cx="1105944" cy="369332"/>
                </a:xfrm>
                <a:prstGeom prst="rect">
                  <a:avLst/>
                </a:prstGeom>
                <a:blipFill>
                  <a:blip r:embed="rId4"/>
                  <a:stretch>
                    <a:fillRect l="-4972" t="-10000" b="-26667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B5B481A9-75DB-2A81-3C7F-E265CAAE1346}"/>
                </a:ext>
              </a:extLst>
            </p:cNvPr>
            <p:cNvSpPr txBox="1"/>
            <p:nvPr/>
          </p:nvSpPr>
          <p:spPr>
            <a:xfrm>
              <a:off x="1546658" y="3114640"/>
              <a:ext cx="12942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solidFill>
                    <a:schemeClr val="accent6"/>
                  </a:solidFill>
                </a:rPr>
                <a:t>basis vector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E089C3D5-3DD8-03DF-6AEC-E4F040978DFD}"/>
                </a:ext>
              </a:extLst>
            </p:cNvPr>
            <p:cNvSpPr txBox="1"/>
            <p:nvPr/>
          </p:nvSpPr>
          <p:spPr>
            <a:xfrm>
              <a:off x="2953345" y="3086492"/>
              <a:ext cx="11056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solidFill>
                    <a:schemeClr val="accent4"/>
                  </a:solidFill>
                </a:rPr>
                <a:t>activation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feld 20">
                  <a:extLst>
                    <a:ext uri="{FF2B5EF4-FFF2-40B4-BE49-F238E27FC236}">
                      <a16:creationId xmlns:a16="http://schemas.microsoft.com/office/drawing/2014/main" id="{13529AB7-AE14-5041-07A1-625BFA16001B}"/>
                    </a:ext>
                  </a:extLst>
                </p:cNvPr>
                <p:cNvSpPr txBox="1"/>
                <p:nvPr/>
              </p:nvSpPr>
              <p:spPr>
                <a:xfrm>
                  <a:off x="3137192" y="1841359"/>
                  <a:ext cx="201119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de-DE" dirty="0"/>
                    <a:t>Activation matrix </a:t>
                  </a:r>
                  <a14:m>
                    <m:oMath xmlns:m="http://schemas.openxmlformats.org/officeDocument/2006/math">
                      <m:r>
                        <a:rPr lang="de-DE" i="1" dirty="0" smtClean="0">
                          <a:latin typeface="Cambria Math" panose="02040503050406030204" pitchFamily="18" charset="0"/>
                        </a:rPr>
                        <m:t>𝐻</m:t>
                      </m:r>
                    </m:oMath>
                  </a14:m>
                  <a:endParaRPr lang="de-DE" dirty="0"/>
                </a:p>
              </p:txBody>
            </p:sp>
          </mc:Choice>
          <mc:Fallback xmlns="">
            <p:sp>
              <p:nvSpPr>
                <p:cNvPr id="21" name="Textfeld 20">
                  <a:extLst>
                    <a:ext uri="{FF2B5EF4-FFF2-40B4-BE49-F238E27FC236}">
                      <a16:creationId xmlns:a16="http://schemas.microsoft.com/office/drawing/2014/main" id="{13529AB7-AE14-5041-07A1-625BFA16001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37192" y="1841359"/>
                  <a:ext cx="2011192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2424" t="-10000" b="-26667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feld 21">
                  <a:extLst>
                    <a:ext uri="{FF2B5EF4-FFF2-40B4-BE49-F238E27FC236}">
                      <a16:creationId xmlns:a16="http://schemas.microsoft.com/office/drawing/2014/main" id="{BFDBADD6-3E0A-5035-B3D4-FD64C77687F4}"/>
                    </a:ext>
                  </a:extLst>
                </p:cNvPr>
                <p:cNvSpPr txBox="1"/>
                <p:nvPr/>
              </p:nvSpPr>
              <p:spPr>
                <a:xfrm>
                  <a:off x="1530470" y="1554150"/>
                  <a:ext cx="140833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de-DE" dirty="0"/>
                    <a:t>dictionary </a:t>
                  </a:r>
                  <a14:m>
                    <m:oMath xmlns:m="http://schemas.openxmlformats.org/officeDocument/2006/math">
                      <m:r>
                        <a:rPr lang="de-DE" b="0" i="1" dirty="0" smtClean="0">
                          <a:latin typeface="Cambria Math" panose="02040503050406030204" pitchFamily="18" charset="0"/>
                        </a:rPr>
                        <m:t>𝑊</m:t>
                      </m:r>
                    </m:oMath>
                  </a14:m>
                  <a:endParaRPr lang="de-DE" dirty="0"/>
                </a:p>
              </p:txBody>
            </p:sp>
          </mc:Choice>
          <mc:Fallback xmlns="">
            <p:sp>
              <p:nvSpPr>
                <p:cNvPr id="22" name="Textfeld 21">
                  <a:extLst>
                    <a:ext uri="{FF2B5EF4-FFF2-40B4-BE49-F238E27FC236}">
                      <a16:creationId xmlns:a16="http://schemas.microsoft.com/office/drawing/2014/main" id="{BFDBADD6-3E0A-5035-B3D4-FD64C77687F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30470" y="1554150"/>
                  <a:ext cx="1408335" cy="369332"/>
                </a:xfrm>
                <a:prstGeom prst="rect">
                  <a:avLst/>
                </a:prstGeom>
                <a:blipFill>
                  <a:blip r:embed="rId6"/>
                  <a:stretch>
                    <a:fillRect l="-3030" t="-10000" b="-26667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" name="Textfeld 3">
            <a:extLst>
              <a:ext uri="{FF2B5EF4-FFF2-40B4-BE49-F238E27FC236}">
                <a16:creationId xmlns:a16="http://schemas.microsoft.com/office/drawing/2014/main" id="{A25CE840-3549-A06C-CB30-0A388E53F4F3}"/>
              </a:ext>
            </a:extLst>
          </p:cNvPr>
          <p:cNvSpPr txBox="1"/>
          <p:nvPr/>
        </p:nvSpPr>
        <p:spPr>
          <a:xfrm>
            <a:off x="7914503" y="667265"/>
            <a:ext cx="883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3*5=15</a:t>
            </a:r>
          </a:p>
        </p:txBody>
      </p:sp>
    </p:spTree>
    <p:extLst>
      <p:ext uri="{BB962C8B-B14F-4D97-AF65-F5344CB8AC3E}">
        <p14:creationId xmlns:p14="http://schemas.microsoft.com/office/powerpoint/2010/main" val="2732838515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E2B063-3DAD-B083-CE4B-C9848267B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Math </a:t>
            </a:r>
            <a:r>
              <a:rPr lang="de-DE" dirty="0" err="1"/>
              <a:t>behind</a:t>
            </a:r>
            <a:r>
              <a:rPr lang="de-DE" dirty="0"/>
              <a:t> NMF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850086F5-3439-BFF0-1D51-DEC31275FA2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2676256"/>
              </a:xfrm>
            </p:spPr>
            <p:txBody>
              <a:bodyPr>
                <a:normAutofit/>
              </a:bodyPr>
              <a:lstStyle/>
              <a:p>
                <a:r>
                  <a:rPr lang="de-DE" dirty="0" err="1"/>
                  <a:t>We</a:t>
                </a:r>
                <a:r>
                  <a:rPr lang="de-DE" dirty="0"/>
                  <a:t> </a:t>
                </a:r>
                <a:r>
                  <a:rPr lang="de-DE" dirty="0" err="1"/>
                  <a:t>call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de-DE" b="0" dirty="0"/>
                  <a:t> </a:t>
                </a:r>
                <a:r>
                  <a:rPr lang="de-DE" b="0" dirty="0" err="1"/>
                  <a:t>the</a:t>
                </a:r>
                <a:r>
                  <a:rPr lang="de-DE" b="0" dirty="0"/>
                  <a:t> </a:t>
                </a:r>
                <a:r>
                  <a:rPr lang="de-DE" b="1" dirty="0"/>
                  <a:t>dictionary matrix </a:t>
                </a:r>
                <a:r>
                  <a:rPr lang="de-DE" b="0" dirty="0"/>
                  <a:t>and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de-DE" b="0" dirty="0"/>
                  <a:t> </a:t>
                </a:r>
                <a:r>
                  <a:rPr lang="de-DE" b="0" dirty="0" err="1"/>
                  <a:t>are</a:t>
                </a:r>
                <a:r>
                  <a:rPr lang="de-DE" b="0" dirty="0"/>
                  <a:t> </a:t>
                </a:r>
                <a:r>
                  <a:rPr lang="de-DE" b="0" dirty="0" err="1"/>
                  <a:t>called</a:t>
                </a:r>
                <a:r>
                  <a:rPr lang="de-DE" b="0" dirty="0"/>
                  <a:t> </a:t>
                </a:r>
                <a:r>
                  <a:rPr lang="de-DE" b="0" dirty="0" err="1"/>
                  <a:t>the</a:t>
                </a:r>
                <a:r>
                  <a:rPr lang="de-DE" b="0" dirty="0"/>
                  <a:t> </a:t>
                </a:r>
                <a:r>
                  <a:rPr lang="de-DE" b="1" dirty="0" err="1"/>
                  <a:t>activations</a:t>
                </a:r>
                <a:r>
                  <a:rPr lang="de-DE" b="0" dirty="0"/>
                  <a:t>.</a:t>
                </a:r>
              </a:p>
              <a:p>
                <a:r>
                  <a:rPr lang="de-DE" b="0" dirty="0"/>
                  <a:t>The </a:t>
                </a:r>
                <a:r>
                  <a:rPr lang="de-DE" b="0" dirty="0" err="1"/>
                  <a:t>columns</a:t>
                </a:r>
                <a:r>
                  <a:rPr lang="de-DE" b="0" dirty="0"/>
                  <a:t> in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de-DE" b="0" dirty="0"/>
                  <a:t> </a:t>
                </a:r>
                <a:r>
                  <a:rPr lang="de-DE" b="0" dirty="0" err="1"/>
                  <a:t>are</a:t>
                </a:r>
                <a:r>
                  <a:rPr lang="de-DE" b="0" dirty="0"/>
                  <a:t> </a:t>
                </a:r>
                <a:r>
                  <a:rPr lang="de-DE" b="0" dirty="0" err="1"/>
                  <a:t>called</a:t>
                </a:r>
                <a:r>
                  <a:rPr lang="de-DE" b="0" dirty="0"/>
                  <a:t> basis </a:t>
                </a:r>
                <a:r>
                  <a:rPr lang="de-DE" b="0" dirty="0" err="1"/>
                  <a:t>vectors</a:t>
                </a:r>
                <a:r>
                  <a:rPr lang="de-DE" b="0" dirty="0"/>
                  <a:t>. </a:t>
                </a:r>
                <a:r>
                  <a:rPr lang="de-DE" b="0" dirty="0" err="1"/>
                  <a:t>They</a:t>
                </a:r>
                <a:r>
                  <a:rPr lang="de-DE" b="0" dirty="0"/>
                  <a:t> </a:t>
                </a:r>
                <a:r>
                  <a:rPr lang="de-DE" b="0" dirty="0" err="1"/>
                  <a:t>are</a:t>
                </a:r>
                <a:r>
                  <a:rPr lang="de-DE" b="0" dirty="0"/>
                  <a:t> </a:t>
                </a:r>
                <a:r>
                  <a:rPr lang="de-DE" b="0" dirty="0" err="1"/>
                  <a:t>the</a:t>
                </a:r>
                <a:r>
                  <a:rPr lang="de-DE" b="0" dirty="0"/>
                  <a:t> </a:t>
                </a:r>
                <a:r>
                  <a:rPr lang="de-DE" b="0" dirty="0" err="1"/>
                  <a:t>building</a:t>
                </a:r>
                <a:r>
                  <a:rPr lang="de-DE" b="0" dirty="0"/>
                  <a:t> </a:t>
                </a:r>
                <a:r>
                  <a:rPr lang="de-DE" b="0" dirty="0" err="1"/>
                  <a:t>blocks</a:t>
                </a:r>
                <a:r>
                  <a:rPr lang="de-DE" b="0" dirty="0"/>
                  <a:t> </a:t>
                </a:r>
                <a:r>
                  <a:rPr lang="de-DE" b="0" dirty="0" err="1"/>
                  <a:t>of</a:t>
                </a:r>
                <a:r>
                  <a:rPr lang="de-DE" b="0" dirty="0"/>
                  <a:t> </a:t>
                </a:r>
                <a:r>
                  <a:rPr lang="de-DE" b="0" dirty="0" err="1"/>
                  <a:t>the</a:t>
                </a:r>
                <a:r>
                  <a:rPr lang="de-DE" b="0" dirty="0"/>
                  <a:t> </a:t>
                </a:r>
                <a:r>
                  <a:rPr lang="de-DE" b="0" dirty="0" err="1"/>
                  <a:t>samples</a:t>
                </a:r>
                <a:r>
                  <a:rPr lang="de-DE" b="0" dirty="0"/>
                  <a:t>.</a:t>
                </a:r>
              </a:p>
              <a:p>
                <a:r>
                  <a:rPr lang="de-DE" dirty="0"/>
                  <a:t>The </a:t>
                </a:r>
                <a:r>
                  <a:rPr lang="de-DE" dirty="0" err="1"/>
                  <a:t>columns</a:t>
                </a:r>
                <a:r>
                  <a:rPr lang="de-DE" dirty="0"/>
                  <a:t> in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de-DE" b="0" dirty="0"/>
                  <a:t> describe </a:t>
                </a:r>
                <a:r>
                  <a:rPr lang="de-DE" b="0" dirty="0" err="1"/>
                  <a:t>how</a:t>
                </a:r>
                <a:r>
                  <a:rPr lang="de-DE" b="0" dirty="0"/>
                  <a:t> </a:t>
                </a:r>
                <a:r>
                  <a:rPr lang="de-DE" b="0" dirty="0" err="1"/>
                  <a:t>to</a:t>
                </a:r>
                <a:r>
                  <a:rPr lang="de-DE" b="0" dirty="0"/>
                  <a:t> </a:t>
                </a:r>
                <a:r>
                  <a:rPr lang="de-DE" b="0" dirty="0" err="1"/>
                  <a:t>combine</a:t>
                </a:r>
                <a:r>
                  <a:rPr lang="de-DE" b="0" dirty="0"/>
                  <a:t> </a:t>
                </a:r>
                <a:r>
                  <a:rPr lang="de-DE" b="0" dirty="0" err="1"/>
                  <a:t>these</a:t>
                </a:r>
                <a:r>
                  <a:rPr lang="de-DE" b="0" dirty="0"/>
                  <a:t> basis </a:t>
                </a:r>
                <a:r>
                  <a:rPr lang="de-DE" b="0" dirty="0" err="1"/>
                  <a:t>vectors</a:t>
                </a:r>
                <a:r>
                  <a:rPr lang="de-DE" b="0" dirty="0"/>
                  <a:t> </a:t>
                </a:r>
                <a:r>
                  <a:rPr lang="de-DE" b="0" dirty="0" err="1"/>
                  <a:t>to</a:t>
                </a:r>
                <a:r>
                  <a:rPr lang="de-DE" b="0" dirty="0"/>
                  <a:t> a sample.</a:t>
                </a:r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850086F5-3439-BFF0-1D51-DEC31275FA2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2676256"/>
              </a:xfrm>
              <a:blipFill>
                <a:blip r:embed="rId2"/>
                <a:stretch>
                  <a:fillRect l="-1043" t="-364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C12AB574-DA63-5564-5FA0-618D7CEAFA9A}"/>
                  </a:ext>
                </a:extLst>
              </p:cNvPr>
              <p:cNvSpPr txBox="1"/>
              <p:nvPr/>
            </p:nvSpPr>
            <p:spPr>
              <a:xfrm>
                <a:off x="9170036" y="773237"/>
                <a:ext cx="190539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3200" i="1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de-DE" sz="3200" i="1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de-DE" sz="3200" i="1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de-DE" sz="3200" i="1"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lang="de-DE" sz="3200" i="1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de-DE" sz="3200" dirty="0"/>
              </a:p>
            </p:txBody>
          </p:sp>
        </mc:Choice>
        <mc:Fallback xmlns="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C12AB574-DA63-5564-5FA0-618D7CEAFA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0036" y="773237"/>
                <a:ext cx="1905393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FA535277-7D7A-0125-4BC1-BFC309F58022}"/>
              </a:ext>
            </a:extLst>
          </p:cNvPr>
          <p:cNvGrpSpPr/>
          <p:nvPr/>
        </p:nvGrpSpPr>
        <p:grpSpPr>
          <a:xfrm>
            <a:off x="2157303" y="4741102"/>
            <a:ext cx="7877393" cy="1929822"/>
            <a:chOff x="1530470" y="1554150"/>
            <a:chExt cx="7877393" cy="1929822"/>
          </a:xfrm>
        </p:grpSpPr>
        <p:sp>
          <p:nvSpPr>
            <p:cNvPr id="10" name="Rechteck: abgerundete Ecken 9">
              <a:extLst>
                <a:ext uri="{FF2B5EF4-FFF2-40B4-BE49-F238E27FC236}">
                  <a16:creationId xmlns:a16="http://schemas.microsoft.com/office/drawing/2014/main" id="{ED7692F2-D537-9237-444C-3491F268CB0A}"/>
                </a:ext>
              </a:extLst>
            </p:cNvPr>
            <p:cNvSpPr/>
            <p:nvPr/>
          </p:nvSpPr>
          <p:spPr>
            <a:xfrm>
              <a:off x="3371719" y="2327935"/>
              <a:ext cx="282389" cy="574095"/>
            </a:xfrm>
            <a:prstGeom prst="roundRect">
              <a:avLst/>
            </a:prstGeom>
            <a:gradFill>
              <a:gsLst>
                <a:gs pos="1000">
                  <a:schemeClr val="accent4">
                    <a:lumMod val="20000"/>
                    <a:lumOff val="80000"/>
                    <a:alpha val="50000"/>
                  </a:schemeClr>
                </a:gs>
                <a:gs pos="83000">
                  <a:schemeClr val="accent4">
                    <a:lumMod val="60000"/>
                    <a:lumOff val="40000"/>
                    <a:alpha val="50000"/>
                  </a:schemeClr>
                </a:gs>
                <a:gs pos="100000">
                  <a:schemeClr val="accent4">
                    <a:alpha val="50000"/>
                  </a:schemeClr>
                </a:gs>
              </a:gsLst>
              <a:path path="rect">
                <a:fillToRect l="50000" t="50000" r="50000" b="50000"/>
              </a:path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Rechteck: abgerundete Ecken 10">
              <a:extLst>
                <a:ext uri="{FF2B5EF4-FFF2-40B4-BE49-F238E27FC236}">
                  <a16:creationId xmlns:a16="http://schemas.microsoft.com/office/drawing/2014/main" id="{409B6D61-F496-14FA-C9D4-D7AA65C22134}"/>
                </a:ext>
              </a:extLst>
            </p:cNvPr>
            <p:cNvSpPr/>
            <p:nvPr/>
          </p:nvSpPr>
          <p:spPr>
            <a:xfrm>
              <a:off x="1842510" y="2090173"/>
              <a:ext cx="282389" cy="1043751"/>
            </a:xfrm>
            <a:prstGeom prst="roundRect">
              <a:avLst/>
            </a:prstGeom>
            <a:gradFill>
              <a:gsLst>
                <a:gs pos="1000">
                  <a:schemeClr val="accent6">
                    <a:lumMod val="20000"/>
                    <a:lumOff val="80000"/>
                    <a:alpha val="50000"/>
                  </a:schemeClr>
                </a:gs>
                <a:gs pos="83000">
                  <a:schemeClr val="accent6">
                    <a:lumMod val="60000"/>
                    <a:lumOff val="40000"/>
                    <a:alpha val="50000"/>
                  </a:schemeClr>
                </a:gs>
                <a:gs pos="100000">
                  <a:schemeClr val="accent6">
                    <a:alpha val="50000"/>
                  </a:schemeClr>
                </a:gs>
              </a:gsLst>
              <a:path path="rect">
                <a:fillToRect l="50000" t="50000" r="50000" b="50000"/>
              </a:path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Rechteck: abgerundete Ecken 11">
              <a:extLst>
                <a:ext uri="{FF2B5EF4-FFF2-40B4-BE49-F238E27FC236}">
                  <a16:creationId xmlns:a16="http://schemas.microsoft.com/office/drawing/2014/main" id="{C4DD4808-DFBE-6063-B8AE-53FFE2A906E3}"/>
                </a:ext>
              </a:extLst>
            </p:cNvPr>
            <p:cNvSpPr/>
            <p:nvPr/>
          </p:nvSpPr>
          <p:spPr>
            <a:xfrm>
              <a:off x="5854454" y="2345635"/>
              <a:ext cx="2584174" cy="242576"/>
            </a:xfrm>
            <a:prstGeom prst="roundRect">
              <a:avLst/>
            </a:prstGeom>
            <a:gradFill flip="none" rotWithShape="1">
              <a:gsLst>
                <a:gs pos="1000">
                  <a:schemeClr val="accent1">
                    <a:lumMod val="20000"/>
                    <a:lumOff val="80000"/>
                    <a:alpha val="50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alpha val="50000"/>
                  </a:schemeClr>
                </a:gs>
              </a:gsLst>
              <a:path path="rect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Rechteck: abgerundete Ecken 12">
              <a:extLst>
                <a:ext uri="{FF2B5EF4-FFF2-40B4-BE49-F238E27FC236}">
                  <a16:creationId xmlns:a16="http://schemas.microsoft.com/office/drawing/2014/main" id="{6E0968B6-7899-3E43-8DE5-20DA3CD33BC9}"/>
                </a:ext>
              </a:extLst>
            </p:cNvPr>
            <p:cNvSpPr/>
            <p:nvPr/>
          </p:nvSpPr>
          <p:spPr>
            <a:xfrm>
              <a:off x="6347595" y="2070889"/>
              <a:ext cx="282389" cy="1043751"/>
            </a:xfrm>
            <a:prstGeom prst="roundRect">
              <a:avLst/>
            </a:prstGeom>
            <a:gradFill>
              <a:gsLst>
                <a:gs pos="1000">
                  <a:schemeClr val="accent2">
                    <a:lumMod val="20000"/>
                    <a:lumOff val="80000"/>
                    <a:alpha val="50000"/>
                  </a:schemeClr>
                </a:gs>
                <a:gs pos="83000">
                  <a:schemeClr val="accent2">
                    <a:lumMod val="60000"/>
                    <a:lumOff val="40000"/>
                    <a:alpha val="50000"/>
                  </a:schemeClr>
                </a:gs>
                <a:gs pos="100000">
                  <a:schemeClr val="accent2">
                    <a:alpha val="50000"/>
                  </a:schemeClr>
                </a:gs>
              </a:gsLst>
              <a:path path="rect">
                <a:fillToRect l="50000" t="50000" r="50000" b="50000"/>
              </a:path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feld 13">
                  <a:extLst>
                    <a:ext uri="{FF2B5EF4-FFF2-40B4-BE49-F238E27FC236}">
                      <a16:creationId xmlns:a16="http://schemas.microsoft.com/office/drawing/2014/main" id="{1B6F4B7D-DBE7-98E6-41D4-8F88FF735B21}"/>
                    </a:ext>
                  </a:extLst>
                </p:cNvPr>
                <p:cNvSpPr txBox="1"/>
                <p:nvPr/>
              </p:nvSpPr>
              <p:spPr>
                <a:xfrm>
                  <a:off x="1644123" y="2079999"/>
                  <a:ext cx="6924331" cy="103464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/>
                                <m:e/>
                              </m:mr>
                              <m:mr>
                                <m:e/>
                                <m:e/>
                              </m:mr>
                              <m:mr>
                                <m:e/>
                                <m:e/>
                              </m:mr>
                              <m:mr>
                                <m:e/>
                                <m:e/>
                              </m:mr>
                            </m:m>
                          </m:e>
                        </m:d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d>
                          <m:d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6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/>
                                <m:e/>
                                <m:e/>
                                <m:e/>
                                <m:e/>
                                <m:e/>
                              </m:mr>
                              <m:mr>
                                <m:e/>
                                <m:e/>
                                <m:e/>
                                <m:e/>
                                <m:e/>
                                <m:e/>
                              </m:mr>
                            </m:m>
                          </m:e>
                        </m:d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≈</m:t>
                        </m:r>
                        <m:d>
                          <m:d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6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/>
                                <m:e/>
                                <m:e/>
                                <m:e/>
                                <m:e/>
                                <m:e/>
                              </m:mr>
                              <m:mr>
                                <m:e/>
                                <m:e/>
                                <m:e/>
                                <m:e/>
                                <m:e/>
                                <m:e/>
                              </m:mr>
                              <m:mr>
                                <m:e/>
                                <m:e/>
                                <m:e/>
                                <m:e/>
                                <m:e/>
                                <m:e/>
                              </m:mr>
                              <m:mr>
                                <m:e/>
                                <m:e/>
                                <m:e/>
                                <m:e/>
                                <m:e/>
                                <m:e/>
                              </m:mr>
                            </m:m>
                          </m:e>
                        </m:d>
                      </m:oMath>
                    </m:oMathPara>
                  </a14:m>
                  <a:endParaRPr lang="de-DE" dirty="0"/>
                </a:p>
              </p:txBody>
            </p:sp>
          </mc:Choice>
          <mc:Fallback xmlns="">
            <p:sp>
              <p:nvSpPr>
                <p:cNvPr id="14" name="Textfeld 13">
                  <a:extLst>
                    <a:ext uri="{FF2B5EF4-FFF2-40B4-BE49-F238E27FC236}">
                      <a16:creationId xmlns:a16="http://schemas.microsoft.com/office/drawing/2014/main" id="{1B6F4B7D-DBE7-98E6-41D4-8F88FF735B2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44123" y="2079999"/>
                  <a:ext cx="6924331" cy="103464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3894274E-2022-3790-C620-E518925DC142}"/>
                </a:ext>
              </a:extLst>
            </p:cNvPr>
            <p:cNvSpPr txBox="1"/>
            <p:nvPr/>
          </p:nvSpPr>
          <p:spPr>
            <a:xfrm>
              <a:off x="6096000" y="3114640"/>
              <a:ext cx="8595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solidFill>
                    <a:schemeClr val="accent2"/>
                  </a:solidFill>
                </a:rPr>
                <a:t>sample</a:t>
              </a: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40EE0E2A-BADD-D4E3-B104-A29C32914D06}"/>
                </a:ext>
              </a:extLst>
            </p:cNvPr>
            <p:cNvSpPr txBox="1"/>
            <p:nvPr/>
          </p:nvSpPr>
          <p:spPr>
            <a:xfrm>
              <a:off x="8543203" y="2282257"/>
              <a:ext cx="864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solidFill>
                    <a:schemeClr val="accent1"/>
                  </a:solidFill>
                </a:rPr>
                <a:t>feature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feld 16">
                  <a:extLst>
                    <a:ext uri="{FF2B5EF4-FFF2-40B4-BE49-F238E27FC236}">
                      <a16:creationId xmlns:a16="http://schemas.microsoft.com/office/drawing/2014/main" id="{F975D69B-A87C-1506-EE9D-627DAD4A1C7D}"/>
                    </a:ext>
                  </a:extLst>
                </p:cNvPr>
                <p:cNvSpPr txBox="1"/>
                <p:nvPr/>
              </p:nvSpPr>
              <p:spPr>
                <a:xfrm>
                  <a:off x="6613448" y="1554150"/>
                  <a:ext cx="110594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de-DE" dirty="0"/>
                    <a:t>Dataset </a:t>
                  </a:r>
                  <a14:m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𝑉</m:t>
                      </m:r>
                    </m:oMath>
                  </a14:m>
                  <a:endParaRPr lang="de-DE" dirty="0"/>
                </a:p>
              </p:txBody>
            </p:sp>
          </mc:Choice>
          <mc:Fallback xmlns="">
            <p:sp>
              <p:nvSpPr>
                <p:cNvPr id="17" name="Textfeld 16">
                  <a:extLst>
                    <a:ext uri="{FF2B5EF4-FFF2-40B4-BE49-F238E27FC236}">
                      <a16:creationId xmlns:a16="http://schemas.microsoft.com/office/drawing/2014/main" id="{F975D69B-A87C-1506-EE9D-627DAD4A1C7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13448" y="1554150"/>
                  <a:ext cx="1105944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4972" t="-10000" b="-26667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9B445D4D-77AC-7350-CFBE-0E13E6D24B10}"/>
                </a:ext>
              </a:extLst>
            </p:cNvPr>
            <p:cNvSpPr txBox="1"/>
            <p:nvPr/>
          </p:nvSpPr>
          <p:spPr>
            <a:xfrm>
              <a:off x="1546658" y="3114640"/>
              <a:ext cx="12942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solidFill>
                    <a:schemeClr val="accent6"/>
                  </a:solidFill>
                </a:rPr>
                <a:t>basis vector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117A1104-E3C1-B1E5-DD4E-E7FF1E1EE5F4}"/>
                </a:ext>
              </a:extLst>
            </p:cNvPr>
            <p:cNvSpPr txBox="1"/>
            <p:nvPr/>
          </p:nvSpPr>
          <p:spPr>
            <a:xfrm>
              <a:off x="2953345" y="3086492"/>
              <a:ext cx="11056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solidFill>
                    <a:schemeClr val="accent4"/>
                  </a:solidFill>
                </a:rPr>
                <a:t>activation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feld 19">
                  <a:extLst>
                    <a:ext uri="{FF2B5EF4-FFF2-40B4-BE49-F238E27FC236}">
                      <a16:creationId xmlns:a16="http://schemas.microsoft.com/office/drawing/2014/main" id="{B920AA4C-0F79-A910-3098-409B34079C5C}"/>
                    </a:ext>
                  </a:extLst>
                </p:cNvPr>
                <p:cNvSpPr txBox="1"/>
                <p:nvPr/>
              </p:nvSpPr>
              <p:spPr>
                <a:xfrm>
                  <a:off x="3137192" y="1841359"/>
                  <a:ext cx="201119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de-DE" dirty="0"/>
                    <a:t>Activation matrix </a:t>
                  </a:r>
                  <a14:m>
                    <m:oMath xmlns:m="http://schemas.openxmlformats.org/officeDocument/2006/math">
                      <m:r>
                        <a:rPr lang="de-DE" i="1" dirty="0" smtClean="0">
                          <a:latin typeface="Cambria Math" panose="02040503050406030204" pitchFamily="18" charset="0"/>
                        </a:rPr>
                        <m:t>𝐻</m:t>
                      </m:r>
                    </m:oMath>
                  </a14:m>
                  <a:endParaRPr lang="de-DE" dirty="0"/>
                </a:p>
              </p:txBody>
            </p:sp>
          </mc:Choice>
          <mc:Fallback xmlns="">
            <p:sp>
              <p:nvSpPr>
                <p:cNvPr id="20" name="Textfeld 19">
                  <a:extLst>
                    <a:ext uri="{FF2B5EF4-FFF2-40B4-BE49-F238E27FC236}">
                      <a16:creationId xmlns:a16="http://schemas.microsoft.com/office/drawing/2014/main" id="{B920AA4C-0F79-A910-3098-409B34079C5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37192" y="1841359"/>
                  <a:ext cx="2011192" cy="369332"/>
                </a:xfrm>
                <a:prstGeom prst="rect">
                  <a:avLst/>
                </a:prstGeom>
                <a:blipFill>
                  <a:blip r:embed="rId6"/>
                  <a:stretch>
                    <a:fillRect l="-2424" t="-10000" b="-26667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feld 20">
                  <a:extLst>
                    <a:ext uri="{FF2B5EF4-FFF2-40B4-BE49-F238E27FC236}">
                      <a16:creationId xmlns:a16="http://schemas.microsoft.com/office/drawing/2014/main" id="{7786E459-E641-9AF4-34DA-A00FA726F1CF}"/>
                    </a:ext>
                  </a:extLst>
                </p:cNvPr>
                <p:cNvSpPr txBox="1"/>
                <p:nvPr/>
              </p:nvSpPr>
              <p:spPr>
                <a:xfrm>
                  <a:off x="1530470" y="1554150"/>
                  <a:ext cx="140833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de-DE" dirty="0"/>
                    <a:t>dictionary </a:t>
                  </a:r>
                  <a14:m>
                    <m:oMath xmlns:m="http://schemas.openxmlformats.org/officeDocument/2006/math">
                      <m:r>
                        <a:rPr lang="de-DE" b="0" i="1" dirty="0" smtClean="0">
                          <a:latin typeface="Cambria Math" panose="02040503050406030204" pitchFamily="18" charset="0"/>
                        </a:rPr>
                        <m:t>𝑊</m:t>
                      </m:r>
                    </m:oMath>
                  </a14:m>
                  <a:endParaRPr lang="de-DE" dirty="0"/>
                </a:p>
              </p:txBody>
            </p:sp>
          </mc:Choice>
          <mc:Fallback xmlns="">
            <p:sp>
              <p:nvSpPr>
                <p:cNvPr id="21" name="Textfeld 20">
                  <a:extLst>
                    <a:ext uri="{FF2B5EF4-FFF2-40B4-BE49-F238E27FC236}">
                      <a16:creationId xmlns:a16="http://schemas.microsoft.com/office/drawing/2014/main" id="{7786E459-E641-9AF4-34DA-A00FA726F1C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30470" y="1554150"/>
                  <a:ext cx="1408335" cy="369332"/>
                </a:xfrm>
                <a:prstGeom prst="rect">
                  <a:avLst/>
                </a:prstGeom>
                <a:blipFill>
                  <a:blip r:embed="rId7"/>
                  <a:stretch>
                    <a:fillRect l="-3030" t="-10000" b="-26667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37897026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38831EA-0C4A-0245-9B5B-E7ACA6FBFA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Example</a:t>
            </a:r>
            <a:r>
              <a:rPr lang="de-DE" dirty="0"/>
              <a:t> NMF</a:t>
            </a:r>
          </a:p>
        </p:txBody>
      </p:sp>
      <p:sp>
        <p:nvSpPr>
          <p:cNvPr id="5" name="Rechteck: abgerundete Ecken 4">
            <a:extLst>
              <a:ext uri="{FF2B5EF4-FFF2-40B4-BE49-F238E27FC236}">
                <a16:creationId xmlns:a16="http://schemas.microsoft.com/office/drawing/2014/main" id="{6815276F-2E94-D8C0-9E1F-341FA852C763}"/>
              </a:ext>
            </a:extLst>
          </p:cNvPr>
          <p:cNvSpPr/>
          <p:nvPr/>
        </p:nvSpPr>
        <p:spPr>
          <a:xfrm>
            <a:off x="3406884" y="3357546"/>
            <a:ext cx="336855" cy="574095"/>
          </a:xfrm>
          <a:prstGeom prst="roundRect">
            <a:avLst/>
          </a:prstGeom>
          <a:gradFill>
            <a:gsLst>
              <a:gs pos="1000">
                <a:schemeClr val="accent4">
                  <a:lumMod val="20000"/>
                  <a:lumOff val="80000"/>
                  <a:alpha val="50000"/>
                </a:schemeClr>
              </a:gs>
              <a:gs pos="83000">
                <a:schemeClr val="accent4">
                  <a:lumMod val="60000"/>
                  <a:lumOff val="40000"/>
                  <a:alpha val="50000"/>
                </a:schemeClr>
              </a:gs>
              <a:gs pos="100000">
                <a:schemeClr val="accent4">
                  <a:alpha val="50000"/>
                </a:schemeClr>
              </a:gs>
            </a:gsLst>
            <a:path path="rect">
              <a:fillToRect l="50000" t="50000" r="50000" b="50000"/>
            </a:path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9D851D8D-EB2A-03C8-258B-3AD7120530E5}"/>
              </a:ext>
            </a:extLst>
          </p:cNvPr>
          <p:cNvSpPr/>
          <p:nvPr/>
        </p:nvSpPr>
        <p:spPr>
          <a:xfrm>
            <a:off x="1996943" y="3119784"/>
            <a:ext cx="282389" cy="1043751"/>
          </a:xfrm>
          <a:prstGeom prst="roundRect">
            <a:avLst/>
          </a:prstGeom>
          <a:gradFill>
            <a:gsLst>
              <a:gs pos="1000">
                <a:schemeClr val="accent6">
                  <a:lumMod val="20000"/>
                  <a:lumOff val="80000"/>
                  <a:alpha val="50000"/>
                </a:schemeClr>
              </a:gs>
              <a:gs pos="83000">
                <a:schemeClr val="accent6">
                  <a:lumMod val="60000"/>
                  <a:lumOff val="40000"/>
                  <a:alpha val="50000"/>
                </a:schemeClr>
              </a:gs>
              <a:gs pos="100000">
                <a:schemeClr val="accent6">
                  <a:alpha val="50000"/>
                </a:schemeClr>
              </a:gs>
            </a:gsLst>
            <a:path path="rect">
              <a:fillToRect l="50000" t="50000" r="50000" b="50000"/>
            </a:path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A5882308-BE3B-04E6-D385-B4F4CD08931B}"/>
              </a:ext>
            </a:extLst>
          </p:cNvPr>
          <p:cNvSpPr/>
          <p:nvPr/>
        </p:nvSpPr>
        <p:spPr>
          <a:xfrm>
            <a:off x="8197616" y="3135339"/>
            <a:ext cx="336854" cy="1034642"/>
          </a:xfrm>
          <a:prstGeom prst="roundRect">
            <a:avLst/>
          </a:prstGeom>
          <a:gradFill>
            <a:gsLst>
              <a:gs pos="1000">
                <a:schemeClr val="accent2">
                  <a:lumMod val="20000"/>
                  <a:lumOff val="80000"/>
                  <a:alpha val="50000"/>
                </a:schemeClr>
              </a:gs>
              <a:gs pos="83000">
                <a:schemeClr val="accent2">
                  <a:lumMod val="60000"/>
                  <a:lumOff val="40000"/>
                  <a:alpha val="50000"/>
                </a:schemeClr>
              </a:gs>
              <a:gs pos="100000">
                <a:schemeClr val="accent2">
                  <a:alpha val="50000"/>
                </a:schemeClr>
              </a:gs>
            </a:gsLst>
            <a:path path="rect">
              <a:fillToRect l="50000" t="50000" r="50000" b="50000"/>
            </a:path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8F326B3B-6272-A871-FC12-F58EE33BE64F}"/>
                  </a:ext>
                </a:extLst>
              </p:cNvPr>
              <p:cNvSpPr txBox="1"/>
              <p:nvPr/>
            </p:nvSpPr>
            <p:spPr>
              <a:xfrm>
                <a:off x="1805182" y="3109610"/>
                <a:ext cx="8738931" cy="10346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6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/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/>
                              <m:e/>
                              <m:e/>
                              <m:e/>
                            </m:mr>
                            <m:mr>
                              <m:e/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0.5</m:t>
                                </m:r>
                              </m:e>
                              <m:e/>
                              <m:e/>
                              <m:e/>
                              <m:e/>
                            </m:mr>
                          </m:m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                ≈                  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6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/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/>
                              <m:e/>
                              <m:e/>
                              <m:e/>
                            </m:mr>
                            <m:mr>
                              <m:e/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/>
                              <m:e/>
                              <m:e/>
                              <m:e/>
                            </m:mr>
                            <m:mr>
                              <m:e/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/>
                              <m:e/>
                              <m:e/>
                              <m:e/>
                            </m:mr>
                            <m:mr>
                              <m:e/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2.5</m:t>
                                </m:r>
                              </m:e>
                              <m:e/>
                              <m:e/>
                              <m:e/>
                              <m:e/>
                            </m:mr>
                          </m:m>
                        </m:e>
                      </m:d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8F326B3B-6272-A871-FC12-F58EE33BE6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5182" y="3109610"/>
                <a:ext cx="8738931" cy="103464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feld 9">
            <a:extLst>
              <a:ext uri="{FF2B5EF4-FFF2-40B4-BE49-F238E27FC236}">
                <a16:creationId xmlns:a16="http://schemas.microsoft.com/office/drawing/2014/main" id="{A0A18D1C-524E-3CF9-BE52-E30C43353F4D}"/>
              </a:ext>
            </a:extLst>
          </p:cNvPr>
          <p:cNvSpPr txBox="1"/>
          <p:nvPr/>
        </p:nvSpPr>
        <p:spPr>
          <a:xfrm>
            <a:off x="7922652" y="2535052"/>
            <a:ext cx="8867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accent2"/>
                </a:solidFill>
              </a:rPr>
              <a:t>original</a:t>
            </a:r>
          </a:p>
          <a:p>
            <a:pPr algn="ctr"/>
            <a:r>
              <a:rPr lang="de-DE" dirty="0" err="1">
                <a:solidFill>
                  <a:schemeClr val="accent2"/>
                </a:solidFill>
              </a:rPr>
              <a:t>value</a:t>
            </a:r>
            <a:endParaRPr lang="de-DE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A1E2B1FA-DEB8-DC96-13FD-5C8550DB0ADC}"/>
                  </a:ext>
                </a:extLst>
              </p:cNvPr>
              <p:cNvSpPr txBox="1"/>
              <p:nvPr/>
            </p:nvSpPr>
            <p:spPr>
              <a:xfrm>
                <a:off x="9179777" y="2601043"/>
                <a:ext cx="11059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dirty="0"/>
                  <a:t>Dataset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endParaRPr lang="de-DE" dirty="0"/>
              </a:p>
            </p:txBody>
          </p:sp>
        </mc:Choice>
        <mc:Fallback xmlns="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A1E2B1FA-DEB8-DC96-13FD-5C8550DB0A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9777" y="2601043"/>
                <a:ext cx="1105944" cy="369332"/>
              </a:xfrm>
              <a:prstGeom prst="rect">
                <a:avLst/>
              </a:prstGeom>
              <a:blipFill>
                <a:blip r:embed="rId4"/>
                <a:stretch>
                  <a:fillRect l="-4972" t="-10000" b="-2666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feld 12">
            <a:extLst>
              <a:ext uri="{FF2B5EF4-FFF2-40B4-BE49-F238E27FC236}">
                <a16:creationId xmlns:a16="http://schemas.microsoft.com/office/drawing/2014/main" id="{C9EB0C01-8660-3327-44D3-67D634B0FBDD}"/>
              </a:ext>
            </a:extLst>
          </p:cNvPr>
          <p:cNvSpPr txBox="1"/>
          <p:nvPr/>
        </p:nvSpPr>
        <p:spPr>
          <a:xfrm>
            <a:off x="1880791" y="2480297"/>
            <a:ext cx="8622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accent6"/>
                </a:solidFill>
              </a:rPr>
              <a:t>basis</a:t>
            </a:r>
          </a:p>
          <a:p>
            <a:pPr algn="ctr"/>
            <a:r>
              <a:rPr lang="de-DE" dirty="0" err="1">
                <a:solidFill>
                  <a:schemeClr val="accent6"/>
                </a:solidFill>
              </a:rPr>
              <a:t>vectors</a:t>
            </a:r>
            <a:endParaRPr lang="de-DE" dirty="0">
              <a:solidFill>
                <a:schemeClr val="accent6"/>
              </a:solidFill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CF87E0E9-5320-980E-39D5-CEBFF8E6F7CA}"/>
              </a:ext>
            </a:extLst>
          </p:cNvPr>
          <p:cNvSpPr txBox="1"/>
          <p:nvPr/>
        </p:nvSpPr>
        <p:spPr>
          <a:xfrm>
            <a:off x="3075835" y="3012642"/>
            <a:ext cx="1105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accent4"/>
                </a:solidFill>
              </a:rPr>
              <a:t>activation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77938A0C-F84E-51EC-E429-D3FB22288488}"/>
                  </a:ext>
                </a:extLst>
              </p:cNvPr>
              <p:cNvSpPr txBox="1"/>
              <p:nvPr/>
            </p:nvSpPr>
            <p:spPr>
              <a:xfrm>
                <a:off x="3288856" y="2702535"/>
                <a:ext cx="20111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dirty="0"/>
                  <a:t>Activation matrix </a:t>
                </a:r>
                <a14:m>
                  <m:oMath xmlns:m="http://schemas.openxmlformats.org/officeDocument/2006/math">
                    <m:r>
                      <a:rPr lang="de-DE" i="1" dirty="0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de-DE" dirty="0"/>
              </a:p>
            </p:txBody>
          </p:sp>
        </mc:Choice>
        <mc:Fallback xmlns=""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77938A0C-F84E-51EC-E429-D3FB222884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8856" y="2702535"/>
                <a:ext cx="2011192" cy="369332"/>
              </a:xfrm>
              <a:prstGeom prst="rect">
                <a:avLst/>
              </a:prstGeom>
              <a:blipFill>
                <a:blip r:embed="rId5"/>
                <a:stretch>
                  <a:fillRect l="-2736" t="-8197" b="-2459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FD2E53CF-963C-F9AA-3304-BC232A5B4D72}"/>
                  </a:ext>
                </a:extLst>
              </p:cNvPr>
              <p:cNvSpPr txBox="1"/>
              <p:nvPr/>
            </p:nvSpPr>
            <p:spPr>
              <a:xfrm>
                <a:off x="1667500" y="2145210"/>
                <a:ext cx="140833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de-DE" dirty="0"/>
                  <a:t>dictionary </a:t>
                </a:r>
                <a14:m>
                  <m:oMath xmlns:m="http://schemas.openxmlformats.org/officeDocument/2006/math">
                    <m:r>
                      <a:rPr lang="de-DE" b="0" i="1" dirty="0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endParaRPr lang="de-DE" dirty="0"/>
              </a:p>
            </p:txBody>
          </p:sp>
        </mc:Choice>
        <mc:Fallback xmlns="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FD2E53CF-963C-F9AA-3304-BC232A5B4D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7500" y="2145210"/>
                <a:ext cx="1408335" cy="369332"/>
              </a:xfrm>
              <a:prstGeom prst="rect">
                <a:avLst/>
              </a:prstGeom>
              <a:blipFill>
                <a:blip r:embed="rId6"/>
                <a:stretch>
                  <a:fillRect l="-3463" t="-10000" b="-2666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0FF27714-28C6-10F1-A3B7-03F215621C22}"/>
              </a:ext>
            </a:extLst>
          </p:cNvPr>
          <p:cNvSpPr/>
          <p:nvPr/>
        </p:nvSpPr>
        <p:spPr>
          <a:xfrm>
            <a:off x="2327371" y="3119784"/>
            <a:ext cx="282389" cy="1043751"/>
          </a:xfrm>
          <a:prstGeom prst="roundRect">
            <a:avLst/>
          </a:prstGeom>
          <a:gradFill>
            <a:gsLst>
              <a:gs pos="1000">
                <a:schemeClr val="accent6">
                  <a:lumMod val="20000"/>
                  <a:lumOff val="80000"/>
                  <a:alpha val="50000"/>
                </a:schemeClr>
              </a:gs>
              <a:gs pos="83000">
                <a:schemeClr val="accent6">
                  <a:lumMod val="75000"/>
                  <a:alpha val="25000"/>
                </a:schemeClr>
              </a:gs>
              <a:gs pos="100000">
                <a:schemeClr val="accent6">
                  <a:lumMod val="75000"/>
                  <a:alpha val="50000"/>
                </a:schemeClr>
              </a:gs>
            </a:gsLst>
            <a:path path="rect">
              <a:fillToRect l="50000" t="50000" r="50000" b="50000"/>
            </a:path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00E1A789-4F0D-648B-08CC-4F2067F56B83}"/>
              </a:ext>
            </a:extLst>
          </p:cNvPr>
          <p:cNvGrpSpPr/>
          <p:nvPr/>
        </p:nvGrpSpPr>
        <p:grpSpPr>
          <a:xfrm>
            <a:off x="2014053" y="4561246"/>
            <a:ext cx="6744154" cy="1052860"/>
            <a:chOff x="2744815" y="5315190"/>
            <a:chExt cx="6744154" cy="1052860"/>
          </a:xfrm>
        </p:grpSpPr>
        <p:sp>
          <p:nvSpPr>
            <p:cNvPr id="19" name="Rechteck: abgerundete Ecken 18">
              <a:extLst>
                <a:ext uri="{FF2B5EF4-FFF2-40B4-BE49-F238E27FC236}">
                  <a16:creationId xmlns:a16="http://schemas.microsoft.com/office/drawing/2014/main" id="{6BCE647B-2808-75C6-7D42-E428B7A076B0}"/>
                </a:ext>
              </a:extLst>
            </p:cNvPr>
            <p:cNvSpPr/>
            <p:nvPr/>
          </p:nvSpPr>
          <p:spPr>
            <a:xfrm>
              <a:off x="3871069" y="5549662"/>
              <a:ext cx="336855" cy="574095"/>
            </a:xfrm>
            <a:prstGeom prst="roundRect">
              <a:avLst/>
            </a:prstGeom>
            <a:gradFill>
              <a:gsLst>
                <a:gs pos="1000">
                  <a:schemeClr val="accent4">
                    <a:lumMod val="20000"/>
                    <a:lumOff val="80000"/>
                    <a:alpha val="50000"/>
                  </a:schemeClr>
                </a:gs>
                <a:gs pos="83000">
                  <a:schemeClr val="accent4">
                    <a:lumMod val="60000"/>
                    <a:lumOff val="40000"/>
                    <a:alpha val="50000"/>
                  </a:schemeClr>
                </a:gs>
                <a:gs pos="100000">
                  <a:schemeClr val="accent4">
                    <a:alpha val="50000"/>
                  </a:schemeClr>
                </a:gs>
              </a:gsLst>
              <a:path path="rect">
                <a:fillToRect l="50000" t="50000" r="50000" b="50000"/>
              </a:path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1" name="Rechteck: abgerundete Ecken 20">
              <a:extLst>
                <a:ext uri="{FF2B5EF4-FFF2-40B4-BE49-F238E27FC236}">
                  <a16:creationId xmlns:a16="http://schemas.microsoft.com/office/drawing/2014/main" id="{49AEA408-0AAF-CF82-EE5D-5D3A697B1C15}"/>
                </a:ext>
              </a:extLst>
            </p:cNvPr>
            <p:cNvSpPr/>
            <p:nvPr/>
          </p:nvSpPr>
          <p:spPr>
            <a:xfrm>
              <a:off x="2898799" y="5315190"/>
              <a:ext cx="282389" cy="1043751"/>
            </a:xfrm>
            <a:prstGeom prst="roundRect">
              <a:avLst/>
            </a:prstGeom>
            <a:gradFill>
              <a:gsLst>
                <a:gs pos="1000">
                  <a:schemeClr val="accent6">
                    <a:lumMod val="20000"/>
                    <a:lumOff val="80000"/>
                    <a:alpha val="50000"/>
                  </a:schemeClr>
                </a:gs>
                <a:gs pos="83000">
                  <a:schemeClr val="accent6">
                    <a:lumMod val="60000"/>
                    <a:lumOff val="40000"/>
                    <a:alpha val="50000"/>
                  </a:schemeClr>
                </a:gs>
                <a:gs pos="100000">
                  <a:schemeClr val="accent6">
                    <a:alpha val="50000"/>
                  </a:schemeClr>
                </a:gs>
              </a:gsLst>
              <a:path path="rect">
                <a:fillToRect l="50000" t="50000" r="50000" b="50000"/>
              </a:path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" name="Rechteck: abgerundete Ecken 21">
              <a:extLst>
                <a:ext uri="{FF2B5EF4-FFF2-40B4-BE49-F238E27FC236}">
                  <a16:creationId xmlns:a16="http://schemas.microsoft.com/office/drawing/2014/main" id="{060736DA-E1A3-286E-AB36-FF320E04225D}"/>
                </a:ext>
              </a:extLst>
            </p:cNvPr>
            <p:cNvSpPr/>
            <p:nvPr/>
          </p:nvSpPr>
          <p:spPr>
            <a:xfrm>
              <a:off x="3229227" y="5315190"/>
              <a:ext cx="282389" cy="1043751"/>
            </a:xfrm>
            <a:prstGeom prst="roundRect">
              <a:avLst/>
            </a:prstGeom>
            <a:gradFill>
              <a:gsLst>
                <a:gs pos="1000">
                  <a:schemeClr val="accent6">
                    <a:lumMod val="20000"/>
                    <a:lumOff val="80000"/>
                    <a:alpha val="50000"/>
                  </a:schemeClr>
                </a:gs>
                <a:gs pos="83000">
                  <a:schemeClr val="accent6">
                    <a:lumMod val="75000"/>
                    <a:alpha val="25000"/>
                  </a:schemeClr>
                </a:gs>
                <a:gs pos="100000">
                  <a:schemeClr val="accent6">
                    <a:lumMod val="75000"/>
                    <a:alpha val="50000"/>
                  </a:schemeClr>
                </a:gs>
              </a:gsLst>
              <a:path path="rect">
                <a:fillToRect l="50000" t="50000" r="50000" b="50000"/>
              </a:path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3" name="Rechteck: abgerundete Ecken 22">
              <a:extLst>
                <a:ext uri="{FF2B5EF4-FFF2-40B4-BE49-F238E27FC236}">
                  <a16:creationId xmlns:a16="http://schemas.microsoft.com/office/drawing/2014/main" id="{94FE017C-B28C-0AE2-E65A-67C46E8BA5A4}"/>
                </a:ext>
              </a:extLst>
            </p:cNvPr>
            <p:cNvSpPr/>
            <p:nvPr/>
          </p:nvSpPr>
          <p:spPr>
            <a:xfrm>
              <a:off x="4994622" y="5324299"/>
              <a:ext cx="282389" cy="1043751"/>
            </a:xfrm>
            <a:prstGeom prst="roundRect">
              <a:avLst/>
            </a:prstGeom>
            <a:gradFill>
              <a:gsLst>
                <a:gs pos="1000">
                  <a:schemeClr val="accent6">
                    <a:lumMod val="20000"/>
                    <a:lumOff val="80000"/>
                    <a:alpha val="50000"/>
                  </a:schemeClr>
                </a:gs>
                <a:gs pos="83000">
                  <a:schemeClr val="accent6">
                    <a:lumMod val="60000"/>
                    <a:lumOff val="40000"/>
                    <a:alpha val="50000"/>
                  </a:schemeClr>
                </a:gs>
                <a:gs pos="100000">
                  <a:schemeClr val="accent6">
                    <a:alpha val="50000"/>
                  </a:schemeClr>
                </a:gs>
              </a:gsLst>
              <a:path path="rect">
                <a:fillToRect l="50000" t="50000" r="50000" b="50000"/>
              </a:path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" name="Rechteck: abgerundete Ecken 23">
              <a:extLst>
                <a:ext uri="{FF2B5EF4-FFF2-40B4-BE49-F238E27FC236}">
                  <a16:creationId xmlns:a16="http://schemas.microsoft.com/office/drawing/2014/main" id="{A7A14BD6-2BA0-F726-3193-840806F382AF}"/>
                </a:ext>
              </a:extLst>
            </p:cNvPr>
            <p:cNvSpPr/>
            <p:nvPr/>
          </p:nvSpPr>
          <p:spPr>
            <a:xfrm>
              <a:off x="6198025" y="5315190"/>
              <a:ext cx="282389" cy="1043751"/>
            </a:xfrm>
            <a:prstGeom prst="roundRect">
              <a:avLst/>
            </a:prstGeom>
            <a:gradFill>
              <a:gsLst>
                <a:gs pos="1000">
                  <a:schemeClr val="accent6">
                    <a:lumMod val="20000"/>
                    <a:lumOff val="80000"/>
                    <a:alpha val="50000"/>
                  </a:schemeClr>
                </a:gs>
                <a:gs pos="83000">
                  <a:schemeClr val="accent6">
                    <a:lumMod val="75000"/>
                    <a:alpha val="25000"/>
                  </a:schemeClr>
                </a:gs>
                <a:gs pos="100000">
                  <a:schemeClr val="accent6">
                    <a:lumMod val="75000"/>
                    <a:alpha val="50000"/>
                  </a:schemeClr>
                </a:gs>
              </a:gsLst>
              <a:path path="rect">
                <a:fillToRect l="50000" t="50000" r="50000" b="50000"/>
              </a:path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feld 16">
                  <a:extLst>
                    <a:ext uri="{FF2B5EF4-FFF2-40B4-BE49-F238E27FC236}">
                      <a16:creationId xmlns:a16="http://schemas.microsoft.com/office/drawing/2014/main" id="{074C9708-1553-A3ED-9E30-958F7D047DB4}"/>
                    </a:ext>
                  </a:extLst>
                </p:cNvPr>
                <p:cNvSpPr txBox="1"/>
                <p:nvPr/>
              </p:nvSpPr>
              <p:spPr>
                <a:xfrm>
                  <a:off x="2744815" y="5324299"/>
                  <a:ext cx="6744154" cy="103464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d>
                          <m:d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0.5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de-DE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d>
                          <m:d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eqArr>
                          </m:e>
                        </m:d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de-DE" b="0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0.5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d>
                          <m:d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de-DE" b="0" i="1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r>
                                  <a:rPr lang="de-DE" b="0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de-DE" b="0" i="1" smtClean="0">
                                    <a:solidFill>
                                      <a:schemeClr val="accent4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0.5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r>
                                  <a:rPr lang="de-DE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de-DE" b="0" i="1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r>
                                  <a:rPr lang="de-DE" b="0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de-DE" b="0" i="1" smtClean="0">
                                    <a:solidFill>
                                      <a:schemeClr val="accent4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0.5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r>
                                  <a:rPr lang="de-DE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de-DE" b="0" i="1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r>
                                  <a:rPr lang="de-DE" b="0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de-DE" b="0" i="1" smtClean="0">
                                    <a:solidFill>
                                      <a:schemeClr val="accent4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0.5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r>
                                  <a:rPr lang="de-DE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de-DE" b="0" i="1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r>
                                  <a:rPr lang="de-DE" b="0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de-DE" b="0" i="1" smtClean="0">
                                    <a:solidFill>
                                      <a:schemeClr val="accent4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0.5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r>
                                  <a:rPr lang="de-DE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eqArr>
                          </m:e>
                        </m:d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de-DE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de-DE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de-DE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0.5</m:t>
                                </m:r>
                              </m:e>
                              <m:e>
                                <m:r>
                                  <a:rPr lang="de-DE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de-DE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de-DE" dirty="0"/>
                </a:p>
              </p:txBody>
            </p:sp>
          </mc:Choice>
          <mc:Fallback xmlns="">
            <p:sp>
              <p:nvSpPr>
                <p:cNvPr id="17" name="Textfeld 16">
                  <a:extLst>
                    <a:ext uri="{FF2B5EF4-FFF2-40B4-BE49-F238E27FC236}">
                      <a16:creationId xmlns:a16="http://schemas.microsoft.com/office/drawing/2014/main" id="{074C9708-1553-A3ED-9E30-958F7D047D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44815" y="5324299"/>
                  <a:ext cx="6744154" cy="103464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5" name="Geschweifte Klammer rechts 24">
            <a:extLst>
              <a:ext uri="{FF2B5EF4-FFF2-40B4-BE49-F238E27FC236}">
                <a16:creationId xmlns:a16="http://schemas.microsoft.com/office/drawing/2014/main" id="{73CAFDDE-976C-EA40-22B8-07F4D29FD5F4}"/>
              </a:ext>
            </a:extLst>
          </p:cNvPr>
          <p:cNvSpPr/>
          <p:nvPr/>
        </p:nvSpPr>
        <p:spPr>
          <a:xfrm rot="5400000">
            <a:off x="2778452" y="3404620"/>
            <a:ext cx="200887" cy="1901962"/>
          </a:xfrm>
          <a:prstGeom prst="rightBrace">
            <a:avLst>
              <a:gd name="adj1" fmla="val 37663"/>
              <a:gd name="adj2" fmla="val 50000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feld 26">
                <a:extLst>
                  <a:ext uri="{FF2B5EF4-FFF2-40B4-BE49-F238E27FC236}">
                    <a16:creationId xmlns:a16="http://schemas.microsoft.com/office/drawing/2014/main" id="{92F658EF-664B-B384-05C2-70CF335DC51A}"/>
                  </a:ext>
                </a:extLst>
              </p:cNvPr>
              <p:cNvSpPr txBox="1"/>
              <p:nvPr/>
            </p:nvSpPr>
            <p:spPr>
              <a:xfrm rot="16200000">
                <a:off x="8136645" y="4139335"/>
                <a:ext cx="47961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≈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27" name="Textfeld 26">
                <a:extLst>
                  <a:ext uri="{FF2B5EF4-FFF2-40B4-BE49-F238E27FC236}">
                    <a16:creationId xmlns:a16="http://schemas.microsoft.com/office/drawing/2014/main" id="{92F658EF-664B-B384-05C2-70CF335DC5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8136645" y="4139335"/>
                <a:ext cx="479618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feld 29">
            <a:extLst>
              <a:ext uri="{FF2B5EF4-FFF2-40B4-BE49-F238E27FC236}">
                <a16:creationId xmlns:a16="http://schemas.microsoft.com/office/drawing/2014/main" id="{3D4F4140-12B5-5F83-03B4-658B3D93C03B}"/>
              </a:ext>
            </a:extLst>
          </p:cNvPr>
          <p:cNvSpPr txBox="1"/>
          <p:nvPr/>
        </p:nvSpPr>
        <p:spPr>
          <a:xfrm>
            <a:off x="7710145" y="5669124"/>
            <a:ext cx="14895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>
                <a:solidFill>
                  <a:schemeClr val="accent2"/>
                </a:solidFill>
              </a:rPr>
              <a:t>approximated</a:t>
            </a:r>
            <a:endParaRPr lang="de-DE" dirty="0">
              <a:solidFill>
                <a:schemeClr val="accent2"/>
              </a:solidFill>
            </a:endParaRPr>
          </a:p>
          <a:p>
            <a:pPr algn="ctr"/>
            <a:r>
              <a:rPr lang="de-DE" dirty="0" err="1">
                <a:solidFill>
                  <a:schemeClr val="accent2"/>
                </a:solidFill>
              </a:rPr>
              <a:t>value</a:t>
            </a:r>
            <a:endParaRPr lang="de-DE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5981301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el 1">
                <a:extLst>
                  <a:ext uri="{FF2B5EF4-FFF2-40B4-BE49-F238E27FC236}">
                    <a16:creationId xmlns:a16="http://schemas.microsoft.com/office/drawing/2014/main" id="{3C246418-6EE8-A458-6782-65DAC226FA4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de-DE" dirty="0"/>
                  <a:t>Calculating </a:t>
                </a:r>
                <a14:m>
                  <m:oMath xmlns:m="http://schemas.openxmlformats.org/officeDocument/2006/math">
                    <m:r>
                      <a:rPr lang="de-DE" b="0" i="1" dirty="0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de-DE" dirty="0"/>
                  <a:t> and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de-DE" dirty="0"/>
              </a:p>
            </p:txBody>
          </p:sp>
        </mc:Choice>
        <mc:Fallback xmlns="">
          <p:sp>
            <p:nvSpPr>
              <p:cNvPr id="2" name="Titel 1">
                <a:extLst>
                  <a:ext uri="{FF2B5EF4-FFF2-40B4-BE49-F238E27FC236}">
                    <a16:creationId xmlns:a16="http://schemas.microsoft.com/office/drawing/2014/main" id="{3C246418-6EE8-A458-6782-65DAC226FA4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CDF20CA6-5B0C-B49C-5349-43E2C34F022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de-DE" dirty="0"/>
                  <a:t>We </a:t>
                </a:r>
                <a:r>
                  <a:rPr lang="de-DE" dirty="0" err="1"/>
                  <a:t>first</a:t>
                </a:r>
                <a:r>
                  <a:rPr lang="de-DE" dirty="0"/>
                  <a:t> </a:t>
                </a:r>
                <a:r>
                  <a:rPr lang="de-DE" dirty="0" err="1"/>
                  <a:t>inizialize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de-DE" dirty="0"/>
                  <a:t> and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randomly</a:t>
                </a:r>
                <a:r>
                  <a:rPr lang="de-DE" dirty="0"/>
                  <a:t>.</a:t>
                </a:r>
              </a:p>
              <a:p>
                <a:r>
                  <a:rPr lang="de-DE" dirty="0"/>
                  <a:t>Update </a:t>
                </a:r>
                <a:r>
                  <a:rPr lang="de-DE" dirty="0" err="1"/>
                  <a:t>them</a:t>
                </a:r>
                <a:r>
                  <a:rPr lang="de-DE" dirty="0"/>
                  <a:t> </a:t>
                </a:r>
                <a:r>
                  <a:rPr lang="de-DE" dirty="0" err="1"/>
                  <a:t>as</a:t>
                </a:r>
                <a:r>
                  <a:rPr lang="de-DE" dirty="0"/>
                  <a:t> </a:t>
                </a:r>
                <a:r>
                  <a:rPr lang="de-DE" dirty="0" err="1"/>
                  <a:t>follows</a:t>
                </a:r>
                <a:r>
                  <a:rPr lang="de-DE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⨀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num>
                        <m:den>
                          <m:sSup>
                            <m:sSup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𝑊𝐻</m:t>
                          </m:r>
                        </m:den>
                      </m:f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⨀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𝑊𝐻</m:t>
                          </m:r>
                          <m:sSup>
                            <m:sSup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p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de-DE" dirty="0"/>
              </a:p>
              <a:p>
                <a:r>
                  <a:rPr lang="de-DE" dirty="0" err="1"/>
                  <a:t>Calculate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error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sup>
                    </m:sSup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𝑊𝐻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r>
                  <a:rPr lang="de-DE" dirty="0"/>
                  <a:t>. (Frobenius)</a:t>
                </a:r>
              </a:p>
              <a:p>
                <a:r>
                  <a:rPr lang="de-DE" dirty="0"/>
                  <a:t>Repeat </a:t>
                </a:r>
                <a:r>
                  <a:rPr lang="de-DE" dirty="0" err="1"/>
                  <a:t>updating</a:t>
                </a:r>
                <a:r>
                  <a:rPr lang="de-DE" dirty="0"/>
                  <a:t>, </a:t>
                </a:r>
                <a:r>
                  <a:rPr lang="de-DE" dirty="0" err="1"/>
                  <a:t>until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error</a:t>
                </a:r>
                <a:r>
                  <a:rPr lang="de-DE" dirty="0"/>
                  <a:t> </a:t>
                </a:r>
                <a:r>
                  <a:rPr lang="de-DE" dirty="0" err="1"/>
                  <a:t>is</a:t>
                </a:r>
                <a:r>
                  <a:rPr lang="de-DE" dirty="0"/>
                  <a:t> </a:t>
                </a:r>
                <a:r>
                  <a:rPr lang="de-DE" dirty="0" err="1"/>
                  <a:t>converging</a:t>
                </a:r>
                <a:r>
                  <a:rPr lang="de-DE" dirty="0"/>
                  <a:t>.</a:t>
                </a:r>
              </a:p>
              <a:p>
                <a:endParaRPr lang="de-DE" dirty="0"/>
              </a:p>
              <a:p>
                <a:r>
                  <a:rPr lang="de-DE" dirty="0"/>
                  <a:t>This </a:t>
                </a:r>
                <a:r>
                  <a:rPr lang="de-DE" dirty="0" err="1"/>
                  <a:t>Algorithm</a:t>
                </a:r>
                <a:r>
                  <a:rPr lang="de-DE" dirty="0"/>
                  <a:t> </a:t>
                </a:r>
                <a:r>
                  <a:rPr lang="de-DE" dirty="0" err="1"/>
                  <a:t>is</a:t>
                </a:r>
                <a:r>
                  <a:rPr lang="de-DE" dirty="0"/>
                  <a:t> </a:t>
                </a:r>
                <a:r>
                  <a:rPr lang="de-DE" dirty="0" err="1"/>
                  <a:t>based</a:t>
                </a:r>
                <a:r>
                  <a:rPr lang="de-DE" dirty="0"/>
                  <a:t> on Gradient Descent.</a:t>
                </a:r>
              </a:p>
              <a:p>
                <a:r>
                  <a:rPr lang="de-DE" dirty="0" err="1"/>
                  <a:t>There</a:t>
                </a:r>
                <a:r>
                  <a:rPr lang="de-DE" dirty="0"/>
                  <a:t> </a:t>
                </a:r>
                <a:r>
                  <a:rPr lang="de-DE" dirty="0" err="1"/>
                  <a:t>are</a:t>
                </a:r>
                <a:r>
                  <a:rPr lang="de-DE" dirty="0"/>
                  <a:t> also </a:t>
                </a:r>
                <a:r>
                  <a:rPr lang="de-DE" dirty="0" err="1"/>
                  <a:t>other</a:t>
                </a:r>
                <a:r>
                  <a:rPr lang="de-DE" dirty="0"/>
                  <a:t> Loss-</a:t>
                </a:r>
                <a:r>
                  <a:rPr lang="de-DE" dirty="0" err="1"/>
                  <a:t>Function</a:t>
                </a:r>
                <a:r>
                  <a:rPr lang="de-DE" dirty="0"/>
                  <a:t> </a:t>
                </a:r>
                <a:r>
                  <a:rPr lang="de-DE" dirty="0" err="1"/>
                  <a:t>you</a:t>
                </a:r>
                <a:r>
                  <a:rPr lang="de-DE" dirty="0"/>
                  <a:t> </a:t>
                </a:r>
                <a:r>
                  <a:rPr lang="de-DE" dirty="0" err="1"/>
                  <a:t>can</a:t>
                </a:r>
                <a:r>
                  <a:rPr lang="de-DE" dirty="0"/>
                  <a:t> </a:t>
                </a:r>
                <a:r>
                  <a:rPr lang="de-DE" dirty="0" err="1"/>
                  <a:t>use</a:t>
                </a:r>
                <a:r>
                  <a:rPr lang="de-DE" dirty="0"/>
                  <a:t>.</a:t>
                </a:r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CDF20CA6-5B0C-B49C-5349-43E2C34F022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308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4B689643-45BB-6C02-232D-0FAEB75E7D4B}"/>
                  </a:ext>
                </a:extLst>
              </p:cNvPr>
              <p:cNvSpPr txBox="1"/>
              <p:nvPr/>
            </p:nvSpPr>
            <p:spPr>
              <a:xfrm>
                <a:off x="7745896" y="636104"/>
                <a:ext cx="4329563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⨀</m:t>
                    </m:r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is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Hadarmard</a:t>
                </a:r>
                <a:r>
                  <a:rPr lang="de-DE" dirty="0"/>
                  <a:t> </a:t>
                </a:r>
                <a:r>
                  <a:rPr lang="de-DE" dirty="0" err="1"/>
                  <a:t>product</a:t>
                </a:r>
                <a:r>
                  <a:rPr lang="de-DE" dirty="0"/>
                  <a:t>, </a:t>
                </a:r>
                <a:r>
                  <a:rPr lang="de-DE" dirty="0" err="1"/>
                  <a:t>which</a:t>
                </a:r>
                <a:r>
                  <a:rPr lang="de-DE" dirty="0"/>
                  <a:t> </a:t>
                </a:r>
                <a:r>
                  <a:rPr lang="de-DE" dirty="0" err="1"/>
                  <a:t>is</a:t>
                </a:r>
                <a:r>
                  <a:rPr lang="de-DE" dirty="0"/>
                  <a:t> just </a:t>
                </a:r>
                <a:r>
                  <a:rPr lang="de-DE" dirty="0" err="1"/>
                  <a:t>elementwise</a:t>
                </a:r>
                <a:r>
                  <a:rPr lang="de-DE" dirty="0"/>
                  <a:t> </a:t>
                </a:r>
                <a:r>
                  <a:rPr lang="de-DE" dirty="0" err="1"/>
                  <a:t>multiplications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two</a:t>
                </a:r>
                <a:r>
                  <a:rPr lang="de-DE" dirty="0"/>
                  <a:t> </a:t>
                </a:r>
                <a:r>
                  <a:rPr lang="de-DE" dirty="0" err="1"/>
                  <a:t>matrices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same </a:t>
                </a:r>
                <a:r>
                  <a:rPr lang="de-DE" dirty="0" err="1"/>
                  <a:t>dimension</a:t>
                </a:r>
                <a:r>
                  <a:rPr lang="de-DE" dirty="0"/>
                  <a:t>.</a:t>
                </a:r>
              </a:p>
            </p:txBody>
          </p:sp>
        </mc:Choice>
        <mc:Fallback xmlns="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4B689643-45BB-6C02-232D-0FAEB75E7D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5896" y="636104"/>
                <a:ext cx="4329563" cy="923330"/>
              </a:xfrm>
              <a:prstGeom prst="rect">
                <a:avLst/>
              </a:prstGeom>
              <a:blipFill>
                <a:blip r:embed="rId4"/>
                <a:stretch>
                  <a:fillRect l="-1268" t="-3289" r="-845" b="-921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43263922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BF24429-E781-421E-B459-EFB195073F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NMF in </a:t>
            </a:r>
            <a:r>
              <a:rPr lang="de-DE" dirty="0" err="1"/>
              <a:t>scikit-learn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C4D094B-9CAF-49CA-EC73-DD27A3ED9A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In </a:t>
            </a:r>
            <a:r>
              <a:rPr lang="de-DE" dirty="0" err="1"/>
              <a:t>sklearn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class</a:t>
            </a:r>
            <a:r>
              <a:rPr lang="de-DE" dirty="0"/>
              <a:t> </a:t>
            </a:r>
            <a:r>
              <a:rPr lang="de-DE" dirty="0">
                <a:hlinkClick r:id="rId2"/>
              </a:rPr>
              <a:t>NMF</a:t>
            </a:r>
            <a:r>
              <a:rPr lang="de-DE" dirty="0"/>
              <a:t>.</a:t>
            </a:r>
          </a:p>
          <a:p>
            <a:r>
              <a:rPr lang="de-DE" dirty="0" err="1"/>
              <a:t>Example</a:t>
            </a:r>
            <a:r>
              <a:rPr lang="de-DE" dirty="0"/>
              <a:t>: </a:t>
            </a:r>
            <a:r>
              <a:rPr lang="de-DE" b="0" i="0" dirty="0">
                <a:solidFill>
                  <a:srgbClr val="000000"/>
                </a:solidFill>
                <a:effectLst/>
                <a:latin typeface="Inter"/>
                <a:hlinkClick r:id="rId3"/>
              </a:rPr>
              <a:t>https://www.kaggle.com/viktorreichert/nmf-image-compression</a:t>
            </a:r>
            <a:endParaRPr lang="de-DE" b="0" i="0" dirty="0">
              <a:solidFill>
                <a:srgbClr val="000000"/>
              </a:solidFill>
              <a:effectLst/>
              <a:latin typeface="Inter"/>
            </a:endParaRPr>
          </a:p>
          <a:p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E66DC6D-56AF-D939-EAC5-F3036B72E4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4100" y="3692179"/>
            <a:ext cx="7543800" cy="242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42201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17C9E38-B217-5978-BCCB-F6E18361C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t-SNE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2D4DC5F-2E89-F795-D880-0F27BA7011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Clustering </a:t>
            </a:r>
            <a:r>
              <a:rPr lang="de-DE" dirty="0" err="1"/>
              <a:t>Algorithm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visualizing</a:t>
            </a:r>
            <a:r>
              <a:rPr lang="de-DE" dirty="0"/>
              <a:t> high dimensional </a:t>
            </a:r>
            <a:r>
              <a:rPr lang="de-DE" dirty="0" err="1"/>
              <a:t>data</a:t>
            </a:r>
            <a:r>
              <a:rPr lang="de-DE" dirty="0"/>
              <a:t> in a </a:t>
            </a:r>
            <a:r>
              <a:rPr lang="de-DE" dirty="0" err="1"/>
              <a:t>lowdimensional</a:t>
            </a:r>
            <a:r>
              <a:rPr lang="de-DE" dirty="0"/>
              <a:t> </a:t>
            </a:r>
            <a:r>
              <a:rPr lang="de-DE" dirty="0" err="1"/>
              <a:t>space</a:t>
            </a:r>
            <a:r>
              <a:rPr lang="de-DE" dirty="0"/>
              <a:t> (2d </a:t>
            </a:r>
            <a:r>
              <a:rPr lang="de-DE" dirty="0" err="1"/>
              <a:t>or</a:t>
            </a:r>
            <a:r>
              <a:rPr lang="de-DE" dirty="0"/>
              <a:t> 3d)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50748604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EFC66A-7B1E-9293-4FF8-33B295499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Dataset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E775CD60-8884-70DA-4B03-2F0AC97A397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DE" dirty="0"/>
                  <a:t>Let‘ </a:t>
                </a:r>
                <a:r>
                  <a:rPr lang="de-DE" dirty="0" err="1"/>
                  <a:t>asume</a:t>
                </a:r>
                <a:r>
                  <a:rPr lang="de-DE" dirty="0"/>
                  <a:t> </a:t>
                </a:r>
                <a:r>
                  <a:rPr lang="de-DE" dirty="0" err="1"/>
                  <a:t>we</a:t>
                </a:r>
                <a:r>
                  <a:rPr lang="de-DE" dirty="0"/>
                  <a:t> </a:t>
                </a:r>
                <a:r>
                  <a:rPr lang="de-DE" dirty="0" err="1"/>
                  <a:t>have</a:t>
                </a:r>
                <a:r>
                  <a:rPr lang="de-DE" dirty="0"/>
                  <a:t> a </a:t>
                </a:r>
                <a:r>
                  <a:rPr lang="de-DE" dirty="0" err="1"/>
                  <a:t>dataset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 …,</m:t>
                        </m:r>
                        <m:sSup>
                          <m:sSup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</m:sSup>
                      </m:e>
                    </m:d>
                  </m:oMath>
                </a14:m>
                <a:r>
                  <a:rPr lang="de-DE" dirty="0"/>
                  <a:t>.</a:t>
                </a:r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E775CD60-8884-70DA-4B03-2F0AC97A397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hteck 10">
            <a:extLst>
              <a:ext uri="{FF2B5EF4-FFF2-40B4-BE49-F238E27FC236}">
                <a16:creationId xmlns:a16="http://schemas.microsoft.com/office/drawing/2014/main" id="{3D777157-A21A-4C9C-684B-8FFD0501AF36}"/>
              </a:ext>
            </a:extLst>
          </p:cNvPr>
          <p:cNvSpPr/>
          <p:nvPr/>
        </p:nvSpPr>
        <p:spPr>
          <a:xfrm>
            <a:off x="9354222" y="531170"/>
            <a:ext cx="1932553" cy="30512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2493D5A2-32D6-2EA7-DE26-06E145D2928D}"/>
              </a:ext>
            </a:extLst>
          </p:cNvPr>
          <p:cNvSpPr>
            <a:spLocks noChangeAspect="1"/>
          </p:cNvSpPr>
          <p:nvPr/>
        </p:nvSpPr>
        <p:spPr>
          <a:xfrm>
            <a:off x="9659877" y="1862883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C</a:t>
            </a:r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DC76DB80-A6A2-6EDD-EB63-3A06DB012FF1}"/>
              </a:ext>
            </a:extLst>
          </p:cNvPr>
          <p:cNvSpPr>
            <a:spLocks noChangeAspect="1"/>
          </p:cNvSpPr>
          <p:nvPr/>
        </p:nvSpPr>
        <p:spPr>
          <a:xfrm>
            <a:off x="10262765" y="1339155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A</a:t>
            </a:r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905C873F-7357-0888-22B2-887026B0C90D}"/>
              </a:ext>
            </a:extLst>
          </p:cNvPr>
          <p:cNvSpPr>
            <a:spLocks noChangeAspect="1"/>
          </p:cNvSpPr>
          <p:nvPr/>
        </p:nvSpPr>
        <p:spPr>
          <a:xfrm>
            <a:off x="10626959" y="3142495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R</a:t>
            </a:r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C76955DD-7344-6554-92F4-FB036BDFAA9B}"/>
              </a:ext>
            </a:extLst>
          </p:cNvPr>
          <p:cNvSpPr>
            <a:spLocks noChangeAspect="1"/>
          </p:cNvSpPr>
          <p:nvPr/>
        </p:nvSpPr>
        <p:spPr>
          <a:xfrm>
            <a:off x="10051332" y="3020126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E6A7390C-4865-1250-4703-EDAD8DA6B53F}"/>
              </a:ext>
            </a:extLst>
          </p:cNvPr>
          <p:cNvSpPr>
            <a:spLocks noChangeAspect="1"/>
          </p:cNvSpPr>
          <p:nvPr/>
        </p:nvSpPr>
        <p:spPr>
          <a:xfrm>
            <a:off x="9689406" y="1159037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B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F2435735-2D5A-D884-EDBF-F8DC0768633C}"/>
              </a:ext>
            </a:extLst>
          </p:cNvPr>
          <p:cNvSpPr/>
          <p:nvPr/>
        </p:nvSpPr>
        <p:spPr>
          <a:xfrm>
            <a:off x="9549046" y="477283"/>
            <a:ext cx="1586697" cy="481638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ysClr val="windowText" lastClr="000000"/>
                </a:solidFill>
              </a:rPr>
              <a:t>Dataset</a:t>
            </a:r>
          </a:p>
        </p:txBody>
      </p:sp>
    </p:spTree>
    <p:extLst>
      <p:ext uri="{BB962C8B-B14F-4D97-AF65-F5344CB8AC3E}">
        <p14:creationId xmlns:p14="http://schemas.microsoft.com/office/powerpoint/2010/main" val="2826203926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EFC66A-7B1E-9293-4FF8-33B295499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Calculate</a:t>
            </a:r>
            <a:r>
              <a:rPr lang="de-DE" dirty="0"/>
              <a:t> </a:t>
            </a:r>
            <a:r>
              <a:rPr lang="de-DE" dirty="0" err="1"/>
              <a:t>distances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E775CD60-8884-70DA-4B03-2F0AC97A397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7309017" cy="4351338"/>
              </a:xfrm>
            </p:spPr>
            <p:txBody>
              <a:bodyPr/>
              <a:lstStyle/>
              <a:p>
                <a:r>
                  <a:rPr lang="de-DE" dirty="0"/>
                  <a:t>Let‘s fix a </a:t>
                </a:r>
                <a:r>
                  <a:rPr lang="de-DE" dirty="0" err="1"/>
                  <a:t>datapoint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de-DE" dirty="0"/>
                  <a:t>. </a:t>
                </a:r>
                <a:r>
                  <a:rPr lang="de-DE" dirty="0" err="1"/>
                  <a:t>For</a:t>
                </a:r>
                <a:r>
                  <a:rPr lang="de-DE" dirty="0"/>
                  <a:t> </a:t>
                </a:r>
                <a:r>
                  <a:rPr lang="de-DE" dirty="0" err="1"/>
                  <a:t>each</a:t>
                </a:r>
                <a:r>
                  <a:rPr lang="de-DE" dirty="0"/>
                  <a:t> </a:t>
                </a:r>
                <a:r>
                  <a:rPr lang="de-DE" dirty="0" err="1"/>
                  <a:t>datapoint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de-DE" dirty="0"/>
                  <a:t> (</a:t>
                </a:r>
                <a:r>
                  <a:rPr lang="de-DE" dirty="0" err="1"/>
                  <a:t>with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de-DE" dirty="0"/>
                  <a:t>) </a:t>
                </a:r>
                <a:r>
                  <a:rPr lang="de-DE" dirty="0" err="1"/>
                  <a:t>we</a:t>
                </a:r>
                <a:r>
                  <a:rPr lang="de-DE" dirty="0"/>
                  <a:t> </a:t>
                </a:r>
                <a:r>
                  <a:rPr lang="de-DE" dirty="0" err="1"/>
                  <a:t>calcutate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distance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r>
                  <a:rPr lang="de-DE" dirty="0"/>
                  <a:t>.</a:t>
                </a:r>
              </a:p>
              <a:p>
                <a:r>
                  <a:rPr lang="de-DE" dirty="0" err="1"/>
                  <a:t>We</a:t>
                </a:r>
                <a:r>
                  <a:rPr lang="de-DE" dirty="0"/>
                  <a:t> also </a:t>
                </a:r>
                <a:r>
                  <a:rPr lang="de-DE" dirty="0" err="1"/>
                  <a:t>calculate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standard</a:t>
                </a:r>
                <a:r>
                  <a:rPr lang="de-DE" dirty="0"/>
                  <a:t> </a:t>
                </a:r>
                <a:r>
                  <a:rPr lang="de-DE" dirty="0" err="1"/>
                  <a:t>deviation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de-DE" dirty="0"/>
                  <a:t>.</a:t>
                </a:r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E775CD60-8884-70DA-4B03-2F0AC97A397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7309017" cy="4351338"/>
              </a:xfrm>
              <a:blipFill>
                <a:blip r:embed="rId2"/>
                <a:stretch>
                  <a:fillRect l="-1503" t="-1961" r="-141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hteck 10">
            <a:extLst>
              <a:ext uri="{FF2B5EF4-FFF2-40B4-BE49-F238E27FC236}">
                <a16:creationId xmlns:a16="http://schemas.microsoft.com/office/drawing/2014/main" id="{CF1EA93E-8DB5-310F-C92C-0912D87E03DE}"/>
              </a:ext>
            </a:extLst>
          </p:cNvPr>
          <p:cNvSpPr/>
          <p:nvPr/>
        </p:nvSpPr>
        <p:spPr>
          <a:xfrm>
            <a:off x="9354222" y="531170"/>
            <a:ext cx="1932553" cy="30512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02F96D9B-2DC0-64DA-879A-2EE2A5A07A97}"/>
              </a:ext>
            </a:extLst>
          </p:cNvPr>
          <p:cNvSpPr>
            <a:spLocks noChangeAspect="1"/>
          </p:cNvSpPr>
          <p:nvPr/>
        </p:nvSpPr>
        <p:spPr>
          <a:xfrm>
            <a:off x="9659877" y="1862883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C</a:t>
            </a:r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18C2053A-E307-A890-F2A6-480BB7D1A5BD}"/>
              </a:ext>
            </a:extLst>
          </p:cNvPr>
          <p:cNvSpPr>
            <a:spLocks noChangeAspect="1"/>
          </p:cNvSpPr>
          <p:nvPr/>
        </p:nvSpPr>
        <p:spPr>
          <a:xfrm>
            <a:off x="10262765" y="1339155"/>
            <a:ext cx="353354" cy="353354"/>
          </a:xfrm>
          <a:prstGeom prst="ellipse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A</a:t>
            </a:r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9CEF0180-DF98-5870-7351-522CC0A253F0}"/>
              </a:ext>
            </a:extLst>
          </p:cNvPr>
          <p:cNvSpPr>
            <a:spLocks noChangeAspect="1"/>
          </p:cNvSpPr>
          <p:nvPr/>
        </p:nvSpPr>
        <p:spPr>
          <a:xfrm>
            <a:off x="10626959" y="3142495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R</a:t>
            </a:r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CAE43C1B-2A62-7F2A-B3DE-EB71B1B73BA1}"/>
              </a:ext>
            </a:extLst>
          </p:cNvPr>
          <p:cNvSpPr>
            <a:spLocks noChangeAspect="1"/>
          </p:cNvSpPr>
          <p:nvPr/>
        </p:nvSpPr>
        <p:spPr>
          <a:xfrm>
            <a:off x="10051332" y="3020126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E5DCFA03-3B67-90F9-D8D4-B5C9DD69A5C3}"/>
              </a:ext>
            </a:extLst>
          </p:cNvPr>
          <p:cNvSpPr>
            <a:spLocks noChangeAspect="1"/>
          </p:cNvSpPr>
          <p:nvPr/>
        </p:nvSpPr>
        <p:spPr>
          <a:xfrm>
            <a:off x="9689406" y="1159037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B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68AAB0A3-CB40-4A16-C813-2636B8B1E0BB}"/>
              </a:ext>
            </a:extLst>
          </p:cNvPr>
          <p:cNvSpPr/>
          <p:nvPr/>
        </p:nvSpPr>
        <p:spPr>
          <a:xfrm>
            <a:off x="9549046" y="477283"/>
            <a:ext cx="1586697" cy="481638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err="1">
                <a:solidFill>
                  <a:sysClr val="windowText" lastClr="000000"/>
                </a:solidFill>
              </a:rPr>
              <a:t>Calculate</a:t>
            </a:r>
            <a:r>
              <a:rPr lang="de-DE" sz="1400" dirty="0">
                <a:solidFill>
                  <a:sysClr val="windowText" lastClr="000000"/>
                </a:solidFill>
              </a:rPr>
              <a:t> </a:t>
            </a:r>
            <a:r>
              <a:rPr lang="de-DE" sz="1400" dirty="0" err="1">
                <a:solidFill>
                  <a:sysClr val="windowText" lastClr="000000"/>
                </a:solidFill>
              </a:rPr>
              <a:t>distances</a:t>
            </a:r>
            <a:endParaRPr lang="de-DE" sz="1400" dirty="0">
              <a:solidFill>
                <a:sysClr val="windowText" lastClr="000000"/>
              </a:solidFill>
            </a:endParaRPr>
          </a:p>
        </p:txBody>
      </p: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DB954C47-8F35-566D-9646-26122E840D5F}"/>
              </a:ext>
            </a:extLst>
          </p:cNvPr>
          <p:cNvCxnSpPr>
            <a:cxnSpLocks/>
          </p:cNvCxnSpPr>
          <p:nvPr/>
        </p:nvCxnSpPr>
        <p:spPr>
          <a:xfrm>
            <a:off x="9866083" y="1335714"/>
            <a:ext cx="573359" cy="174436"/>
          </a:xfrm>
          <a:prstGeom prst="line">
            <a:avLst/>
          </a:prstGeom>
          <a:ln>
            <a:solidFill>
              <a:schemeClr val="accent2">
                <a:alpha val="7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85908BC5-CF59-6352-087C-5A407996C31C}"/>
              </a:ext>
            </a:extLst>
          </p:cNvPr>
          <p:cNvCxnSpPr>
            <a:cxnSpLocks/>
          </p:cNvCxnSpPr>
          <p:nvPr/>
        </p:nvCxnSpPr>
        <p:spPr>
          <a:xfrm flipV="1">
            <a:off x="9836554" y="1512391"/>
            <a:ext cx="602888" cy="527169"/>
          </a:xfrm>
          <a:prstGeom prst="line">
            <a:avLst/>
          </a:prstGeom>
          <a:ln>
            <a:solidFill>
              <a:schemeClr val="accent2">
                <a:alpha val="7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F2308EA3-8AE0-4AD9-C768-3139CDE88BF4}"/>
              </a:ext>
            </a:extLst>
          </p:cNvPr>
          <p:cNvCxnSpPr>
            <a:cxnSpLocks/>
          </p:cNvCxnSpPr>
          <p:nvPr/>
        </p:nvCxnSpPr>
        <p:spPr>
          <a:xfrm flipV="1">
            <a:off x="10228009" y="1527162"/>
            <a:ext cx="211433" cy="1669641"/>
          </a:xfrm>
          <a:prstGeom prst="line">
            <a:avLst/>
          </a:prstGeom>
          <a:ln>
            <a:solidFill>
              <a:schemeClr val="accent2">
                <a:alpha val="7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9" name="Gerader Verbinder 28">
            <a:extLst>
              <a:ext uri="{FF2B5EF4-FFF2-40B4-BE49-F238E27FC236}">
                <a16:creationId xmlns:a16="http://schemas.microsoft.com/office/drawing/2014/main" id="{B7C5FBBA-45DC-AD01-878A-F5CAF1C826BF}"/>
              </a:ext>
            </a:extLst>
          </p:cNvPr>
          <p:cNvCxnSpPr>
            <a:cxnSpLocks/>
          </p:cNvCxnSpPr>
          <p:nvPr/>
        </p:nvCxnSpPr>
        <p:spPr>
          <a:xfrm flipH="1" flipV="1">
            <a:off x="10452200" y="1527162"/>
            <a:ext cx="351436" cy="1792010"/>
          </a:xfrm>
          <a:prstGeom prst="line">
            <a:avLst/>
          </a:prstGeom>
          <a:ln>
            <a:solidFill>
              <a:schemeClr val="accent2">
                <a:alpha val="7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feld 32">
                <a:extLst>
                  <a:ext uri="{FF2B5EF4-FFF2-40B4-BE49-F238E27FC236}">
                    <a16:creationId xmlns:a16="http://schemas.microsoft.com/office/drawing/2014/main" id="{A7132CBD-840E-B410-F1E1-DA0AE5BE149D}"/>
                  </a:ext>
                </a:extLst>
              </p:cNvPr>
              <p:cNvSpPr txBox="1"/>
              <p:nvPr/>
            </p:nvSpPr>
            <p:spPr>
              <a:xfrm>
                <a:off x="10072289" y="1178290"/>
                <a:ext cx="18113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de-DE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33" name="Textfeld 32">
                <a:extLst>
                  <a:ext uri="{FF2B5EF4-FFF2-40B4-BE49-F238E27FC236}">
                    <a16:creationId xmlns:a16="http://schemas.microsoft.com/office/drawing/2014/main" id="{A7132CBD-840E-B410-F1E1-DA0AE5BE14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72289" y="1178290"/>
                <a:ext cx="181139" cy="276999"/>
              </a:xfrm>
              <a:prstGeom prst="rect">
                <a:avLst/>
              </a:prstGeom>
              <a:blipFill>
                <a:blip r:embed="rId3"/>
                <a:stretch>
                  <a:fillRect l="-30000" r="-30000" b="-652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feld 33">
                <a:extLst>
                  <a:ext uri="{FF2B5EF4-FFF2-40B4-BE49-F238E27FC236}">
                    <a16:creationId xmlns:a16="http://schemas.microsoft.com/office/drawing/2014/main" id="{85B917E2-3DFD-39DF-5A03-A00CA258574D}"/>
                  </a:ext>
                </a:extLst>
              </p:cNvPr>
              <p:cNvSpPr txBox="1"/>
              <p:nvPr/>
            </p:nvSpPr>
            <p:spPr>
              <a:xfrm>
                <a:off x="9744870" y="1609710"/>
                <a:ext cx="3574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1.2</m:t>
                      </m:r>
                    </m:oMath>
                  </m:oMathPara>
                </a14:m>
                <a:endParaRPr lang="de-DE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34" name="Textfeld 33">
                <a:extLst>
                  <a:ext uri="{FF2B5EF4-FFF2-40B4-BE49-F238E27FC236}">
                    <a16:creationId xmlns:a16="http://schemas.microsoft.com/office/drawing/2014/main" id="{85B917E2-3DFD-39DF-5A03-A00CA25857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44870" y="1609710"/>
                <a:ext cx="357470" cy="276999"/>
              </a:xfrm>
              <a:prstGeom prst="rect">
                <a:avLst/>
              </a:prstGeom>
              <a:blipFill>
                <a:blip r:embed="rId4"/>
                <a:stretch>
                  <a:fillRect l="-15517" r="-17241" b="-888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feld 34">
                <a:extLst>
                  <a:ext uri="{FF2B5EF4-FFF2-40B4-BE49-F238E27FC236}">
                    <a16:creationId xmlns:a16="http://schemas.microsoft.com/office/drawing/2014/main" id="{0AEACA8C-051C-24B5-87A2-0144ABE95F18}"/>
                  </a:ext>
                </a:extLst>
              </p:cNvPr>
              <p:cNvSpPr txBox="1"/>
              <p:nvPr/>
            </p:nvSpPr>
            <p:spPr>
              <a:xfrm>
                <a:off x="9905295" y="2445675"/>
                <a:ext cx="3574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3.5</m:t>
                      </m:r>
                    </m:oMath>
                  </m:oMathPara>
                </a14:m>
                <a:endParaRPr lang="de-DE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35" name="Textfeld 34">
                <a:extLst>
                  <a:ext uri="{FF2B5EF4-FFF2-40B4-BE49-F238E27FC236}">
                    <a16:creationId xmlns:a16="http://schemas.microsoft.com/office/drawing/2014/main" id="{0AEACA8C-051C-24B5-87A2-0144ABE95F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5295" y="2445675"/>
                <a:ext cx="357470" cy="276999"/>
              </a:xfrm>
              <a:prstGeom prst="rect">
                <a:avLst/>
              </a:prstGeom>
              <a:blipFill>
                <a:blip r:embed="rId5"/>
                <a:stretch>
                  <a:fillRect l="-15254" r="-16949" b="-652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feld 35">
                <a:extLst>
                  <a:ext uri="{FF2B5EF4-FFF2-40B4-BE49-F238E27FC236}">
                    <a16:creationId xmlns:a16="http://schemas.microsoft.com/office/drawing/2014/main" id="{95256EDC-B0FA-2549-598D-EAA38E303AC1}"/>
                  </a:ext>
                </a:extLst>
              </p:cNvPr>
              <p:cNvSpPr txBox="1"/>
              <p:nvPr/>
            </p:nvSpPr>
            <p:spPr>
              <a:xfrm>
                <a:off x="10713240" y="2606581"/>
                <a:ext cx="3574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3.6</m:t>
                      </m:r>
                    </m:oMath>
                  </m:oMathPara>
                </a14:m>
                <a:endParaRPr lang="de-DE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36" name="Textfeld 35">
                <a:extLst>
                  <a:ext uri="{FF2B5EF4-FFF2-40B4-BE49-F238E27FC236}">
                    <a16:creationId xmlns:a16="http://schemas.microsoft.com/office/drawing/2014/main" id="{95256EDC-B0FA-2549-598D-EAA38E303A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13240" y="2606581"/>
                <a:ext cx="357470" cy="276999"/>
              </a:xfrm>
              <a:prstGeom prst="rect">
                <a:avLst/>
              </a:prstGeom>
              <a:blipFill>
                <a:blip r:embed="rId6"/>
                <a:stretch>
                  <a:fillRect l="-13559" r="-16949" b="-666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feld 36">
                <a:extLst>
                  <a:ext uri="{FF2B5EF4-FFF2-40B4-BE49-F238E27FC236}">
                    <a16:creationId xmlns:a16="http://schemas.microsoft.com/office/drawing/2014/main" id="{E6F05602-A4F7-4EB7-92B5-70028D63C94E}"/>
                  </a:ext>
                </a:extLst>
              </p:cNvPr>
              <p:cNvSpPr txBox="1"/>
              <p:nvPr/>
            </p:nvSpPr>
            <p:spPr>
              <a:xfrm>
                <a:off x="2488057" y="3592111"/>
                <a:ext cx="3881960" cy="8183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sup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1.2</m:t>
                                  </m:r>
                                </m:e>
                                <m:sup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3.5</m:t>
                                  </m:r>
                                </m:e>
                                <m:sup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3.6</m:t>
                                  </m:r>
                                </m:e>
                                <m:sup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</m:e>
                      </m:ra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≈2.62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7" name="Textfeld 36">
                <a:extLst>
                  <a:ext uri="{FF2B5EF4-FFF2-40B4-BE49-F238E27FC236}">
                    <a16:creationId xmlns:a16="http://schemas.microsoft.com/office/drawing/2014/main" id="{E6F05602-A4F7-4EB7-92B5-70028D63C9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8057" y="3592111"/>
                <a:ext cx="3881960" cy="818366"/>
              </a:xfrm>
              <a:prstGeom prst="rect">
                <a:avLst/>
              </a:prstGeom>
              <a:blipFill>
                <a:blip r:embed="rId7"/>
                <a:stretch>
                  <a:fillRect b="-74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36577434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EFC66A-7B1E-9293-4FF8-33B295499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Calculate</a:t>
            </a:r>
            <a:r>
              <a:rPr lang="de-DE" dirty="0"/>
              <a:t> </a:t>
            </a:r>
            <a:r>
              <a:rPr lang="de-DE" dirty="0" err="1"/>
              <a:t>unscaled</a:t>
            </a:r>
            <a:r>
              <a:rPr lang="de-DE" dirty="0"/>
              <a:t> z-</a:t>
            </a:r>
            <a:r>
              <a:rPr lang="de-DE" dirty="0" err="1"/>
              <a:t>values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E775CD60-8884-70DA-4B03-2F0AC97A397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7670943" cy="4351338"/>
              </a:xfrm>
            </p:spPr>
            <p:txBody>
              <a:bodyPr/>
              <a:lstStyle/>
              <a:p>
                <a:r>
                  <a:rPr lang="de-DE" dirty="0"/>
                  <a:t>We </a:t>
                </a:r>
                <a:r>
                  <a:rPr lang="de-DE" dirty="0" err="1"/>
                  <a:t>transform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distance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into</a:t>
                </a:r>
                <a:r>
                  <a:rPr lang="de-DE" dirty="0"/>
                  <a:t> a z-</a:t>
                </a:r>
                <a:r>
                  <a:rPr lang="de-DE" dirty="0" err="1"/>
                  <a:t>values</a:t>
                </a:r>
                <a:r>
                  <a:rPr lang="de-DE" dirty="0"/>
                  <a:t> </a:t>
                </a:r>
                <a:r>
                  <a:rPr lang="de-DE" dirty="0" err="1"/>
                  <a:t>using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gausian</a:t>
                </a:r>
                <a:r>
                  <a:rPr lang="de-DE" dirty="0"/>
                  <a:t> </a:t>
                </a:r>
                <a:r>
                  <a:rPr lang="de-DE" dirty="0" err="1"/>
                  <a:t>curve</a:t>
                </a:r>
                <a:r>
                  <a:rPr lang="de-DE" dirty="0"/>
                  <a:t>:</a:t>
                </a:r>
                <a:endParaRPr lang="de-DE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≔</m:t>
                      </m:r>
                      <m:func>
                        <m:func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de-DE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sSup>
                                    <m:sSupPr>
                                      <m:ctrlP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de-DE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de-DE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de-DE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de-DE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i="1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sSubSup>
                                    <m:sSubSupPr>
                                      <m:ctrlP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de-DE" dirty="0"/>
              </a:p>
              <a:p>
                <a:r>
                  <a:rPr lang="de-DE" dirty="0"/>
                  <a:t>These z-</a:t>
                </a:r>
                <a:r>
                  <a:rPr lang="de-DE" dirty="0" err="1"/>
                  <a:t>values</a:t>
                </a:r>
                <a:r>
                  <a:rPr lang="de-DE" dirty="0"/>
                  <a:t> </a:t>
                </a:r>
                <a:r>
                  <a:rPr lang="de-DE" dirty="0" err="1"/>
                  <a:t>are</a:t>
                </a:r>
                <a:r>
                  <a:rPr lang="de-DE" dirty="0"/>
                  <a:t> also </a:t>
                </a:r>
                <a:r>
                  <a:rPr lang="de-DE" dirty="0" err="1"/>
                  <a:t>called</a:t>
                </a:r>
                <a:r>
                  <a:rPr lang="de-DE" dirty="0"/>
                  <a:t> </a:t>
                </a:r>
                <a:r>
                  <a:rPr lang="de-DE" b="1" dirty="0" err="1"/>
                  <a:t>similarites</a:t>
                </a:r>
                <a:r>
                  <a:rPr lang="de-DE" dirty="0"/>
                  <a:t>. </a:t>
                </a:r>
                <a:r>
                  <a:rPr lang="de-DE" dirty="0" err="1"/>
                  <a:t>Two</a:t>
                </a:r>
                <a:r>
                  <a:rPr lang="de-DE" dirty="0"/>
                  <a:t> </a:t>
                </a:r>
                <a:r>
                  <a:rPr lang="de-DE" dirty="0" err="1"/>
                  <a:t>points</a:t>
                </a:r>
                <a:r>
                  <a:rPr lang="de-DE" dirty="0"/>
                  <a:t> </a:t>
                </a:r>
                <a:r>
                  <a:rPr lang="de-DE" dirty="0" err="1"/>
                  <a:t>are</a:t>
                </a:r>
                <a:r>
                  <a:rPr lang="de-DE" dirty="0"/>
                  <a:t> </a:t>
                </a:r>
                <a:r>
                  <a:rPr lang="de-DE" dirty="0" err="1"/>
                  <a:t>highly</a:t>
                </a:r>
                <a:r>
                  <a:rPr lang="de-DE" dirty="0"/>
                  <a:t> </a:t>
                </a:r>
                <a:r>
                  <a:rPr lang="de-DE" dirty="0" err="1"/>
                  <a:t>similar</a:t>
                </a:r>
                <a:r>
                  <a:rPr lang="de-DE" dirty="0"/>
                  <a:t> </a:t>
                </a:r>
                <a:r>
                  <a:rPr lang="de-DE" dirty="0" err="1"/>
                  <a:t>if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z-</a:t>
                </a:r>
                <a:r>
                  <a:rPr lang="de-DE" dirty="0" err="1"/>
                  <a:t>value</a:t>
                </a:r>
                <a:r>
                  <a:rPr lang="de-DE" dirty="0"/>
                  <a:t> </a:t>
                </a:r>
                <a:r>
                  <a:rPr lang="de-DE" dirty="0" err="1"/>
                  <a:t>is</a:t>
                </a:r>
                <a:r>
                  <a:rPr lang="de-DE" dirty="0"/>
                  <a:t> </a:t>
                </a:r>
                <a:r>
                  <a:rPr lang="de-DE" dirty="0" err="1"/>
                  <a:t>small</a:t>
                </a:r>
                <a:r>
                  <a:rPr lang="de-DE" dirty="0"/>
                  <a:t> (</a:t>
                </a:r>
                <a:r>
                  <a:rPr lang="de-DE" dirty="0" err="1"/>
                  <a:t>near</a:t>
                </a:r>
                <a:r>
                  <a:rPr lang="de-DE" dirty="0"/>
                  <a:t> </a:t>
                </a:r>
                <a:r>
                  <a:rPr lang="de-DE" dirty="0" err="1"/>
                  <a:t>zero</a:t>
                </a:r>
                <a:r>
                  <a:rPr lang="de-DE" dirty="0"/>
                  <a:t>).</a:t>
                </a:r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E775CD60-8884-70DA-4B03-2F0AC97A397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7670943" cy="4351338"/>
              </a:xfrm>
              <a:blipFill>
                <a:blip r:embed="rId2"/>
                <a:stretch>
                  <a:fillRect l="-1431" t="-140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hteck 3">
            <a:extLst>
              <a:ext uri="{FF2B5EF4-FFF2-40B4-BE49-F238E27FC236}">
                <a16:creationId xmlns:a16="http://schemas.microsoft.com/office/drawing/2014/main" id="{5F978F10-85A5-0E80-84D1-835A817DA261}"/>
              </a:ext>
            </a:extLst>
          </p:cNvPr>
          <p:cNvSpPr/>
          <p:nvPr/>
        </p:nvSpPr>
        <p:spPr>
          <a:xfrm>
            <a:off x="9354222" y="531170"/>
            <a:ext cx="1932553" cy="30512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6A5E525F-E620-42BB-9A3D-E55139636767}"/>
              </a:ext>
            </a:extLst>
          </p:cNvPr>
          <p:cNvSpPr>
            <a:spLocks noChangeAspect="1"/>
          </p:cNvSpPr>
          <p:nvPr/>
        </p:nvSpPr>
        <p:spPr>
          <a:xfrm>
            <a:off x="9659877" y="1862883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C</a:t>
            </a:r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2A2BE328-39B0-90AB-3809-DA80C9F1C7BD}"/>
              </a:ext>
            </a:extLst>
          </p:cNvPr>
          <p:cNvSpPr>
            <a:spLocks noChangeAspect="1"/>
          </p:cNvSpPr>
          <p:nvPr/>
        </p:nvSpPr>
        <p:spPr>
          <a:xfrm>
            <a:off x="10262765" y="1339155"/>
            <a:ext cx="353354" cy="353354"/>
          </a:xfrm>
          <a:prstGeom prst="ellipse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A</a:t>
            </a:r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8CAE8FE4-F631-4526-8F52-977C9C8066E5}"/>
              </a:ext>
            </a:extLst>
          </p:cNvPr>
          <p:cNvSpPr>
            <a:spLocks noChangeAspect="1"/>
          </p:cNvSpPr>
          <p:nvPr/>
        </p:nvSpPr>
        <p:spPr>
          <a:xfrm>
            <a:off x="10626959" y="3142495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R</a:t>
            </a:r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912C7481-8977-19A9-59CE-98D79CB7D891}"/>
              </a:ext>
            </a:extLst>
          </p:cNvPr>
          <p:cNvSpPr>
            <a:spLocks noChangeAspect="1"/>
          </p:cNvSpPr>
          <p:nvPr/>
        </p:nvSpPr>
        <p:spPr>
          <a:xfrm>
            <a:off x="10051332" y="3020126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F4BD5315-C777-DA62-FC2F-114B2283F918}"/>
              </a:ext>
            </a:extLst>
          </p:cNvPr>
          <p:cNvSpPr>
            <a:spLocks noChangeAspect="1"/>
          </p:cNvSpPr>
          <p:nvPr/>
        </p:nvSpPr>
        <p:spPr>
          <a:xfrm>
            <a:off x="9689406" y="1159037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B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8DA2B083-CE7F-9456-C250-E1765F1B6FC7}"/>
              </a:ext>
            </a:extLst>
          </p:cNvPr>
          <p:cNvSpPr/>
          <p:nvPr/>
        </p:nvSpPr>
        <p:spPr>
          <a:xfrm>
            <a:off x="9549046" y="477283"/>
            <a:ext cx="1586697" cy="481638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err="1">
                <a:solidFill>
                  <a:sysClr val="windowText" lastClr="000000"/>
                </a:solidFill>
              </a:rPr>
              <a:t>Calculate</a:t>
            </a:r>
            <a:r>
              <a:rPr lang="de-DE" sz="1400" dirty="0">
                <a:solidFill>
                  <a:sysClr val="windowText" lastClr="000000"/>
                </a:solidFill>
              </a:rPr>
              <a:t> </a:t>
            </a:r>
            <a:r>
              <a:rPr lang="de-DE" sz="1400" dirty="0" err="1">
                <a:solidFill>
                  <a:sysClr val="windowText" lastClr="000000"/>
                </a:solidFill>
              </a:rPr>
              <a:t>similarities</a:t>
            </a:r>
            <a:endParaRPr lang="de-DE" sz="1400" dirty="0">
              <a:solidFill>
                <a:sysClr val="windowText" lastClr="000000"/>
              </a:solidFill>
            </a:endParaRPr>
          </a:p>
        </p:txBody>
      </p: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2DF725DF-739B-EC3D-8502-E0650100EB96}"/>
              </a:ext>
            </a:extLst>
          </p:cNvPr>
          <p:cNvCxnSpPr>
            <a:cxnSpLocks/>
          </p:cNvCxnSpPr>
          <p:nvPr/>
        </p:nvCxnSpPr>
        <p:spPr>
          <a:xfrm>
            <a:off x="9866083" y="1335714"/>
            <a:ext cx="573359" cy="174436"/>
          </a:xfrm>
          <a:prstGeom prst="line">
            <a:avLst/>
          </a:prstGeom>
          <a:ln>
            <a:solidFill>
              <a:schemeClr val="accent2">
                <a:alpha val="7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6C0E5AF5-6B43-6E7E-4B2A-5BE0A4EA9E54}"/>
              </a:ext>
            </a:extLst>
          </p:cNvPr>
          <p:cNvCxnSpPr>
            <a:cxnSpLocks/>
          </p:cNvCxnSpPr>
          <p:nvPr/>
        </p:nvCxnSpPr>
        <p:spPr>
          <a:xfrm flipV="1">
            <a:off x="9836554" y="1512391"/>
            <a:ext cx="602888" cy="527169"/>
          </a:xfrm>
          <a:prstGeom prst="line">
            <a:avLst/>
          </a:prstGeom>
          <a:ln>
            <a:solidFill>
              <a:schemeClr val="accent2">
                <a:alpha val="7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09D5C555-C567-DE75-A535-CE84D3D9C178}"/>
              </a:ext>
            </a:extLst>
          </p:cNvPr>
          <p:cNvCxnSpPr>
            <a:cxnSpLocks/>
          </p:cNvCxnSpPr>
          <p:nvPr/>
        </p:nvCxnSpPr>
        <p:spPr>
          <a:xfrm flipV="1">
            <a:off x="10228009" y="1527162"/>
            <a:ext cx="211433" cy="1669641"/>
          </a:xfrm>
          <a:prstGeom prst="line">
            <a:avLst/>
          </a:prstGeom>
          <a:ln>
            <a:solidFill>
              <a:schemeClr val="accent2">
                <a:alpha val="7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DACC8A7F-6C90-28FF-B853-32A1832DAAD7}"/>
              </a:ext>
            </a:extLst>
          </p:cNvPr>
          <p:cNvCxnSpPr>
            <a:cxnSpLocks/>
          </p:cNvCxnSpPr>
          <p:nvPr/>
        </p:nvCxnSpPr>
        <p:spPr>
          <a:xfrm flipH="1" flipV="1">
            <a:off x="10452200" y="1527162"/>
            <a:ext cx="351436" cy="1792010"/>
          </a:xfrm>
          <a:prstGeom prst="line">
            <a:avLst/>
          </a:prstGeom>
          <a:ln>
            <a:solidFill>
              <a:schemeClr val="accent2">
                <a:alpha val="7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145A9C4A-A36F-B306-333C-AD8720DDEB95}"/>
                  </a:ext>
                </a:extLst>
              </p:cNvPr>
              <p:cNvSpPr txBox="1"/>
              <p:nvPr/>
            </p:nvSpPr>
            <p:spPr>
              <a:xfrm>
                <a:off x="10051332" y="1089196"/>
                <a:ext cx="37510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4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0.93</m:t>
                      </m:r>
                    </m:oMath>
                  </m:oMathPara>
                </a14:m>
                <a:endParaRPr lang="de-DE" sz="14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145A9C4A-A36F-B306-333C-AD8720DDEB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1332" y="1089196"/>
                <a:ext cx="375103" cy="215444"/>
              </a:xfrm>
              <a:prstGeom prst="rect">
                <a:avLst/>
              </a:prstGeom>
              <a:blipFill>
                <a:blip r:embed="rId3"/>
                <a:stretch>
                  <a:fillRect l="-9836" r="-11475" b="-571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40824640-73BC-6B13-9961-C759CF58C6AF}"/>
                  </a:ext>
                </a:extLst>
              </p:cNvPr>
              <p:cNvSpPr txBox="1"/>
              <p:nvPr/>
            </p:nvSpPr>
            <p:spPr>
              <a:xfrm>
                <a:off x="9835049" y="1614040"/>
                <a:ext cx="275717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4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0.9</m:t>
                      </m:r>
                    </m:oMath>
                  </m:oMathPara>
                </a14:m>
                <a:endParaRPr lang="de-DE" sz="14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40824640-73BC-6B13-9961-C759CF58C6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5049" y="1614040"/>
                <a:ext cx="275717" cy="215444"/>
              </a:xfrm>
              <a:prstGeom prst="rect">
                <a:avLst/>
              </a:prstGeom>
              <a:blipFill>
                <a:blip r:embed="rId4"/>
                <a:stretch>
                  <a:fillRect l="-15217" r="-13043" b="-571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feld 23">
                <a:extLst>
                  <a:ext uri="{FF2B5EF4-FFF2-40B4-BE49-F238E27FC236}">
                    <a16:creationId xmlns:a16="http://schemas.microsoft.com/office/drawing/2014/main" id="{D40505E9-2829-A5B4-5580-E6F028BDB4F8}"/>
                  </a:ext>
                </a:extLst>
              </p:cNvPr>
              <p:cNvSpPr txBox="1"/>
              <p:nvPr/>
            </p:nvSpPr>
            <p:spPr>
              <a:xfrm>
                <a:off x="9855208" y="2703291"/>
                <a:ext cx="37510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4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0.41</m:t>
                      </m:r>
                    </m:oMath>
                  </m:oMathPara>
                </a14:m>
                <a:endParaRPr lang="de-DE" sz="14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24" name="Textfeld 23">
                <a:extLst>
                  <a:ext uri="{FF2B5EF4-FFF2-40B4-BE49-F238E27FC236}">
                    <a16:creationId xmlns:a16="http://schemas.microsoft.com/office/drawing/2014/main" id="{D40505E9-2829-A5B4-5580-E6F028BDB4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55208" y="2703291"/>
                <a:ext cx="375103" cy="215444"/>
              </a:xfrm>
              <a:prstGeom prst="rect">
                <a:avLst/>
              </a:prstGeom>
              <a:blipFill>
                <a:blip r:embed="rId5"/>
                <a:stretch>
                  <a:fillRect l="-9836" r="-11475" b="-277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E1377F9A-6AF0-0F31-4AAE-B5415F44026D}"/>
                  </a:ext>
                </a:extLst>
              </p:cNvPr>
              <p:cNvSpPr txBox="1"/>
              <p:nvPr/>
            </p:nvSpPr>
            <p:spPr>
              <a:xfrm>
                <a:off x="10803636" y="2642931"/>
                <a:ext cx="37510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4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0.39</m:t>
                      </m:r>
                    </m:oMath>
                  </m:oMathPara>
                </a14:m>
                <a:endParaRPr lang="de-DE" sz="14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E1377F9A-6AF0-0F31-4AAE-B5415F4402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03636" y="2642931"/>
                <a:ext cx="375103" cy="215444"/>
              </a:xfrm>
              <a:prstGeom prst="rect">
                <a:avLst/>
              </a:prstGeom>
              <a:blipFill>
                <a:blip r:embed="rId6"/>
                <a:stretch>
                  <a:fillRect l="-9677" r="-9677" b="-571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62018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33079C-0858-6656-38E0-70B4C5471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Accessing</a:t>
            </a:r>
            <a:r>
              <a:rPr lang="de-DE" dirty="0"/>
              <a:t> </a:t>
            </a:r>
            <a:r>
              <a:rPr lang="de-DE" dirty="0" err="1"/>
              <a:t>columns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BEC34AA-1A3A-42E0-3026-25DC3A349B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491177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Columns can be accessed using attribute or index notation. You then get back the series of the column.</a:t>
            </a:r>
          </a:p>
          <a:p>
            <a:r>
              <a:rPr lang="en-US" dirty="0"/>
              <a:t>A list of column names can also be passed as an attribute. You then get back a DF with these columns.</a:t>
            </a:r>
          </a:p>
          <a:p>
            <a:r>
              <a:rPr lang="en-US" dirty="0"/>
              <a:t>The return references the same elements in memory! (It’s a view, not a copy)</a:t>
            </a:r>
          </a:p>
          <a:p>
            <a:r>
              <a:rPr lang="en-US" dirty="0"/>
              <a:t>In order to always allow attribute access to a column, it should not have spaces in its name.</a:t>
            </a:r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A16A5A1-1C42-11F4-DE3F-4979AD6918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0662" y="2726273"/>
            <a:ext cx="3762375" cy="2209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58484672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EFC66A-7B1E-9293-4FF8-33B295499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Scaling</a:t>
            </a:r>
            <a:r>
              <a:rPr lang="de-DE" dirty="0"/>
              <a:t> z-</a:t>
            </a:r>
            <a:r>
              <a:rPr lang="de-DE" dirty="0" err="1"/>
              <a:t>values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E775CD60-8884-70DA-4B03-2F0AC97A397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7670943" cy="4351338"/>
              </a:xfrm>
            </p:spPr>
            <p:txBody>
              <a:bodyPr/>
              <a:lstStyle/>
              <a:p>
                <a:r>
                  <a:rPr lang="de-DE" dirty="0"/>
                  <a:t>We </a:t>
                </a:r>
                <a:r>
                  <a:rPr lang="de-DE" dirty="0" err="1"/>
                  <a:t>scale</a:t>
                </a:r>
                <a:r>
                  <a:rPr lang="de-DE" dirty="0"/>
                  <a:t> </a:t>
                </a:r>
                <a:r>
                  <a:rPr lang="de-DE" dirty="0" err="1"/>
                  <a:t>these</a:t>
                </a:r>
                <a:r>
                  <a:rPr lang="de-DE" dirty="0"/>
                  <a:t> z-</a:t>
                </a:r>
                <a:r>
                  <a:rPr lang="de-DE" dirty="0" err="1"/>
                  <a:t>values</a:t>
                </a:r>
                <a:r>
                  <a:rPr lang="de-DE" dirty="0"/>
                  <a:t>, so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sum</a:t>
                </a:r>
                <a:r>
                  <a:rPr lang="de-DE" dirty="0"/>
                  <a:t> </a:t>
                </a:r>
                <a:r>
                  <a:rPr lang="de-DE" dirty="0" err="1"/>
                  <a:t>up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de-DE" dirty="0"/>
                  <a:t>, </a:t>
                </a:r>
                <a:r>
                  <a:rPr lang="de-DE" dirty="0" err="1"/>
                  <a:t>using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following</a:t>
                </a:r>
                <a:r>
                  <a:rPr lang="de-DE" dirty="0"/>
                  <a:t> </a:t>
                </a:r>
                <a:r>
                  <a:rPr lang="de-DE" dirty="0" err="1"/>
                  <a:t>formula</a:t>
                </a:r>
                <a:r>
                  <a:rPr lang="de-DE" dirty="0"/>
                  <a:t>:</a:t>
                </a:r>
                <a:endParaRPr lang="de-DE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≔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acc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de-DE" b="0" i="1" dirty="0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de-DE" b="0" i="1" dirty="0" smtClean="0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de-DE" b="0" i="1" dirty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</m:oMath>
                  </m:oMathPara>
                </a14:m>
                <a:endParaRPr lang="de-DE" dirty="0"/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E775CD60-8884-70DA-4B03-2F0AC97A397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7670943" cy="4351338"/>
              </a:xfrm>
              <a:blipFill>
                <a:blip r:embed="rId2"/>
                <a:stretch>
                  <a:fillRect l="-1431" t="-2241" r="-63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hteck 3">
            <a:extLst>
              <a:ext uri="{FF2B5EF4-FFF2-40B4-BE49-F238E27FC236}">
                <a16:creationId xmlns:a16="http://schemas.microsoft.com/office/drawing/2014/main" id="{5F978F10-85A5-0E80-84D1-835A817DA261}"/>
              </a:ext>
            </a:extLst>
          </p:cNvPr>
          <p:cNvSpPr/>
          <p:nvPr/>
        </p:nvSpPr>
        <p:spPr>
          <a:xfrm>
            <a:off x="9354222" y="531170"/>
            <a:ext cx="1932553" cy="30512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6A5E525F-E620-42BB-9A3D-E55139636767}"/>
              </a:ext>
            </a:extLst>
          </p:cNvPr>
          <p:cNvSpPr>
            <a:spLocks noChangeAspect="1"/>
          </p:cNvSpPr>
          <p:nvPr/>
        </p:nvSpPr>
        <p:spPr>
          <a:xfrm>
            <a:off x="9659877" y="1862883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C</a:t>
            </a:r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2A2BE328-39B0-90AB-3809-DA80C9F1C7BD}"/>
              </a:ext>
            </a:extLst>
          </p:cNvPr>
          <p:cNvSpPr>
            <a:spLocks noChangeAspect="1"/>
          </p:cNvSpPr>
          <p:nvPr/>
        </p:nvSpPr>
        <p:spPr>
          <a:xfrm>
            <a:off x="10262765" y="1339155"/>
            <a:ext cx="353354" cy="353354"/>
          </a:xfrm>
          <a:prstGeom prst="ellipse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A</a:t>
            </a:r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8CAE8FE4-F631-4526-8F52-977C9C8066E5}"/>
              </a:ext>
            </a:extLst>
          </p:cNvPr>
          <p:cNvSpPr>
            <a:spLocks noChangeAspect="1"/>
          </p:cNvSpPr>
          <p:nvPr/>
        </p:nvSpPr>
        <p:spPr>
          <a:xfrm>
            <a:off x="10626959" y="3142495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R</a:t>
            </a:r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912C7481-8977-19A9-59CE-98D79CB7D891}"/>
              </a:ext>
            </a:extLst>
          </p:cNvPr>
          <p:cNvSpPr>
            <a:spLocks noChangeAspect="1"/>
          </p:cNvSpPr>
          <p:nvPr/>
        </p:nvSpPr>
        <p:spPr>
          <a:xfrm>
            <a:off x="10051332" y="3020126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F4BD5315-C777-DA62-FC2F-114B2283F918}"/>
              </a:ext>
            </a:extLst>
          </p:cNvPr>
          <p:cNvSpPr>
            <a:spLocks noChangeAspect="1"/>
          </p:cNvSpPr>
          <p:nvPr/>
        </p:nvSpPr>
        <p:spPr>
          <a:xfrm>
            <a:off x="9689406" y="1159037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B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8DA2B083-CE7F-9456-C250-E1765F1B6FC7}"/>
              </a:ext>
            </a:extLst>
          </p:cNvPr>
          <p:cNvSpPr/>
          <p:nvPr/>
        </p:nvSpPr>
        <p:spPr>
          <a:xfrm>
            <a:off x="9549046" y="477283"/>
            <a:ext cx="1586697" cy="481638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err="1">
                <a:solidFill>
                  <a:sysClr val="windowText" lastClr="000000"/>
                </a:solidFill>
              </a:rPr>
              <a:t>scaling</a:t>
            </a:r>
            <a:r>
              <a:rPr lang="de-DE" sz="1400" dirty="0">
                <a:solidFill>
                  <a:sysClr val="windowText" lastClr="000000"/>
                </a:solidFill>
              </a:rPr>
              <a:t> </a:t>
            </a:r>
            <a:r>
              <a:rPr lang="de-DE" sz="1400" dirty="0" err="1">
                <a:solidFill>
                  <a:sysClr val="windowText" lastClr="000000"/>
                </a:solidFill>
              </a:rPr>
              <a:t>similarities</a:t>
            </a:r>
            <a:endParaRPr lang="de-DE" sz="1400" dirty="0">
              <a:solidFill>
                <a:sysClr val="windowText" lastClr="000000"/>
              </a:solidFill>
            </a:endParaRPr>
          </a:p>
        </p:txBody>
      </p: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2DF725DF-739B-EC3D-8502-E0650100EB96}"/>
              </a:ext>
            </a:extLst>
          </p:cNvPr>
          <p:cNvCxnSpPr>
            <a:cxnSpLocks/>
          </p:cNvCxnSpPr>
          <p:nvPr/>
        </p:nvCxnSpPr>
        <p:spPr>
          <a:xfrm>
            <a:off x="9866083" y="1335714"/>
            <a:ext cx="573359" cy="174436"/>
          </a:xfrm>
          <a:prstGeom prst="line">
            <a:avLst/>
          </a:prstGeom>
          <a:ln>
            <a:solidFill>
              <a:schemeClr val="accent2">
                <a:alpha val="7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6C0E5AF5-6B43-6E7E-4B2A-5BE0A4EA9E54}"/>
              </a:ext>
            </a:extLst>
          </p:cNvPr>
          <p:cNvCxnSpPr>
            <a:cxnSpLocks/>
          </p:cNvCxnSpPr>
          <p:nvPr/>
        </p:nvCxnSpPr>
        <p:spPr>
          <a:xfrm flipV="1">
            <a:off x="9836554" y="1512391"/>
            <a:ext cx="602888" cy="527169"/>
          </a:xfrm>
          <a:prstGeom prst="line">
            <a:avLst/>
          </a:prstGeom>
          <a:ln>
            <a:solidFill>
              <a:schemeClr val="accent2">
                <a:alpha val="7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09D5C555-C567-DE75-A535-CE84D3D9C178}"/>
              </a:ext>
            </a:extLst>
          </p:cNvPr>
          <p:cNvCxnSpPr>
            <a:cxnSpLocks/>
          </p:cNvCxnSpPr>
          <p:nvPr/>
        </p:nvCxnSpPr>
        <p:spPr>
          <a:xfrm flipV="1">
            <a:off x="10228009" y="1527162"/>
            <a:ext cx="211433" cy="1669641"/>
          </a:xfrm>
          <a:prstGeom prst="line">
            <a:avLst/>
          </a:prstGeom>
          <a:ln>
            <a:solidFill>
              <a:schemeClr val="accent2">
                <a:alpha val="7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DACC8A7F-6C90-28FF-B853-32A1832DAAD7}"/>
              </a:ext>
            </a:extLst>
          </p:cNvPr>
          <p:cNvCxnSpPr>
            <a:cxnSpLocks/>
          </p:cNvCxnSpPr>
          <p:nvPr/>
        </p:nvCxnSpPr>
        <p:spPr>
          <a:xfrm flipH="1" flipV="1">
            <a:off x="10452200" y="1527162"/>
            <a:ext cx="351436" cy="1792010"/>
          </a:xfrm>
          <a:prstGeom prst="line">
            <a:avLst/>
          </a:prstGeom>
          <a:ln>
            <a:solidFill>
              <a:schemeClr val="accent2">
                <a:alpha val="7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145A9C4A-A36F-B306-333C-AD8720DDEB95}"/>
                  </a:ext>
                </a:extLst>
              </p:cNvPr>
              <p:cNvSpPr txBox="1"/>
              <p:nvPr/>
            </p:nvSpPr>
            <p:spPr>
              <a:xfrm>
                <a:off x="10101654" y="1142043"/>
                <a:ext cx="37510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4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0.35</m:t>
                      </m:r>
                    </m:oMath>
                  </m:oMathPara>
                </a14:m>
                <a:endParaRPr lang="de-DE" sz="14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145A9C4A-A36F-B306-333C-AD8720DDEB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01654" y="1142043"/>
                <a:ext cx="375103" cy="215444"/>
              </a:xfrm>
              <a:prstGeom prst="rect">
                <a:avLst/>
              </a:prstGeom>
              <a:blipFill>
                <a:blip r:embed="rId3"/>
                <a:stretch>
                  <a:fillRect l="-9677" r="-11290" b="-555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40824640-73BC-6B13-9961-C759CF58C6AF}"/>
                  </a:ext>
                </a:extLst>
              </p:cNvPr>
              <p:cNvSpPr txBox="1"/>
              <p:nvPr/>
            </p:nvSpPr>
            <p:spPr>
              <a:xfrm>
                <a:off x="9726551" y="1621074"/>
                <a:ext cx="37510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4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0.34</m:t>
                      </m:r>
                    </m:oMath>
                  </m:oMathPara>
                </a14:m>
                <a:endParaRPr lang="de-DE" sz="14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40824640-73BC-6B13-9961-C759CF58C6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26551" y="1621074"/>
                <a:ext cx="375103" cy="215444"/>
              </a:xfrm>
              <a:prstGeom prst="rect">
                <a:avLst/>
              </a:prstGeom>
              <a:blipFill>
                <a:blip r:embed="rId4"/>
                <a:stretch>
                  <a:fillRect l="-9836" r="-11475" b="-571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feld 23">
                <a:extLst>
                  <a:ext uri="{FF2B5EF4-FFF2-40B4-BE49-F238E27FC236}">
                    <a16:creationId xmlns:a16="http://schemas.microsoft.com/office/drawing/2014/main" id="{D40505E9-2829-A5B4-5580-E6F028BDB4F8}"/>
                  </a:ext>
                </a:extLst>
              </p:cNvPr>
              <p:cNvSpPr txBox="1"/>
              <p:nvPr/>
            </p:nvSpPr>
            <p:spPr>
              <a:xfrm>
                <a:off x="9865789" y="2642930"/>
                <a:ext cx="37510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4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0.15</m:t>
                      </m:r>
                    </m:oMath>
                  </m:oMathPara>
                </a14:m>
                <a:endParaRPr lang="de-DE" sz="14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24" name="Textfeld 23">
                <a:extLst>
                  <a:ext uri="{FF2B5EF4-FFF2-40B4-BE49-F238E27FC236}">
                    <a16:creationId xmlns:a16="http://schemas.microsoft.com/office/drawing/2014/main" id="{D40505E9-2829-A5B4-5580-E6F028BDB4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5789" y="2642930"/>
                <a:ext cx="375103" cy="215444"/>
              </a:xfrm>
              <a:prstGeom prst="rect">
                <a:avLst/>
              </a:prstGeom>
              <a:blipFill>
                <a:blip r:embed="rId5"/>
                <a:stretch>
                  <a:fillRect l="-9677" r="-11290" b="-571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E1377F9A-6AF0-0F31-4AAE-B5415F44026D}"/>
                  </a:ext>
                </a:extLst>
              </p:cNvPr>
              <p:cNvSpPr txBox="1"/>
              <p:nvPr/>
            </p:nvSpPr>
            <p:spPr>
              <a:xfrm>
                <a:off x="10804407" y="2771478"/>
                <a:ext cx="37510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4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0.14</m:t>
                      </m:r>
                    </m:oMath>
                  </m:oMathPara>
                </a14:m>
                <a:endParaRPr lang="de-DE" sz="14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E1377F9A-6AF0-0F31-4AAE-B5415F4402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04407" y="2771478"/>
                <a:ext cx="375103" cy="215444"/>
              </a:xfrm>
              <a:prstGeom prst="rect">
                <a:avLst/>
              </a:prstGeom>
              <a:blipFill>
                <a:blip r:embed="rId6"/>
                <a:stretch>
                  <a:fillRect l="-9677" r="-9677" b="-571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75977196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EFC66A-7B1E-9293-4FF8-33B295499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Repeat </a:t>
            </a:r>
            <a:r>
              <a:rPr lang="de-DE" dirty="0" err="1"/>
              <a:t>the</a:t>
            </a:r>
            <a:r>
              <a:rPr lang="de-DE" dirty="0"/>
              <a:t> Prozess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775CD60-8884-70DA-4B03-2F0AC97A39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670943" cy="4351338"/>
          </a:xfrm>
        </p:spPr>
        <p:txBody>
          <a:bodyPr/>
          <a:lstStyle/>
          <a:p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repeat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process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every</a:t>
            </a:r>
            <a:r>
              <a:rPr lang="de-DE" dirty="0"/>
              <a:t> </a:t>
            </a:r>
            <a:r>
              <a:rPr lang="de-DE" dirty="0" err="1"/>
              <a:t>datpoint</a:t>
            </a:r>
            <a:r>
              <a:rPr lang="de-DE" dirty="0"/>
              <a:t>…</a:t>
            </a:r>
            <a:endParaRPr lang="de-DE" b="0" i="1" dirty="0">
              <a:latin typeface="Cambria Math" panose="02040503050406030204" pitchFamily="18" charset="0"/>
            </a:endParaRPr>
          </a:p>
          <a:p>
            <a:endParaRPr lang="de-DE" dirty="0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B8387967-17A8-72DF-3596-0E65A6A8BA01}"/>
              </a:ext>
            </a:extLst>
          </p:cNvPr>
          <p:cNvSpPr/>
          <p:nvPr/>
        </p:nvSpPr>
        <p:spPr>
          <a:xfrm>
            <a:off x="2803366" y="3125666"/>
            <a:ext cx="1932553" cy="30512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F244B67F-EB2C-BEF5-CD12-A4B6C8E415C6}"/>
              </a:ext>
            </a:extLst>
          </p:cNvPr>
          <p:cNvSpPr>
            <a:spLocks noChangeAspect="1"/>
          </p:cNvSpPr>
          <p:nvPr/>
        </p:nvSpPr>
        <p:spPr>
          <a:xfrm>
            <a:off x="3109021" y="4457379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C</a:t>
            </a:r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1EC511A6-9B4E-175D-8601-2DAAE60E54B0}"/>
              </a:ext>
            </a:extLst>
          </p:cNvPr>
          <p:cNvSpPr>
            <a:spLocks noChangeAspect="1"/>
          </p:cNvSpPr>
          <p:nvPr/>
        </p:nvSpPr>
        <p:spPr>
          <a:xfrm>
            <a:off x="3711909" y="3933651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A</a:t>
            </a:r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5C5B0F27-7DDF-78FB-DE2D-100A756CBF0F}"/>
              </a:ext>
            </a:extLst>
          </p:cNvPr>
          <p:cNvSpPr>
            <a:spLocks noChangeAspect="1"/>
          </p:cNvSpPr>
          <p:nvPr/>
        </p:nvSpPr>
        <p:spPr>
          <a:xfrm>
            <a:off x="4076103" y="5736991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R</a:t>
            </a:r>
          </a:p>
        </p:txBody>
      </p:sp>
      <p:sp>
        <p:nvSpPr>
          <p:cNvPr id="26" name="Ellipse 25">
            <a:extLst>
              <a:ext uri="{FF2B5EF4-FFF2-40B4-BE49-F238E27FC236}">
                <a16:creationId xmlns:a16="http://schemas.microsoft.com/office/drawing/2014/main" id="{68091F13-C1AD-9D90-6EE7-C2D6A3D42B21}"/>
              </a:ext>
            </a:extLst>
          </p:cNvPr>
          <p:cNvSpPr>
            <a:spLocks noChangeAspect="1"/>
          </p:cNvSpPr>
          <p:nvPr/>
        </p:nvSpPr>
        <p:spPr>
          <a:xfrm>
            <a:off x="3500476" y="5614622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08702982-4A6E-9DEF-6C97-6BCD52054C64}"/>
              </a:ext>
            </a:extLst>
          </p:cNvPr>
          <p:cNvSpPr>
            <a:spLocks noChangeAspect="1"/>
          </p:cNvSpPr>
          <p:nvPr/>
        </p:nvSpPr>
        <p:spPr>
          <a:xfrm>
            <a:off x="3138550" y="3753533"/>
            <a:ext cx="353354" cy="353354"/>
          </a:xfrm>
          <a:prstGeom prst="ellipse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B</a:t>
            </a: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1D971E15-4AEE-CA72-8CE0-2DCC77403401}"/>
              </a:ext>
            </a:extLst>
          </p:cNvPr>
          <p:cNvSpPr/>
          <p:nvPr/>
        </p:nvSpPr>
        <p:spPr>
          <a:xfrm>
            <a:off x="2998190" y="3071779"/>
            <a:ext cx="1586697" cy="481638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err="1">
                <a:solidFill>
                  <a:sysClr val="windowText" lastClr="000000"/>
                </a:solidFill>
              </a:rPr>
              <a:t>Calculate</a:t>
            </a:r>
            <a:r>
              <a:rPr lang="de-DE" sz="1400" dirty="0">
                <a:solidFill>
                  <a:sysClr val="windowText" lastClr="000000"/>
                </a:solidFill>
              </a:rPr>
              <a:t> </a:t>
            </a:r>
            <a:r>
              <a:rPr lang="de-DE" sz="1400" dirty="0" err="1">
                <a:solidFill>
                  <a:sysClr val="windowText" lastClr="000000"/>
                </a:solidFill>
              </a:rPr>
              <a:t>distances</a:t>
            </a:r>
            <a:endParaRPr lang="de-DE" sz="1400" dirty="0">
              <a:solidFill>
                <a:sysClr val="windowText" lastClr="000000"/>
              </a:solidFill>
            </a:endParaRPr>
          </a:p>
        </p:txBody>
      </p:sp>
      <p:cxnSp>
        <p:nvCxnSpPr>
          <p:cNvPr id="29" name="Gerader Verbinder 28">
            <a:extLst>
              <a:ext uri="{FF2B5EF4-FFF2-40B4-BE49-F238E27FC236}">
                <a16:creationId xmlns:a16="http://schemas.microsoft.com/office/drawing/2014/main" id="{E3AA6BFA-8E18-3106-7719-841517587564}"/>
              </a:ext>
            </a:extLst>
          </p:cNvPr>
          <p:cNvCxnSpPr>
            <a:cxnSpLocks/>
          </p:cNvCxnSpPr>
          <p:nvPr/>
        </p:nvCxnSpPr>
        <p:spPr>
          <a:xfrm>
            <a:off x="3315227" y="3930210"/>
            <a:ext cx="573359" cy="174436"/>
          </a:xfrm>
          <a:prstGeom prst="line">
            <a:avLst/>
          </a:prstGeom>
          <a:ln>
            <a:solidFill>
              <a:schemeClr val="accent2">
                <a:alpha val="7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691B7F3E-1002-E4BA-0C00-92D0EF0450B8}"/>
              </a:ext>
            </a:extLst>
          </p:cNvPr>
          <p:cNvCxnSpPr>
            <a:cxnSpLocks/>
          </p:cNvCxnSpPr>
          <p:nvPr/>
        </p:nvCxnSpPr>
        <p:spPr>
          <a:xfrm flipV="1">
            <a:off x="3285698" y="3951983"/>
            <a:ext cx="29235" cy="682073"/>
          </a:xfrm>
          <a:prstGeom prst="line">
            <a:avLst/>
          </a:prstGeom>
          <a:ln>
            <a:solidFill>
              <a:schemeClr val="accent2">
                <a:alpha val="7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" name="Gerader Verbinder 30">
            <a:extLst>
              <a:ext uri="{FF2B5EF4-FFF2-40B4-BE49-F238E27FC236}">
                <a16:creationId xmlns:a16="http://schemas.microsoft.com/office/drawing/2014/main" id="{F17D5995-EFD3-650B-CC42-548A9EA0E138}"/>
              </a:ext>
            </a:extLst>
          </p:cNvPr>
          <p:cNvCxnSpPr>
            <a:cxnSpLocks/>
          </p:cNvCxnSpPr>
          <p:nvPr/>
        </p:nvCxnSpPr>
        <p:spPr>
          <a:xfrm flipH="1" flipV="1">
            <a:off x="3314933" y="3930210"/>
            <a:ext cx="362220" cy="1861089"/>
          </a:xfrm>
          <a:prstGeom prst="line">
            <a:avLst/>
          </a:prstGeom>
          <a:ln>
            <a:solidFill>
              <a:schemeClr val="accent2">
                <a:alpha val="7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FEBCC02E-0414-D56D-E347-068F0E32D17E}"/>
              </a:ext>
            </a:extLst>
          </p:cNvPr>
          <p:cNvCxnSpPr>
            <a:cxnSpLocks/>
          </p:cNvCxnSpPr>
          <p:nvPr/>
        </p:nvCxnSpPr>
        <p:spPr>
          <a:xfrm flipH="1" flipV="1">
            <a:off x="3314933" y="3951983"/>
            <a:ext cx="937847" cy="1961685"/>
          </a:xfrm>
          <a:prstGeom prst="line">
            <a:avLst/>
          </a:prstGeom>
          <a:ln>
            <a:solidFill>
              <a:schemeClr val="accent2">
                <a:alpha val="7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feld 32">
                <a:extLst>
                  <a:ext uri="{FF2B5EF4-FFF2-40B4-BE49-F238E27FC236}">
                    <a16:creationId xmlns:a16="http://schemas.microsoft.com/office/drawing/2014/main" id="{700728DB-3842-DC52-7B45-B096EE75D394}"/>
                  </a:ext>
                </a:extLst>
              </p:cNvPr>
              <p:cNvSpPr txBox="1"/>
              <p:nvPr/>
            </p:nvSpPr>
            <p:spPr>
              <a:xfrm>
                <a:off x="3550798" y="3736539"/>
                <a:ext cx="139462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4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de-DE" sz="14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33" name="Textfeld 32">
                <a:extLst>
                  <a:ext uri="{FF2B5EF4-FFF2-40B4-BE49-F238E27FC236}">
                    <a16:creationId xmlns:a16="http://schemas.microsoft.com/office/drawing/2014/main" id="{700728DB-3842-DC52-7B45-B096EE75D3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0798" y="3736539"/>
                <a:ext cx="139462" cy="215444"/>
              </a:xfrm>
              <a:prstGeom prst="rect">
                <a:avLst/>
              </a:prstGeom>
              <a:blipFill>
                <a:blip r:embed="rId3"/>
                <a:stretch>
                  <a:fillRect l="-30435" r="-26087" b="-571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feld 33">
                <a:extLst>
                  <a:ext uri="{FF2B5EF4-FFF2-40B4-BE49-F238E27FC236}">
                    <a16:creationId xmlns:a16="http://schemas.microsoft.com/office/drawing/2014/main" id="{DAF93FC3-0A6B-10BD-4FAC-582019B703C4}"/>
                  </a:ext>
                </a:extLst>
              </p:cNvPr>
              <p:cNvSpPr txBox="1"/>
              <p:nvPr/>
            </p:nvSpPr>
            <p:spPr>
              <a:xfrm>
                <a:off x="2875839" y="4185297"/>
                <a:ext cx="37510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4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1.22</m:t>
                      </m:r>
                    </m:oMath>
                  </m:oMathPara>
                </a14:m>
                <a:endParaRPr lang="de-DE" sz="14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34" name="Textfeld 33">
                <a:extLst>
                  <a:ext uri="{FF2B5EF4-FFF2-40B4-BE49-F238E27FC236}">
                    <a16:creationId xmlns:a16="http://schemas.microsoft.com/office/drawing/2014/main" id="{DAF93FC3-0A6B-10BD-4FAC-582019B703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5839" y="4185297"/>
                <a:ext cx="375103" cy="215444"/>
              </a:xfrm>
              <a:prstGeom prst="rect">
                <a:avLst/>
              </a:prstGeom>
              <a:blipFill>
                <a:blip r:embed="rId4"/>
                <a:stretch>
                  <a:fillRect l="-9836" r="-11475" b="-571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feld 34">
                <a:extLst>
                  <a:ext uri="{FF2B5EF4-FFF2-40B4-BE49-F238E27FC236}">
                    <a16:creationId xmlns:a16="http://schemas.microsoft.com/office/drawing/2014/main" id="{99954BA5-0407-503A-C416-A8D3E2A59FD5}"/>
                  </a:ext>
                </a:extLst>
              </p:cNvPr>
              <p:cNvSpPr txBox="1"/>
              <p:nvPr/>
            </p:nvSpPr>
            <p:spPr>
              <a:xfrm>
                <a:off x="3359253" y="5304691"/>
                <a:ext cx="139461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4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de-DE" sz="14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35" name="Textfeld 34">
                <a:extLst>
                  <a:ext uri="{FF2B5EF4-FFF2-40B4-BE49-F238E27FC236}">
                    <a16:creationId xmlns:a16="http://schemas.microsoft.com/office/drawing/2014/main" id="{99954BA5-0407-503A-C416-A8D3E2A59F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9253" y="5304691"/>
                <a:ext cx="139461" cy="215444"/>
              </a:xfrm>
              <a:prstGeom prst="rect">
                <a:avLst/>
              </a:prstGeom>
              <a:blipFill>
                <a:blip r:embed="rId5"/>
                <a:stretch>
                  <a:fillRect l="-30435" r="-26087" b="-277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feld 35">
                <a:extLst>
                  <a:ext uri="{FF2B5EF4-FFF2-40B4-BE49-F238E27FC236}">
                    <a16:creationId xmlns:a16="http://schemas.microsoft.com/office/drawing/2014/main" id="{C8E6A991-FFC3-9C20-3523-0149B6062224}"/>
                  </a:ext>
                </a:extLst>
              </p:cNvPr>
              <p:cNvSpPr txBox="1"/>
              <p:nvPr/>
            </p:nvSpPr>
            <p:spPr>
              <a:xfrm>
                <a:off x="4253551" y="5365974"/>
                <a:ext cx="275717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4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4.3</m:t>
                      </m:r>
                    </m:oMath>
                  </m:oMathPara>
                </a14:m>
                <a:endParaRPr lang="de-DE" sz="14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36" name="Textfeld 35">
                <a:extLst>
                  <a:ext uri="{FF2B5EF4-FFF2-40B4-BE49-F238E27FC236}">
                    <a16:creationId xmlns:a16="http://schemas.microsoft.com/office/drawing/2014/main" id="{C8E6A991-FFC3-9C20-3523-0149B60622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3551" y="5365974"/>
                <a:ext cx="275717" cy="215444"/>
              </a:xfrm>
              <a:prstGeom prst="rect">
                <a:avLst/>
              </a:prstGeom>
              <a:blipFill>
                <a:blip r:embed="rId6"/>
                <a:stretch>
                  <a:fillRect l="-15556" r="-15556" b="-277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Rechteck 36">
            <a:extLst>
              <a:ext uri="{FF2B5EF4-FFF2-40B4-BE49-F238E27FC236}">
                <a16:creationId xmlns:a16="http://schemas.microsoft.com/office/drawing/2014/main" id="{08B4DA89-78F3-3816-EC4F-F883BD073A21}"/>
              </a:ext>
            </a:extLst>
          </p:cNvPr>
          <p:cNvSpPr/>
          <p:nvPr/>
        </p:nvSpPr>
        <p:spPr>
          <a:xfrm>
            <a:off x="5116993" y="3125666"/>
            <a:ext cx="1932553" cy="30512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" name="Ellipse 37">
            <a:extLst>
              <a:ext uri="{FF2B5EF4-FFF2-40B4-BE49-F238E27FC236}">
                <a16:creationId xmlns:a16="http://schemas.microsoft.com/office/drawing/2014/main" id="{DAB7D674-7083-17E6-F571-58B600E19E93}"/>
              </a:ext>
            </a:extLst>
          </p:cNvPr>
          <p:cNvSpPr>
            <a:spLocks noChangeAspect="1"/>
          </p:cNvSpPr>
          <p:nvPr/>
        </p:nvSpPr>
        <p:spPr>
          <a:xfrm>
            <a:off x="5422648" y="4457379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C</a:t>
            </a:r>
          </a:p>
        </p:txBody>
      </p:sp>
      <p:sp>
        <p:nvSpPr>
          <p:cNvPr id="39" name="Ellipse 38">
            <a:extLst>
              <a:ext uri="{FF2B5EF4-FFF2-40B4-BE49-F238E27FC236}">
                <a16:creationId xmlns:a16="http://schemas.microsoft.com/office/drawing/2014/main" id="{0FBFBF1B-6E29-1204-6440-CEE2F40CDAD0}"/>
              </a:ext>
            </a:extLst>
          </p:cNvPr>
          <p:cNvSpPr>
            <a:spLocks noChangeAspect="1"/>
          </p:cNvSpPr>
          <p:nvPr/>
        </p:nvSpPr>
        <p:spPr>
          <a:xfrm>
            <a:off x="6025536" y="3933651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A</a:t>
            </a:r>
          </a:p>
        </p:txBody>
      </p:sp>
      <p:sp>
        <p:nvSpPr>
          <p:cNvPr id="40" name="Ellipse 39">
            <a:extLst>
              <a:ext uri="{FF2B5EF4-FFF2-40B4-BE49-F238E27FC236}">
                <a16:creationId xmlns:a16="http://schemas.microsoft.com/office/drawing/2014/main" id="{8C5DB802-39C2-4497-6ADF-D06087CF7AFD}"/>
              </a:ext>
            </a:extLst>
          </p:cNvPr>
          <p:cNvSpPr>
            <a:spLocks noChangeAspect="1"/>
          </p:cNvSpPr>
          <p:nvPr/>
        </p:nvSpPr>
        <p:spPr>
          <a:xfrm>
            <a:off x="6389730" y="5736991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R</a:t>
            </a:r>
          </a:p>
        </p:txBody>
      </p:sp>
      <p:sp>
        <p:nvSpPr>
          <p:cNvPr id="41" name="Ellipse 40">
            <a:extLst>
              <a:ext uri="{FF2B5EF4-FFF2-40B4-BE49-F238E27FC236}">
                <a16:creationId xmlns:a16="http://schemas.microsoft.com/office/drawing/2014/main" id="{C758A5A1-FBD7-4A8E-27F4-B85661821870}"/>
              </a:ext>
            </a:extLst>
          </p:cNvPr>
          <p:cNvSpPr>
            <a:spLocks noChangeAspect="1"/>
          </p:cNvSpPr>
          <p:nvPr/>
        </p:nvSpPr>
        <p:spPr>
          <a:xfrm>
            <a:off x="5814103" y="5614622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</a:p>
        </p:txBody>
      </p:sp>
      <p:sp>
        <p:nvSpPr>
          <p:cNvPr id="42" name="Ellipse 41">
            <a:extLst>
              <a:ext uri="{FF2B5EF4-FFF2-40B4-BE49-F238E27FC236}">
                <a16:creationId xmlns:a16="http://schemas.microsoft.com/office/drawing/2014/main" id="{FCDD82D7-E03B-4448-A3EE-4065794BD183}"/>
              </a:ext>
            </a:extLst>
          </p:cNvPr>
          <p:cNvSpPr>
            <a:spLocks noChangeAspect="1"/>
          </p:cNvSpPr>
          <p:nvPr/>
        </p:nvSpPr>
        <p:spPr>
          <a:xfrm>
            <a:off x="5452177" y="3753533"/>
            <a:ext cx="353354" cy="353354"/>
          </a:xfrm>
          <a:prstGeom prst="ellipse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B</a:t>
            </a: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7D7F2680-557E-980A-3BF1-937A31A71645}"/>
              </a:ext>
            </a:extLst>
          </p:cNvPr>
          <p:cNvSpPr/>
          <p:nvPr/>
        </p:nvSpPr>
        <p:spPr>
          <a:xfrm>
            <a:off x="5311817" y="3071779"/>
            <a:ext cx="1586697" cy="481638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err="1">
                <a:solidFill>
                  <a:sysClr val="windowText" lastClr="000000"/>
                </a:solidFill>
              </a:rPr>
              <a:t>Calculate</a:t>
            </a:r>
            <a:r>
              <a:rPr lang="de-DE" sz="1400" dirty="0">
                <a:solidFill>
                  <a:sysClr val="windowText" lastClr="000000"/>
                </a:solidFill>
              </a:rPr>
              <a:t> </a:t>
            </a:r>
            <a:r>
              <a:rPr lang="de-DE" sz="1400" dirty="0" err="1">
                <a:solidFill>
                  <a:sysClr val="windowText" lastClr="000000"/>
                </a:solidFill>
              </a:rPr>
              <a:t>similarities</a:t>
            </a:r>
            <a:endParaRPr lang="de-DE" sz="1400" dirty="0">
              <a:solidFill>
                <a:sysClr val="windowText" lastClr="000000"/>
              </a:solidFill>
            </a:endParaRPr>
          </a:p>
        </p:txBody>
      </p:sp>
      <p:cxnSp>
        <p:nvCxnSpPr>
          <p:cNvPr id="44" name="Gerader Verbinder 43">
            <a:extLst>
              <a:ext uri="{FF2B5EF4-FFF2-40B4-BE49-F238E27FC236}">
                <a16:creationId xmlns:a16="http://schemas.microsoft.com/office/drawing/2014/main" id="{D36C2541-A37B-4832-D1BD-0B451BA444ED}"/>
              </a:ext>
            </a:extLst>
          </p:cNvPr>
          <p:cNvCxnSpPr>
            <a:cxnSpLocks/>
          </p:cNvCxnSpPr>
          <p:nvPr/>
        </p:nvCxnSpPr>
        <p:spPr>
          <a:xfrm>
            <a:off x="5628854" y="3930210"/>
            <a:ext cx="573359" cy="174436"/>
          </a:xfrm>
          <a:prstGeom prst="line">
            <a:avLst/>
          </a:prstGeom>
          <a:ln>
            <a:solidFill>
              <a:schemeClr val="accent2">
                <a:alpha val="7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5" name="Gerader Verbinder 44">
            <a:extLst>
              <a:ext uri="{FF2B5EF4-FFF2-40B4-BE49-F238E27FC236}">
                <a16:creationId xmlns:a16="http://schemas.microsoft.com/office/drawing/2014/main" id="{C03C2DE2-184A-2E20-301C-3D7B378C1AC2}"/>
              </a:ext>
            </a:extLst>
          </p:cNvPr>
          <p:cNvCxnSpPr>
            <a:cxnSpLocks/>
          </p:cNvCxnSpPr>
          <p:nvPr/>
        </p:nvCxnSpPr>
        <p:spPr>
          <a:xfrm flipV="1">
            <a:off x="5599325" y="3951983"/>
            <a:ext cx="29235" cy="682073"/>
          </a:xfrm>
          <a:prstGeom prst="line">
            <a:avLst/>
          </a:prstGeom>
          <a:ln>
            <a:solidFill>
              <a:schemeClr val="accent2">
                <a:alpha val="7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6" name="Gerader Verbinder 45">
            <a:extLst>
              <a:ext uri="{FF2B5EF4-FFF2-40B4-BE49-F238E27FC236}">
                <a16:creationId xmlns:a16="http://schemas.microsoft.com/office/drawing/2014/main" id="{6E8822AF-43E2-E685-73FE-8964F2272602}"/>
              </a:ext>
            </a:extLst>
          </p:cNvPr>
          <p:cNvCxnSpPr>
            <a:cxnSpLocks/>
          </p:cNvCxnSpPr>
          <p:nvPr/>
        </p:nvCxnSpPr>
        <p:spPr>
          <a:xfrm flipH="1" flipV="1">
            <a:off x="5628560" y="3930210"/>
            <a:ext cx="362220" cy="1861089"/>
          </a:xfrm>
          <a:prstGeom prst="line">
            <a:avLst/>
          </a:prstGeom>
          <a:ln>
            <a:solidFill>
              <a:schemeClr val="accent2">
                <a:alpha val="7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7" name="Gerader Verbinder 46">
            <a:extLst>
              <a:ext uri="{FF2B5EF4-FFF2-40B4-BE49-F238E27FC236}">
                <a16:creationId xmlns:a16="http://schemas.microsoft.com/office/drawing/2014/main" id="{7FA3A781-1416-BC6A-7EB3-43AC945DBEEF}"/>
              </a:ext>
            </a:extLst>
          </p:cNvPr>
          <p:cNvCxnSpPr>
            <a:cxnSpLocks/>
          </p:cNvCxnSpPr>
          <p:nvPr/>
        </p:nvCxnSpPr>
        <p:spPr>
          <a:xfrm flipH="1" flipV="1">
            <a:off x="5628560" y="3951983"/>
            <a:ext cx="937847" cy="1961685"/>
          </a:xfrm>
          <a:prstGeom prst="line">
            <a:avLst/>
          </a:prstGeom>
          <a:ln>
            <a:solidFill>
              <a:schemeClr val="accent2">
                <a:alpha val="7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feld 47">
                <a:extLst>
                  <a:ext uri="{FF2B5EF4-FFF2-40B4-BE49-F238E27FC236}">
                    <a16:creationId xmlns:a16="http://schemas.microsoft.com/office/drawing/2014/main" id="{0A5C5292-2696-51BE-2CD4-62F4EC1E5641}"/>
                  </a:ext>
                </a:extLst>
              </p:cNvPr>
              <p:cNvSpPr txBox="1"/>
              <p:nvPr/>
            </p:nvSpPr>
            <p:spPr>
              <a:xfrm>
                <a:off x="5864425" y="3736539"/>
                <a:ext cx="37510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4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0.94</m:t>
                      </m:r>
                    </m:oMath>
                  </m:oMathPara>
                </a14:m>
                <a:endParaRPr lang="de-DE" sz="14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48" name="Textfeld 47">
                <a:extLst>
                  <a:ext uri="{FF2B5EF4-FFF2-40B4-BE49-F238E27FC236}">
                    <a16:creationId xmlns:a16="http://schemas.microsoft.com/office/drawing/2014/main" id="{0A5C5292-2696-51BE-2CD4-62F4EC1E56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4425" y="3736539"/>
                <a:ext cx="375103" cy="215444"/>
              </a:xfrm>
              <a:prstGeom prst="rect">
                <a:avLst/>
              </a:prstGeom>
              <a:blipFill>
                <a:blip r:embed="rId7"/>
                <a:stretch>
                  <a:fillRect l="-9677" r="-9677" b="-571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feld 48">
                <a:extLst>
                  <a:ext uri="{FF2B5EF4-FFF2-40B4-BE49-F238E27FC236}">
                    <a16:creationId xmlns:a16="http://schemas.microsoft.com/office/drawing/2014/main" id="{04D7F4A2-9F52-BB46-16F7-888981AD3527}"/>
                  </a:ext>
                </a:extLst>
              </p:cNvPr>
              <p:cNvSpPr txBox="1"/>
              <p:nvPr/>
            </p:nvSpPr>
            <p:spPr>
              <a:xfrm>
                <a:off x="5189466" y="4185297"/>
                <a:ext cx="37510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4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0.92</m:t>
                      </m:r>
                    </m:oMath>
                  </m:oMathPara>
                </a14:m>
                <a:endParaRPr lang="de-DE" sz="14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49" name="Textfeld 48">
                <a:extLst>
                  <a:ext uri="{FF2B5EF4-FFF2-40B4-BE49-F238E27FC236}">
                    <a16:creationId xmlns:a16="http://schemas.microsoft.com/office/drawing/2014/main" id="{04D7F4A2-9F52-BB46-16F7-888981AD35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9466" y="4185297"/>
                <a:ext cx="375103" cy="215444"/>
              </a:xfrm>
              <a:prstGeom prst="rect">
                <a:avLst/>
              </a:prstGeom>
              <a:blipFill>
                <a:blip r:embed="rId8"/>
                <a:stretch>
                  <a:fillRect l="-9677" r="-9677" b="-571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feld 49">
                <a:extLst>
                  <a:ext uri="{FF2B5EF4-FFF2-40B4-BE49-F238E27FC236}">
                    <a16:creationId xmlns:a16="http://schemas.microsoft.com/office/drawing/2014/main" id="{B710FD97-C3AC-9536-5A6E-C9386592E0E3}"/>
                  </a:ext>
                </a:extLst>
              </p:cNvPr>
              <p:cNvSpPr txBox="1"/>
              <p:nvPr/>
            </p:nvSpPr>
            <p:spPr>
              <a:xfrm>
                <a:off x="5469347" y="5367587"/>
                <a:ext cx="37510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4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0.42</m:t>
                      </m:r>
                    </m:oMath>
                  </m:oMathPara>
                </a14:m>
                <a:endParaRPr lang="de-DE" sz="14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50" name="Textfeld 49">
                <a:extLst>
                  <a:ext uri="{FF2B5EF4-FFF2-40B4-BE49-F238E27FC236}">
                    <a16:creationId xmlns:a16="http://schemas.microsoft.com/office/drawing/2014/main" id="{B710FD97-C3AC-9536-5A6E-C9386592E0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9347" y="5367587"/>
                <a:ext cx="375103" cy="215444"/>
              </a:xfrm>
              <a:prstGeom prst="rect">
                <a:avLst/>
              </a:prstGeom>
              <a:blipFill>
                <a:blip r:embed="rId9"/>
                <a:stretch>
                  <a:fillRect l="-9677" r="-9677" b="-571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feld 50">
                <a:extLst>
                  <a:ext uri="{FF2B5EF4-FFF2-40B4-BE49-F238E27FC236}">
                    <a16:creationId xmlns:a16="http://schemas.microsoft.com/office/drawing/2014/main" id="{3C45CD2C-9EDF-ABF4-5207-46D9316358AB}"/>
                  </a:ext>
                </a:extLst>
              </p:cNvPr>
              <p:cNvSpPr txBox="1"/>
              <p:nvPr/>
            </p:nvSpPr>
            <p:spPr>
              <a:xfrm>
                <a:off x="6272910" y="5062032"/>
                <a:ext cx="37510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4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0.36</m:t>
                      </m:r>
                    </m:oMath>
                  </m:oMathPara>
                </a14:m>
                <a:endParaRPr lang="de-DE" sz="14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51" name="Textfeld 50">
                <a:extLst>
                  <a:ext uri="{FF2B5EF4-FFF2-40B4-BE49-F238E27FC236}">
                    <a16:creationId xmlns:a16="http://schemas.microsoft.com/office/drawing/2014/main" id="{3C45CD2C-9EDF-ABF4-5207-46D9316358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2910" y="5062032"/>
                <a:ext cx="375103" cy="215444"/>
              </a:xfrm>
              <a:prstGeom prst="rect">
                <a:avLst/>
              </a:prstGeom>
              <a:blipFill>
                <a:blip r:embed="rId10"/>
                <a:stretch>
                  <a:fillRect l="-9677" r="-9677" b="-277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Rechteck 51">
            <a:extLst>
              <a:ext uri="{FF2B5EF4-FFF2-40B4-BE49-F238E27FC236}">
                <a16:creationId xmlns:a16="http://schemas.microsoft.com/office/drawing/2014/main" id="{04984735-A451-B63E-D0C3-3CF69972FBA6}"/>
              </a:ext>
            </a:extLst>
          </p:cNvPr>
          <p:cNvSpPr/>
          <p:nvPr/>
        </p:nvSpPr>
        <p:spPr>
          <a:xfrm>
            <a:off x="7395619" y="3125666"/>
            <a:ext cx="1932553" cy="30512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3" name="Ellipse 52">
            <a:extLst>
              <a:ext uri="{FF2B5EF4-FFF2-40B4-BE49-F238E27FC236}">
                <a16:creationId xmlns:a16="http://schemas.microsoft.com/office/drawing/2014/main" id="{0676DAD9-1866-70E5-0D70-C411C15517D8}"/>
              </a:ext>
            </a:extLst>
          </p:cNvPr>
          <p:cNvSpPr>
            <a:spLocks noChangeAspect="1"/>
          </p:cNvSpPr>
          <p:nvPr/>
        </p:nvSpPr>
        <p:spPr>
          <a:xfrm>
            <a:off x="7701274" y="4457379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C</a:t>
            </a:r>
          </a:p>
        </p:txBody>
      </p:sp>
      <p:sp>
        <p:nvSpPr>
          <p:cNvPr id="54" name="Ellipse 53">
            <a:extLst>
              <a:ext uri="{FF2B5EF4-FFF2-40B4-BE49-F238E27FC236}">
                <a16:creationId xmlns:a16="http://schemas.microsoft.com/office/drawing/2014/main" id="{5655A687-773D-E55D-F834-044A8E0CAFAA}"/>
              </a:ext>
            </a:extLst>
          </p:cNvPr>
          <p:cNvSpPr>
            <a:spLocks noChangeAspect="1"/>
          </p:cNvSpPr>
          <p:nvPr/>
        </p:nvSpPr>
        <p:spPr>
          <a:xfrm>
            <a:off x="8304162" y="3933651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A</a:t>
            </a:r>
          </a:p>
        </p:txBody>
      </p:sp>
      <p:sp>
        <p:nvSpPr>
          <p:cNvPr id="55" name="Ellipse 54">
            <a:extLst>
              <a:ext uri="{FF2B5EF4-FFF2-40B4-BE49-F238E27FC236}">
                <a16:creationId xmlns:a16="http://schemas.microsoft.com/office/drawing/2014/main" id="{1874B096-E1F8-35B9-6851-9812E941F4A1}"/>
              </a:ext>
            </a:extLst>
          </p:cNvPr>
          <p:cNvSpPr>
            <a:spLocks noChangeAspect="1"/>
          </p:cNvSpPr>
          <p:nvPr/>
        </p:nvSpPr>
        <p:spPr>
          <a:xfrm>
            <a:off x="8668356" y="5736991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R</a:t>
            </a:r>
          </a:p>
        </p:txBody>
      </p:sp>
      <p:sp>
        <p:nvSpPr>
          <p:cNvPr id="56" name="Ellipse 55">
            <a:extLst>
              <a:ext uri="{FF2B5EF4-FFF2-40B4-BE49-F238E27FC236}">
                <a16:creationId xmlns:a16="http://schemas.microsoft.com/office/drawing/2014/main" id="{94662BE9-1347-D91B-0422-4028BBF03481}"/>
              </a:ext>
            </a:extLst>
          </p:cNvPr>
          <p:cNvSpPr>
            <a:spLocks noChangeAspect="1"/>
          </p:cNvSpPr>
          <p:nvPr/>
        </p:nvSpPr>
        <p:spPr>
          <a:xfrm>
            <a:off x="8092729" y="5614622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</a:p>
        </p:txBody>
      </p:sp>
      <p:sp>
        <p:nvSpPr>
          <p:cNvPr id="57" name="Ellipse 56">
            <a:extLst>
              <a:ext uri="{FF2B5EF4-FFF2-40B4-BE49-F238E27FC236}">
                <a16:creationId xmlns:a16="http://schemas.microsoft.com/office/drawing/2014/main" id="{33B842F1-B183-10FD-BDE0-D368AB4F0B73}"/>
              </a:ext>
            </a:extLst>
          </p:cNvPr>
          <p:cNvSpPr>
            <a:spLocks noChangeAspect="1"/>
          </p:cNvSpPr>
          <p:nvPr/>
        </p:nvSpPr>
        <p:spPr>
          <a:xfrm>
            <a:off x="7730803" y="3753533"/>
            <a:ext cx="353354" cy="353354"/>
          </a:xfrm>
          <a:prstGeom prst="ellipse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B</a:t>
            </a:r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E694FAE1-0BCF-563C-DF77-881E6C671A05}"/>
              </a:ext>
            </a:extLst>
          </p:cNvPr>
          <p:cNvSpPr/>
          <p:nvPr/>
        </p:nvSpPr>
        <p:spPr>
          <a:xfrm>
            <a:off x="7590443" y="3071779"/>
            <a:ext cx="1586697" cy="481638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err="1">
                <a:solidFill>
                  <a:sysClr val="windowText" lastClr="000000"/>
                </a:solidFill>
              </a:rPr>
              <a:t>Scaling</a:t>
            </a:r>
            <a:r>
              <a:rPr lang="de-DE" sz="1400" dirty="0">
                <a:solidFill>
                  <a:sysClr val="windowText" lastClr="000000"/>
                </a:solidFill>
              </a:rPr>
              <a:t> </a:t>
            </a:r>
            <a:r>
              <a:rPr lang="de-DE" sz="1400" dirty="0" err="1">
                <a:solidFill>
                  <a:sysClr val="windowText" lastClr="000000"/>
                </a:solidFill>
              </a:rPr>
              <a:t>similarities</a:t>
            </a:r>
            <a:endParaRPr lang="de-DE" sz="1400" dirty="0">
              <a:solidFill>
                <a:sysClr val="windowText" lastClr="000000"/>
              </a:solidFill>
            </a:endParaRPr>
          </a:p>
        </p:txBody>
      </p:sp>
      <p:cxnSp>
        <p:nvCxnSpPr>
          <p:cNvPr id="59" name="Gerader Verbinder 58">
            <a:extLst>
              <a:ext uri="{FF2B5EF4-FFF2-40B4-BE49-F238E27FC236}">
                <a16:creationId xmlns:a16="http://schemas.microsoft.com/office/drawing/2014/main" id="{3F37F7B0-7AFA-99B4-2349-C3ECD4A1C8DB}"/>
              </a:ext>
            </a:extLst>
          </p:cNvPr>
          <p:cNvCxnSpPr>
            <a:cxnSpLocks/>
          </p:cNvCxnSpPr>
          <p:nvPr/>
        </p:nvCxnSpPr>
        <p:spPr>
          <a:xfrm>
            <a:off x="7907480" y="3930210"/>
            <a:ext cx="573359" cy="174436"/>
          </a:xfrm>
          <a:prstGeom prst="line">
            <a:avLst/>
          </a:prstGeom>
          <a:ln>
            <a:solidFill>
              <a:schemeClr val="accent2">
                <a:alpha val="7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0" name="Gerader Verbinder 59">
            <a:extLst>
              <a:ext uri="{FF2B5EF4-FFF2-40B4-BE49-F238E27FC236}">
                <a16:creationId xmlns:a16="http://schemas.microsoft.com/office/drawing/2014/main" id="{52B9EF1F-7ECE-229D-35E7-CF8BCEB41CFD}"/>
              </a:ext>
            </a:extLst>
          </p:cNvPr>
          <p:cNvCxnSpPr>
            <a:cxnSpLocks/>
          </p:cNvCxnSpPr>
          <p:nvPr/>
        </p:nvCxnSpPr>
        <p:spPr>
          <a:xfrm flipV="1">
            <a:off x="7877951" y="3951983"/>
            <a:ext cx="29235" cy="682073"/>
          </a:xfrm>
          <a:prstGeom prst="line">
            <a:avLst/>
          </a:prstGeom>
          <a:ln>
            <a:solidFill>
              <a:schemeClr val="accent2">
                <a:alpha val="7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1" name="Gerader Verbinder 60">
            <a:extLst>
              <a:ext uri="{FF2B5EF4-FFF2-40B4-BE49-F238E27FC236}">
                <a16:creationId xmlns:a16="http://schemas.microsoft.com/office/drawing/2014/main" id="{50835E14-1CE6-7EDF-7B05-57000CC3C3EA}"/>
              </a:ext>
            </a:extLst>
          </p:cNvPr>
          <p:cNvCxnSpPr>
            <a:cxnSpLocks/>
          </p:cNvCxnSpPr>
          <p:nvPr/>
        </p:nvCxnSpPr>
        <p:spPr>
          <a:xfrm flipH="1" flipV="1">
            <a:off x="7907186" y="3930210"/>
            <a:ext cx="362220" cy="1861089"/>
          </a:xfrm>
          <a:prstGeom prst="line">
            <a:avLst/>
          </a:prstGeom>
          <a:ln>
            <a:solidFill>
              <a:schemeClr val="accent2">
                <a:alpha val="7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2" name="Gerader Verbinder 61">
            <a:extLst>
              <a:ext uri="{FF2B5EF4-FFF2-40B4-BE49-F238E27FC236}">
                <a16:creationId xmlns:a16="http://schemas.microsoft.com/office/drawing/2014/main" id="{A93A55BE-966C-9B34-C5C2-862BF9E18AA9}"/>
              </a:ext>
            </a:extLst>
          </p:cNvPr>
          <p:cNvCxnSpPr>
            <a:cxnSpLocks/>
          </p:cNvCxnSpPr>
          <p:nvPr/>
        </p:nvCxnSpPr>
        <p:spPr>
          <a:xfrm flipH="1" flipV="1">
            <a:off x="7907186" y="3951983"/>
            <a:ext cx="937847" cy="1961685"/>
          </a:xfrm>
          <a:prstGeom prst="line">
            <a:avLst/>
          </a:prstGeom>
          <a:ln>
            <a:solidFill>
              <a:schemeClr val="accent2">
                <a:alpha val="7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feld 62">
                <a:extLst>
                  <a:ext uri="{FF2B5EF4-FFF2-40B4-BE49-F238E27FC236}">
                    <a16:creationId xmlns:a16="http://schemas.microsoft.com/office/drawing/2014/main" id="{31B29158-EC95-0140-B1C8-092B91654E88}"/>
                  </a:ext>
                </a:extLst>
              </p:cNvPr>
              <p:cNvSpPr txBox="1"/>
              <p:nvPr/>
            </p:nvSpPr>
            <p:spPr>
              <a:xfrm>
                <a:off x="8143051" y="3736539"/>
                <a:ext cx="37510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4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0.35</m:t>
                      </m:r>
                    </m:oMath>
                  </m:oMathPara>
                </a14:m>
                <a:endParaRPr lang="de-DE" sz="14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63" name="Textfeld 62">
                <a:extLst>
                  <a:ext uri="{FF2B5EF4-FFF2-40B4-BE49-F238E27FC236}">
                    <a16:creationId xmlns:a16="http://schemas.microsoft.com/office/drawing/2014/main" id="{31B29158-EC95-0140-B1C8-092B91654E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3051" y="3736539"/>
                <a:ext cx="375103" cy="215444"/>
              </a:xfrm>
              <a:prstGeom prst="rect">
                <a:avLst/>
              </a:prstGeom>
              <a:blipFill>
                <a:blip r:embed="rId11"/>
                <a:stretch>
                  <a:fillRect l="-9836" r="-11475" b="-571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feld 63">
                <a:extLst>
                  <a:ext uri="{FF2B5EF4-FFF2-40B4-BE49-F238E27FC236}">
                    <a16:creationId xmlns:a16="http://schemas.microsoft.com/office/drawing/2014/main" id="{57D525FA-C363-09FA-24F3-44A909E7211B}"/>
                  </a:ext>
                </a:extLst>
              </p:cNvPr>
              <p:cNvSpPr txBox="1"/>
              <p:nvPr/>
            </p:nvSpPr>
            <p:spPr>
              <a:xfrm>
                <a:off x="7502882" y="4148688"/>
                <a:ext cx="37510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4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0.34</m:t>
                      </m:r>
                    </m:oMath>
                  </m:oMathPara>
                </a14:m>
                <a:endParaRPr lang="de-DE" sz="1400" b="0" i="1" dirty="0">
                  <a:solidFill>
                    <a:schemeClr val="accent2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4" name="Textfeld 63">
                <a:extLst>
                  <a:ext uri="{FF2B5EF4-FFF2-40B4-BE49-F238E27FC236}">
                    <a16:creationId xmlns:a16="http://schemas.microsoft.com/office/drawing/2014/main" id="{57D525FA-C363-09FA-24F3-44A909E721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2882" y="4148688"/>
                <a:ext cx="375103" cy="215444"/>
              </a:xfrm>
              <a:prstGeom prst="rect">
                <a:avLst/>
              </a:prstGeom>
              <a:blipFill>
                <a:blip r:embed="rId12"/>
                <a:stretch>
                  <a:fillRect l="-9836" r="-11475" b="-857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feld 64">
                <a:extLst>
                  <a:ext uri="{FF2B5EF4-FFF2-40B4-BE49-F238E27FC236}">
                    <a16:creationId xmlns:a16="http://schemas.microsoft.com/office/drawing/2014/main" id="{3B659913-76E2-CCAA-3AC2-FB9068C726C6}"/>
                  </a:ext>
                </a:extLst>
              </p:cNvPr>
              <p:cNvSpPr txBox="1"/>
              <p:nvPr/>
            </p:nvSpPr>
            <p:spPr>
              <a:xfrm>
                <a:off x="7748902" y="5298203"/>
                <a:ext cx="37510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4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0.15</m:t>
                      </m:r>
                    </m:oMath>
                  </m:oMathPara>
                </a14:m>
                <a:endParaRPr lang="de-DE" sz="14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65" name="Textfeld 64">
                <a:extLst>
                  <a:ext uri="{FF2B5EF4-FFF2-40B4-BE49-F238E27FC236}">
                    <a16:creationId xmlns:a16="http://schemas.microsoft.com/office/drawing/2014/main" id="{3B659913-76E2-CCAA-3AC2-FB9068C726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8902" y="5298203"/>
                <a:ext cx="375103" cy="215444"/>
              </a:xfrm>
              <a:prstGeom prst="rect">
                <a:avLst/>
              </a:prstGeom>
              <a:blipFill>
                <a:blip r:embed="rId13"/>
                <a:stretch>
                  <a:fillRect l="-9677" r="-11290" b="-857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feld 65">
                <a:extLst>
                  <a:ext uri="{FF2B5EF4-FFF2-40B4-BE49-F238E27FC236}">
                    <a16:creationId xmlns:a16="http://schemas.microsoft.com/office/drawing/2014/main" id="{64FFC44B-951C-279E-B8B6-5469D916207E}"/>
                  </a:ext>
                </a:extLst>
              </p:cNvPr>
              <p:cNvSpPr txBox="1"/>
              <p:nvPr/>
            </p:nvSpPr>
            <p:spPr>
              <a:xfrm>
                <a:off x="8684657" y="5190481"/>
                <a:ext cx="37510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40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de-DE" sz="14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.13</m:t>
                      </m:r>
                    </m:oMath>
                  </m:oMathPara>
                </a14:m>
                <a:endParaRPr lang="de-DE" sz="14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66" name="Textfeld 65">
                <a:extLst>
                  <a:ext uri="{FF2B5EF4-FFF2-40B4-BE49-F238E27FC236}">
                    <a16:creationId xmlns:a16="http://schemas.microsoft.com/office/drawing/2014/main" id="{64FFC44B-951C-279E-B8B6-5469D91620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4657" y="5190481"/>
                <a:ext cx="375103" cy="215444"/>
              </a:xfrm>
              <a:prstGeom prst="rect">
                <a:avLst/>
              </a:prstGeom>
              <a:blipFill>
                <a:blip r:embed="rId14"/>
                <a:stretch>
                  <a:fillRect l="-9836" r="-11475" b="-277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30600431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EFC66A-7B1E-9293-4FF8-33B295499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Symetrize</a:t>
            </a:r>
            <a:r>
              <a:rPr lang="de-DE" dirty="0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E775CD60-8884-70DA-4B03-2F0AC97A397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190871" cy="4351338"/>
              </a:xfrm>
            </p:spPr>
            <p:txBody>
              <a:bodyPr/>
              <a:lstStyle/>
              <a:p>
                <a:r>
                  <a:rPr lang="de-DE" dirty="0"/>
                  <a:t>Since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de-DE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can</a:t>
                </a:r>
                <a:r>
                  <a:rPr lang="de-DE" dirty="0"/>
                  <a:t> </a:t>
                </a:r>
                <a:r>
                  <a:rPr lang="de-DE" dirty="0" err="1"/>
                  <a:t>differ</a:t>
                </a:r>
                <a:r>
                  <a:rPr lang="de-DE" dirty="0"/>
                  <a:t>, </a:t>
                </a:r>
                <a:r>
                  <a:rPr lang="de-DE" dirty="0" err="1"/>
                  <a:t>whe</a:t>
                </a:r>
                <a:r>
                  <a:rPr lang="de-DE" dirty="0"/>
                  <a:t> </a:t>
                </a:r>
                <a:r>
                  <a:rPr lang="de-DE" dirty="0" err="1"/>
                  <a:t>calculate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mean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≔ </m:t>
                    </m:r>
                    <m:f>
                      <m:f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num>
                      <m:den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endParaRPr lang="de-DE" dirty="0"/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E775CD60-8884-70DA-4B03-2F0AC97A397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190871" cy="4351338"/>
              </a:xfrm>
              <a:blipFill>
                <a:blip r:embed="rId2"/>
                <a:stretch>
                  <a:fillRect l="-107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Rechteck 63">
            <a:extLst>
              <a:ext uri="{FF2B5EF4-FFF2-40B4-BE49-F238E27FC236}">
                <a16:creationId xmlns:a16="http://schemas.microsoft.com/office/drawing/2014/main" id="{43403A75-83E0-F061-62CB-41CC56D770CA}"/>
              </a:ext>
            </a:extLst>
          </p:cNvPr>
          <p:cNvSpPr/>
          <p:nvPr/>
        </p:nvSpPr>
        <p:spPr>
          <a:xfrm>
            <a:off x="2803366" y="3125666"/>
            <a:ext cx="1932553" cy="30512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5" name="Ellipse 64">
            <a:extLst>
              <a:ext uri="{FF2B5EF4-FFF2-40B4-BE49-F238E27FC236}">
                <a16:creationId xmlns:a16="http://schemas.microsoft.com/office/drawing/2014/main" id="{A96426B0-A50F-68A6-77F3-FDA8549ECCFF}"/>
              </a:ext>
            </a:extLst>
          </p:cNvPr>
          <p:cNvSpPr>
            <a:spLocks noChangeAspect="1"/>
          </p:cNvSpPr>
          <p:nvPr/>
        </p:nvSpPr>
        <p:spPr>
          <a:xfrm>
            <a:off x="3109021" y="4457379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C</a:t>
            </a:r>
          </a:p>
        </p:txBody>
      </p:sp>
      <p:sp>
        <p:nvSpPr>
          <p:cNvPr id="66" name="Ellipse 65">
            <a:extLst>
              <a:ext uri="{FF2B5EF4-FFF2-40B4-BE49-F238E27FC236}">
                <a16:creationId xmlns:a16="http://schemas.microsoft.com/office/drawing/2014/main" id="{3089BDD1-7A7D-1AD3-5C45-6B03BC376C26}"/>
              </a:ext>
            </a:extLst>
          </p:cNvPr>
          <p:cNvSpPr>
            <a:spLocks noChangeAspect="1"/>
          </p:cNvSpPr>
          <p:nvPr/>
        </p:nvSpPr>
        <p:spPr>
          <a:xfrm>
            <a:off x="3711909" y="3933651"/>
            <a:ext cx="353354" cy="353354"/>
          </a:xfrm>
          <a:prstGeom prst="ellipse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A</a:t>
            </a:r>
          </a:p>
        </p:txBody>
      </p:sp>
      <p:sp>
        <p:nvSpPr>
          <p:cNvPr id="67" name="Ellipse 66">
            <a:extLst>
              <a:ext uri="{FF2B5EF4-FFF2-40B4-BE49-F238E27FC236}">
                <a16:creationId xmlns:a16="http://schemas.microsoft.com/office/drawing/2014/main" id="{40ACBD38-BEBB-AB3F-68AA-8870E3011BC6}"/>
              </a:ext>
            </a:extLst>
          </p:cNvPr>
          <p:cNvSpPr>
            <a:spLocks noChangeAspect="1"/>
          </p:cNvSpPr>
          <p:nvPr/>
        </p:nvSpPr>
        <p:spPr>
          <a:xfrm>
            <a:off x="4076103" y="5736991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R</a:t>
            </a:r>
          </a:p>
        </p:txBody>
      </p:sp>
      <p:sp>
        <p:nvSpPr>
          <p:cNvPr id="68" name="Ellipse 67">
            <a:extLst>
              <a:ext uri="{FF2B5EF4-FFF2-40B4-BE49-F238E27FC236}">
                <a16:creationId xmlns:a16="http://schemas.microsoft.com/office/drawing/2014/main" id="{3C712E3C-2612-1834-36F5-079C92078A57}"/>
              </a:ext>
            </a:extLst>
          </p:cNvPr>
          <p:cNvSpPr>
            <a:spLocks noChangeAspect="1"/>
          </p:cNvSpPr>
          <p:nvPr/>
        </p:nvSpPr>
        <p:spPr>
          <a:xfrm>
            <a:off x="3500476" y="5614622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</a:p>
        </p:txBody>
      </p:sp>
      <p:sp>
        <p:nvSpPr>
          <p:cNvPr id="69" name="Ellipse 68">
            <a:extLst>
              <a:ext uri="{FF2B5EF4-FFF2-40B4-BE49-F238E27FC236}">
                <a16:creationId xmlns:a16="http://schemas.microsoft.com/office/drawing/2014/main" id="{778E7BB4-50DB-6E60-CDE2-0B76B6F25C95}"/>
              </a:ext>
            </a:extLst>
          </p:cNvPr>
          <p:cNvSpPr>
            <a:spLocks noChangeAspect="1"/>
          </p:cNvSpPr>
          <p:nvPr/>
        </p:nvSpPr>
        <p:spPr>
          <a:xfrm>
            <a:off x="3138550" y="3753533"/>
            <a:ext cx="353354" cy="353354"/>
          </a:xfrm>
          <a:prstGeom prst="ellipse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B</a:t>
            </a:r>
          </a:p>
        </p:txBody>
      </p:sp>
      <p:sp>
        <p:nvSpPr>
          <p:cNvPr id="70" name="Rechteck 69">
            <a:extLst>
              <a:ext uri="{FF2B5EF4-FFF2-40B4-BE49-F238E27FC236}">
                <a16:creationId xmlns:a16="http://schemas.microsoft.com/office/drawing/2014/main" id="{5E552C11-6FBE-3409-3A27-990DC4FE1A46}"/>
              </a:ext>
            </a:extLst>
          </p:cNvPr>
          <p:cNvSpPr/>
          <p:nvPr/>
        </p:nvSpPr>
        <p:spPr>
          <a:xfrm>
            <a:off x="2998190" y="3071779"/>
            <a:ext cx="1586697" cy="481638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err="1">
                <a:solidFill>
                  <a:sysClr val="windowText" lastClr="000000"/>
                </a:solidFill>
              </a:rPr>
              <a:t>Similarity</a:t>
            </a:r>
            <a:r>
              <a:rPr lang="de-DE" sz="1400" dirty="0">
                <a:solidFill>
                  <a:sysClr val="windowText" lastClr="000000"/>
                </a:solidFill>
              </a:rPr>
              <a:t> </a:t>
            </a:r>
            <a:r>
              <a:rPr lang="de-DE" sz="1400" dirty="0" err="1">
                <a:solidFill>
                  <a:sysClr val="windowText" lastClr="000000"/>
                </a:solidFill>
              </a:rPr>
              <a:t>based</a:t>
            </a:r>
            <a:r>
              <a:rPr lang="de-DE" sz="1400" dirty="0">
                <a:solidFill>
                  <a:sysClr val="windowText" lastClr="000000"/>
                </a:solidFill>
              </a:rPr>
              <a:t> on A</a:t>
            </a:r>
          </a:p>
        </p:txBody>
      </p:sp>
      <p:cxnSp>
        <p:nvCxnSpPr>
          <p:cNvPr id="71" name="Gerader Verbinder 70">
            <a:extLst>
              <a:ext uri="{FF2B5EF4-FFF2-40B4-BE49-F238E27FC236}">
                <a16:creationId xmlns:a16="http://schemas.microsoft.com/office/drawing/2014/main" id="{7EA0A879-3085-30D8-2C3C-E0DAC04D7F55}"/>
              </a:ext>
            </a:extLst>
          </p:cNvPr>
          <p:cNvCxnSpPr>
            <a:cxnSpLocks/>
          </p:cNvCxnSpPr>
          <p:nvPr/>
        </p:nvCxnSpPr>
        <p:spPr>
          <a:xfrm>
            <a:off x="3315227" y="3930210"/>
            <a:ext cx="573359" cy="174436"/>
          </a:xfrm>
          <a:prstGeom prst="line">
            <a:avLst/>
          </a:prstGeom>
          <a:ln>
            <a:solidFill>
              <a:schemeClr val="accent2">
                <a:alpha val="7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feld 74">
                <a:extLst>
                  <a:ext uri="{FF2B5EF4-FFF2-40B4-BE49-F238E27FC236}">
                    <a16:creationId xmlns:a16="http://schemas.microsoft.com/office/drawing/2014/main" id="{F16C2048-F52F-B04E-FA26-1B2305DDC2AD}"/>
                  </a:ext>
                </a:extLst>
              </p:cNvPr>
              <p:cNvSpPr txBox="1"/>
              <p:nvPr/>
            </p:nvSpPr>
            <p:spPr>
              <a:xfrm>
                <a:off x="3550798" y="3736539"/>
                <a:ext cx="37510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4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0.35</m:t>
                      </m:r>
                    </m:oMath>
                  </m:oMathPara>
                </a14:m>
                <a:endParaRPr lang="de-DE" sz="14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75" name="Textfeld 74">
                <a:extLst>
                  <a:ext uri="{FF2B5EF4-FFF2-40B4-BE49-F238E27FC236}">
                    <a16:creationId xmlns:a16="http://schemas.microsoft.com/office/drawing/2014/main" id="{F16C2048-F52F-B04E-FA26-1B2305DDC2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0798" y="3736539"/>
                <a:ext cx="375103" cy="215444"/>
              </a:xfrm>
              <a:prstGeom prst="rect">
                <a:avLst/>
              </a:prstGeom>
              <a:blipFill>
                <a:blip r:embed="rId3"/>
                <a:stretch>
                  <a:fillRect l="-9677" r="-11290" b="-571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Rechteck 78">
            <a:extLst>
              <a:ext uri="{FF2B5EF4-FFF2-40B4-BE49-F238E27FC236}">
                <a16:creationId xmlns:a16="http://schemas.microsoft.com/office/drawing/2014/main" id="{D31CA472-E1F9-327D-AD3C-0629C71915E9}"/>
              </a:ext>
            </a:extLst>
          </p:cNvPr>
          <p:cNvSpPr/>
          <p:nvPr/>
        </p:nvSpPr>
        <p:spPr>
          <a:xfrm>
            <a:off x="5116993" y="3125666"/>
            <a:ext cx="1932553" cy="30512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0" name="Ellipse 79">
            <a:extLst>
              <a:ext uri="{FF2B5EF4-FFF2-40B4-BE49-F238E27FC236}">
                <a16:creationId xmlns:a16="http://schemas.microsoft.com/office/drawing/2014/main" id="{1EF266EA-5CCB-8A3D-C494-CD8649943F1F}"/>
              </a:ext>
            </a:extLst>
          </p:cNvPr>
          <p:cNvSpPr>
            <a:spLocks noChangeAspect="1"/>
          </p:cNvSpPr>
          <p:nvPr/>
        </p:nvSpPr>
        <p:spPr>
          <a:xfrm>
            <a:off x="5422648" y="4457379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C</a:t>
            </a:r>
          </a:p>
        </p:txBody>
      </p:sp>
      <p:sp>
        <p:nvSpPr>
          <p:cNvPr id="81" name="Ellipse 80">
            <a:extLst>
              <a:ext uri="{FF2B5EF4-FFF2-40B4-BE49-F238E27FC236}">
                <a16:creationId xmlns:a16="http://schemas.microsoft.com/office/drawing/2014/main" id="{319E8063-D50F-58B0-C14A-669931DED087}"/>
              </a:ext>
            </a:extLst>
          </p:cNvPr>
          <p:cNvSpPr>
            <a:spLocks noChangeAspect="1"/>
          </p:cNvSpPr>
          <p:nvPr/>
        </p:nvSpPr>
        <p:spPr>
          <a:xfrm>
            <a:off x="6025536" y="3933651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A</a:t>
            </a:r>
          </a:p>
        </p:txBody>
      </p:sp>
      <p:sp>
        <p:nvSpPr>
          <p:cNvPr id="82" name="Ellipse 81">
            <a:extLst>
              <a:ext uri="{FF2B5EF4-FFF2-40B4-BE49-F238E27FC236}">
                <a16:creationId xmlns:a16="http://schemas.microsoft.com/office/drawing/2014/main" id="{4137FF7B-0EAD-22CE-16F6-6C89C0B6C505}"/>
              </a:ext>
            </a:extLst>
          </p:cNvPr>
          <p:cNvSpPr>
            <a:spLocks noChangeAspect="1"/>
          </p:cNvSpPr>
          <p:nvPr/>
        </p:nvSpPr>
        <p:spPr>
          <a:xfrm>
            <a:off x="6389730" y="5736991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R</a:t>
            </a:r>
          </a:p>
        </p:txBody>
      </p:sp>
      <p:sp>
        <p:nvSpPr>
          <p:cNvPr id="83" name="Ellipse 82">
            <a:extLst>
              <a:ext uri="{FF2B5EF4-FFF2-40B4-BE49-F238E27FC236}">
                <a16:creationId xmlns:a16="http://schemas.microsoft.com/office/drawing/2014/main" id="{67F67B9F-B559-754D-9226-9E67A5C0F27F}"/>
              </a:ext>
            </a:extLst>
          </p:cNvPr>
          <p:cNvSpPr>
            <a:spLocks noChangeAspect="1"/>
          </p:cNvSpPr>
          <p:nvPr/>
        </p:nvSpPr>
        <p:spPr>
          <a:xfrm>
            <a:off x="5814103" y="5614622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</a:p>
        </p:txBody>
      </p:sp>
      <p:sp>
        <p:nvSpPr>
          <p:cNvPr id="84" name="Ellipse 83">
            <a:extLst>
              <a:ext uri="{FF2B5EF4-FFF2-40B4-BE49-F238E27FC236}">
                <a16:creationId xmlns:a16="http://schemas.microsoft.com/office/drawing/2014/main" id="{C1CEADE3-16CA-9CF1-41FB-A4A5DC04B05E}"/>
              </a:ext>
            </a:extLst>
          </p:cNvPr>
          <p:cNvSpPr>
            <a:spLocks noChangeAspect="1"/>
          </p:cNvSpPr>
          <p:nvPr/>
        </p:nvSpPr>
        <p:spPr>
          <a:xfrm>
            <a:off x="5452177" y="3753533"/>
            <a:ext cx="353354" cy="353354"/>
          </a:xfrm>
          <a:prstGeom prst="ellipse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B</a:t>
            </a:r>
          </a:p>
        </p:txBody>
      </p:sp>
      <p:sp>
        <p:nvSpPr>
          <p:cNvPr id="85" name="Rechteck 84">
            <a:extLst>
              <a:ext uri="{FF2B5EF4-FFF2-40B4-BE49-F238E27FC236}">
                <a16:creationId xmlns:a16="http://schemas.microsoft.com/office/drawing/2014/main" id="{63EB0D24-D82B-CFA1-6E15-B07EFE448551}"/>
              </a:ext>
            </a:extLst>
          </p:cNvPr>
          <p:cNvSpPr/>
          <p:nvPr/>
        </p:nvSpPr>
        <p:spPr>
          <a:xfrm>
            <a:off x="5311817" y="3071779"/>
            <a:ext cx="1586697" cy="481638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err="1">
                <a:solidFill>
                  <a:sysClr val="windowText" lastClr="000000"/>
                </a:solidFill>
              </a:rPr>
              <a:t>Similarity</a:t>
            </a:r>
            <a:r>
              <a:rPr lang="de-DE" sz="1400" dirty="0">
                <a:solidFill>
                  <a:sysClr val="windowText" lastClr="000000"/>
                </a:solidFill>
              </a:rPr>
              <a:t> </a:t>
            </a:r>
            <a:r>
              <a:rPr lang="de-DE" sz="1400" dirty="0" err="1">
                <a:solidFill>
                  <a:sysClr val="windowText" lastClr="000000"/>
                </a:solidFill>
              </a:rPr>
              <a:t>based</a:t>
            </a:r>
            <a:r>
              <a:rPr lang="de-DE" sz="1400" dirty="0">
                <a:solidFill>
                  <a:sysClr val="windowText" lastClr="000000"/>
                </a:solidFill>
              </a:rPr>
              <a:t> on B</a:t>
            </a:r>
          </a:p>
        </p:txBody>
      </p:sp>
      <p:cxnSp>
        <p:nvCxnSpPr>
          <p:cNvPr id="86" name="Gerader Verbinder 85">
            <a:extLst>
              <a:ext uri="{FF2B5EF4-FFF2-40B4-BE49-F238E27FC236}">
                <a16:creationId xmlns:a16="http://schemas.microsoft.com/office/drawing/2014/main" id="{B495E548-4E5B-474F-5954-0713386DB517}"/>
              </a:ext>
            </a:extLst>
          </p:cNvPr>
          <p:cNvCxnSpPr>
            <a:cxnSpLocks/>
          </p:cNvCxnSpPr>
          <p:nvPr/>
        </p:nvCxnSpPr>
        <p:spPr>
          <a:xfrm>
            <a:off x="5628854" y="3930210"/>
            <a:ext cx="573359" cy="174436"/>
          </a:xfrm>
          <a:prstGeom prst="line">
            <a:avLst/>
          </a:prstGeom>
          <a:ln>
            <a:solidFill>
              <a:schemeClr val="accent2">
                <a:alpha val="7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feld 89">
                <a:extLst>
                  <a:ext uri="{FF2B5EF4-FFF2-40B4-BE49-F238E27FC236}">
                    <a16:creationId xmlns:a16="http://schemas.microsoft.com/office/drawing/2014/main" id="{0F2089BC-888C-0632-C087-951F6B2FC2D4}"/>
                  </a:ext>
                </a:extLst>
              </p:cNvPr>
              <p:cNvSpPr txBox="1"/>
              <p:nvPr/>
            </p:nvSpPr>
            <p:spPr>
              <a:xfrm>
                <a:off x="5864425" y="3736539"/>
                <a:ext cx="37510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4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0.35</m:t>
                      </m:r>
                    </m:oMath>
                  </m:oMathPara>
                </a14:m>
                <a:endParaRPr lang="de-DE" sz="14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90" name="Textfeld 89">
                <a:extLst>
                  <a:ext uri="{FF2B5EF4-FFF2-40B4-BE49-F238E27FC236}">
                    <a16:creationId xmlns:a16="http://schemas.microsoft.com/office/drawing/2014/main" id="{0F2089BC-888C-0632-C087-951F6B2FC2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4425" y="3736539"/>
                <a:ext cx="375103" cy="215444"/>
              </a:xfrm>
              <a:prstGeom prst="rect">
                <a:avLst/>
              </a:prstGeom>
              <a:blipFill>
                <a:blip r:embed="rId4"/>
                <a:stretch>
                  <a:fillRect l="-9677" r="-11290" b="-571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4" name="Rechteck 93">
            <a:extLst>
              <a:ext uri="{FF2B5EF4-FFF2-40B4-BE49-F238E27FC236}">
                <a16:creationId xmlns:a16="http://schemas.microsoft.com/office/drawing/2014/main" id="{9EBF9FB9-5DFB-2B39-BFA6-E74A0F403DDF}"/>
              </a:ext>
            </a:extLst>
          </p:cNvPr>
          <p:cNvSpPr/>
          <p:nvPr/>
        </p:nvSpPr>
        <p:spPr>
          <a:xfrm>
            <a:off x="7395619" y="3125666"/>
            <a:ext cx="1932553" cy="30512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5" name="Ellipse 94">
            <a:extLst>
              <a:ext uri="{FF2B5EF4-FFF2-40B4-BE49-F238E27FC236}">
                <a16:creationId xmlns:a16="http://schemas.microsoft.com/office/drawing/2014/main" id="{D423D8C3-F4C9-35CA-75EE-8AD7BB703954}"/>
              </a:ext>
            </a:extLst>
          </p:cNvPr>
          <p:cNvSpPr>
            <a:spLocks noChangeAspect="1"/>
          </p:cNvSpPr>
          <p:nvPr/>
        </p:nvSpPr>
        <p:spPr>
          <a:xfrm>
            <a:off x="7701274" y="4457379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C</a:t>
            </a:r>
          </a:p>
        </p:txBody>
      </p:sp>
      <p:sp>
        <p:nvSpPr>
          <p:cNvPr id="96" name="Ellipse 95">
            <a:extLst>
              <a:ext uri="{FF2B5EF4-FFF2-40B4-BE49-F238E27FC236}">
                <a16:creationId xmlns:a16="http://schemas.microsoft.com/office/drawing/2014/main" id="{5A922817-0009-7708-2E0D-22CAE29D8129}"/>
              </a:ext>
            </a:extLst>
          </p:cNvPr>
          <p:cNvSpPr>
            <a:spLocks noChangeAspect="1"/>
          </p:cNvSpPr>
          <p:nvPr/>
        </p:nvSpPr>
        <p:spPr>
          <a:xfrm>
            <a:off x="8304162" y="3933651"/>
            <a:ext cx="353354" cy="353354"/>
          </a:xfrm>
          <a:prstGeom prst="ellipse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A</a:t>
            </a:r>
          </a:p>
        </p:txBody>
      </p:sp>
      <p:sp>
        <p:nvSpPr>
          <p:cNvPr id="97" name="Ellipse 96">
            <a:extLst>
              <a:ext uri="{FF2B5EF4-FFF2-40B4-BE49-F238E27FC236}">
                <a16:creationId xmlns:a16="http://schemas.microsoft.com/office/drawing/2014/main" id="{A229B20C-4E3C-866B-5ED6-748D66611B88}"/>
              </a:ext>
            </a:extLst>
          </p:cNvPr>
          <p:cNvSpPr>
            <a:spLocks noChangeAspect="1"/>
          </p:cNvSpPr>
          <p:nvPr/>
        </p:nvSpPr>
        <p:spPr>
          <a:xfrm>
            <a:off x="8668356" y="5736991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R</a:t>
            </a:r>
          </a:p>
        </p:txBody>
      </p:sp>
      <p:sp>
        <p:nvSpPr>
          <p:cNvPr id="98" name="Ellipse 97">
            <a:extLst>
              <a:ext uri="{FF2B5EF4-FFF2-40B4-BE49-F238E27FC236}">
                <a16:creationId xmlns:a16="http://schemas.microsoft.com/office/drawing/2014/main" id="{7F30B17D-8648-3798-4F91-EE190503D930}"/>
              </a:ext>
            </a:extLst>
          </p:cNvPr>
          <p:cNvSpPr>
            <a:spLocks noChangeAspect="1"/>
          </p:cNvSpPr>
          <p:nvPr/>
        </p:nvSpPr>
        <p:spPr>
          <a:xfrm>
            <a:off x="8092729" y="5614622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</a:p>
        </p:txBody>
      </p:sp>
      <p:sp>
        <p:nvSpPr>
          <p:cNvPr id="99" name="Ellipse 98">
            <a:extLst>
              <a:ext uri="{FF2B5EF4-FFF2-40B4-BE49-F238E27FC236}">
                <a16:creationId xmlns:a16="http://schemas.microsoft.com/office/drawing/2014/main" id="{28A531F0-3414-1D5D-6428-A3C61A0581F9}"/>
              </a:ext>
            </a:extLst>
          </p:cNvPr>
          <p:cNvSpPr>
            <a:spLocks noChangeAspect="1"/>
          </p:cNvSpPr>
          <p:nvPr/>
        </p:nvSpPr>
        <p:spPr>
          <a:xfrm>
            <a:off x="7730803" y="3753533"/>
            <a:ext cx="353354" cy="353354"/>
          </a:xfrm>
          <a:prstGeom prst="ellipse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B</a:t>
            </a:r>
          </a:p>
        </p:txBody>
      </p:sp>
      <p:sp>
        <p:nvSpPr>
          <p:cNvPr id="100" name="Rechteck 99">
            <a:extLst>
              <a:ext uri="{FF2B5EF4-FFF2-40B4-BE49-F238E27FC236}">
                <a16:creationId xmlns:a16="http://schemas.microsoft.com/office/drawing/2014/main" id="{0D1211B7-8DE6-7D24-A3FA-215BAAE0A5C3}"/>
              </a:ext>
            </a:extLst>
          </p:cNvPr>
          <p:cNvSpPr/>
          <p:nvPr/>
        </p:nvSpPr>
        <p:spPr>
          <a:xfrm>
            <a:off x="7590443" y="3071779"/>
            <a:ext cx="1586697" cy="481638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err="1">
                <a:solidFill>
                  <a:sysClr val="windowText" lastClr="000000"/>
                </a:solidFill>
              </a:rPr>
              <a:t>Averaged</a:t>
            </a:r>
            <a:r>
              <a:rPr lang="de-DE" sz="1400" dirty="0">
                <a:solidFill>
                  <a:sysClr val="windowText" lastClr="000000"/>
                </a:solidFill>
              </a:rPr>
              <a:t> </a:t>
            </a:r>
            <a:r>
              <a:rPr lang="de-DE" sz="1400" dirty="0" err="1">
                <a:solidFill>
                  <a:sysClr val="windowText" lastClr="000000"/>
                </a:solidFill>
              </a:rPr>
              <a:t>similarity</a:t>
            </a:r>
            <a:endParaRPr lang="de-DE" sz="1400" dirty="0">
              <a:solidFill>
                <a:sysClr val="windowText" lastClr="000000"/>
              </a:solidFill>
            </a:endParaRPr>
          </a:p>
        </p:txBody>
      </p:sp>
      <p:cxnSp>
        <p:nvCxnSpPr>
          <p:cNvPr id="101" name="Gerader Verbinder 100">
            <a:extLst>
              <a:ext uri="{FF2B5EF4-FFF2-40B4-BE49-F238E27FC236}">
                <a16:creationId xmlns:a16="http://schemas.microsoft.com/office/drawing/2014/main" id="{1294A45A-E7BE-701D-151B-24B3C315C106}"/>
              </a:ext>
            </a:extLst>
          </p:cNvPr>
          <p:cNvCxnSpPr>
            <a:cxnSpLocks/>
          </p:cNvCxnSpPr>
          <p:nvPr/>
        </p:nvCxnSpPr>
        <p:spPr>
          <a:xfrm>
            <a:off x="7907480" y="3930210"/>
            <a:ext cx="573359" cy="174436"/>
          </a:xfrm>
          <a:prstGeom prst="line">
            <a:avLst/>
          </a:prstGeom>
          <a:ln>
            <a:solidFill>
              <a:schemeClr val="accent2">
                <a:alpha val="7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feld 104">
                <a:extLst>
                  <a:ext uri="{FF2B5EF4-FFF2-40B4-BE49-F238E27FC236}">
                    <a16:creationId xmlns:a16="http://schemas.microsoft.com/office/drawing/2014/main" id="{A0F2B1F3-672E-97A4-363B-5DCDA8F895C2}"/>
                  </a:ext>
                </a:extLst>
              </p:cNvPr>
              <p:cNvSpPr txBox="1"/>
              <p:nvPr/>
            </p:nvSpPr>
            <p:spPr>
              <a:xfrm>
                <a:off x="8180261" y="3692847"/>
                <a:ext cx="47448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40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de-DE" sz="14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.088</m:t>
                      </m:r>
                    </m:oMath>
                  </m:oMathPara>
                </a14:m>
                <a:endParaRPr lang="de-DE" sz="14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105" name="Textfeld 104">
                <a:extLst>
                  <a:ext uri="{FF2B5EF4-FFF2-40B4-BE49-F238E27FC236}">
                    <a16:creationId xmlns:a16="http://schemas.microsoft.com/office/drawing/2014/main" id="{A0F2B1F3-672E-97A4-363B-5DCDA8F895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0261" y="3692847"/>
                <a:ext cx="474489" cy="215444"/>
              </a:xfrm>
              <a:prstGeom prst="rect">
                <a:avLst/>
              </a:prstGeom>
              <a:blipFill>
                <a:blip r:embed="rId5"/>
                <a:stretch>
                  <a:fillRect l="-7692" r="-7692" b="-571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4702204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EFC66A-7B1E-9293-4FF8-33B295499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Initilize</a:t>
            </a:r>
            <a:r>
              <a:rPr lang="de-DE" dirty="0"/>
              <a:t> </a:t>
            </a:r>
            <a:r>
              <a:rPr lang="de-DE" dirty="0" err="1"/>
              <a:t>lower</a:t>
            </a:r>
            <a:r>
              <a:rPr lang="de-DE" dirty="0"/>
              <a:t> dimensional </a:t>
            </a:r>
            <a:r>
              <a:rPr lang="de-DE" dirty="0" err="1"/>
              <a:t>dataset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E775CD60-8884-70DA-4B03-2F0AC97A397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7548133" cy="4351338"/>
              </a:xfrm>
            </p:spPr>
            <p:txBody>
              <a:bodyPr/>
              <a:lstStyle/>
              <a:p>
                <a:r>
                  <a:rPr lang="de-DE" dirty="0"/>
                  <a:t>Every </a:t>
                </a:r>
                <a:r>
                  <a:rPr lang="de-DE" dirty="0" err="1"/>
                  <a:t>datapoint</a:t>
                </a:r>
                <a:r>
                  <a:rPr lang="de-DE" dirty="0"/>
                  <a:t> </a:t>
                </a:r>
                <a:r>
                  <a:rPr lang="de-DE" dirty="0" err="1"/>
                  <a:t>is</a:t>
                </a:r>
                <a:r>
                  <a:rPr lang="de-DE" dirty="0"/>
                  <a:t> </a:t>
                </a:r>
                <a:r>
                  <a:rPr lang="de-DE" dirty="0" err="1"/>
                  <a:t>randomly</a:t>
                </a:r>
                <a:r>
                  <a:rPr lang="de-DE" dirty="0"/>
                  <a:t> </a:t>
                </a:r>
                <a:r>
                  <a:rPr lang="de-DE" dirty="0" err="1"/>
                  <a:t>ploted</a:t>
                </a:r>
                <a:r>
                  <a:rPr lang="de-DE" dirty="0"/>
                  <a:t> on a </a:t>
                </a:r>
                <a:r>
                  <a:rPr lang="de-DE" dirty="0" err="1"/>
                  <a:t>lower</a:t>
                </a:r>
                <a:r>
                  <a:rPr lang="de-DE" dirty="0"/>
                  <a:t> </a:t>
                </a:r>
                <a:r>
                  <a:rPr lang="de-DE" dirty="0" err="1"/>
                  <a:t>dimensonal</a:t>
                </a:r>
                <a:r>
                  <a:rPr lang="de-DE" dirty="0"/>
                  <a:t> </a:t>
                </a:r>
                <a:r>
                  <a:rPr lang="de-DE" dirty="0" err="1"/>
                  <a:t>plain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↦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de-DE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E775CD60-8884-70DA-4B03-2F0AC97A397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7548133" cy="4351338"/>
              </a:xfrm>
              <a:blipFill>
                <a:blip r:embed="rId2"/>
                <a:stretch>
                  <a:fillRect l="-1454" t="-224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hteck 10">
            <a:extLst>
              <a:ext uri="{FF2B5EF4-FFF2-40B4-BE49-F238E27FC236}">
                <a16:creationId xmlns:a16="http://schemas.microsoft.com/office/drawing/2014/main" id="{3D777157-A21A-4C9C-684B-8FFD0501AF36}"/>
              </a:ext>
            </a:extLst>
          </p:cNvPr>
          <p:cNvSpPr/>
          <p:nvPr/>
        </p:nvSpPr>
        <p:spPr>
          <a:xfrm>
            <a:off x="9354222" y="531170"/>
            <a:ext cx="1932553" cy="30512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2493D5A2-32D6-2EA7-DE26-06E145D2928D}"/>
              </a:ext>
            </a:extLst>
          </p:cNvPr>
          <p:cNvSpPr>
            <a:spLocks noChangeAspect="1"/>
          </p:cNvSpPr>
          <p:nvPr/>
        </p:nvSpPr>
        <p:spPr>
          <a:xfrm>
            <a:off x="9659877" y="1862883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C</a:t>
            </a:r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DC76DB80-A6A2-6EDD-EB63-3A06DB012FF1}"/>
              </a:ext>
            </a:extLst>
          </p:cNvPr>
          <p:cNvSpPr>
            <a:spLocks noChangeAspect="1"/>
          </p:cNvSpPr>
          <p:nvPr/>
        </p:nvSpPr>
        <p:spPr>
          <a:xfrm>
            <a:off x="10262765" y="1339155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A</a:t>
            </a:r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905C873F-7357-0888-22B2-887026B0C90D}"/>
              </a:ext>
            </a:extLst>
          </p:cNvPr>
          <p:cNvSpPr>
            <a:spLocks noChangeAspect="1"/>
          </p:cNvSpPr>
          <p:nvPr/>
        </p:nvSpPr>
        <p:spPr>
          <a:xfrm>
            <a:off x="10626959" y="3142495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R</a:t>
            </a:r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C76955DD-7344-6554-92F4-FB036BDFAA9B}"/>
              </a:ext>
            </a:extLst>
          </p:cNvPr>
          <p:cNvSpPr>
            <a:spLocks noChangeAspect="1"/>
          </p:cNvSpPr>
          <p:nvPr/>
        </p:nvSpPr>
        <p:spPr>
          <a:xfrm>
            <a:off x="10051332" y="3020126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E6A7390C-4865-1250-4703-EDAD8DA6B53F}"/>
              </a:ext>
            </a:extLst>
          </p:cNvPr>
          <p:cNvSpPr>
            <a:spLocks noChangeAspect="1"/>
          </p:cNvSpPr>
          <p:nvPr/>
        </p:nvSpPr>
        <p:spPr>
          <a:xfrm>
            <a:off x="9689406" y="1159037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B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F2435735-2D5A-D884-EDBF-F8DC0768633C}"/>
              </a:ext>
            </a:extLst>
          </p:cNvPr>
          <p:cNvSpPr/>
          <p:nvPr/>
        </p:nvSpPr>
        <p:spPr>
          <a:xfrm>
            <a:off x="9549046" y="477283"/>
            <a:ext cx="1586697" cy="481638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ysClr val="windowText" lastClr="000000"/>
                </a:solidFill>
              </a:rPr>
              <a:t>Dataset</a:t>
            </a: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F9AB39BD-7F5C-4A3C-8673-D514346A5F37}"/>
              </a:ext>
            </a:extLst>
          </p:cNvPr>
          <p:cNvSpPr>
            <a:spLocks noChangeAspect="1"/>
          </p:cNvSpPr>
          <p:nvPr/>
        </p:nvSpPr>
        <p:spPr>
          <a:xfrm>
            <a:off x="11058702" y="4722660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C</a:t>
            </a: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800F8C61-C2F5-CF90-F0E8-CD15449AC346}"/>
              </a:ext>
            </a:extLst>
          </p:cNvPr>
          <p:cNvSpPr>
            <a:spLocks noChangeAspect="1"/>
          </p:cNvSpPr>
          <p:nvPr/>
        </p:nvSpPr>
        <p:spPr>
          <a:xfrm>
            <a:off x="10629458" y="4722660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A</a:t>
            </a:r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1B54659D-6BEE-3566-21A8-3B4E27E07040}"/>
              </a:ext>
            </a:extLst>
          </p:cNvPr>
          <p:cNvSpPr>
            <a:spLocks noChangeAspect="1"/>
          </p:cNvSpPr>
          <p:nvPr/>
        </p:nvSpPr>
        <p:spPr>
          <a:xfrm>
            <a:off x="11579758" y="4722660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R</a:t>
            </a:r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A4F34D4C-792B-2615-C9DE-B5642F399BC9}"/>
              </a:ext>
            </a:extLst>
          </p:cNvPr>
          <p:cNvSpPr>
            <a:spLocks noChangeAspect="1"/>
          </p:cNvSpPr>
          <p:nvPr/>
        </p:nvSpPr>
        <p:spPr>
          <a:xfrm>
            <a:off x="9471356" y="4722660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F90D2968-B9E1-F9B8-A260-1A121B944795}"/>
              </a:ext>
            </a:extLst>
          </p:cNvPr>
          <p:cNvSpPr>
            <a:spLocks noChangeAspect="1"/>
          </p:cNvSpPr>
          <p:nvPr/>
        </p:nvSpPr>
        <p:spPr>
          <a:xfrm>
            <a:off x="8782818" y="4722660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202965381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EFC66A-7B1E-9293-4FF8-33B295499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Initilize</a:t>
            </a:r>
            <a:r>
              <a:rPr lang="de-DE" dirty="0"/>
              <a:t> </a:t>
            </a:r>
            <a:r>
              <a:rPr lang="de-DE" dirty="0" err="1"/>
              <a:t>lower</a:t>
            </a:r>
            <a:r>
              <a:rPr lang="de-DE" dirty="0"/>
              <a:t> dimensional </a:t>
            </a:r>
            <a:r>
              <a:rPr lang="de-DE" dirty="0" err="1"/>
              <a:t>dataset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E775CD60-8884-70DA-4B03-2F0AC97A397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7548133" cy="4351338"/>
              </a:xfrm>
            </p:spPr>
            <p:txBody>
              <a:bodyPr/>
              <a:lstStyle/>
              <a:p>
                <a:r>
                  <a:rPr lang="de-DE" dirty="0"/>
                  <a:t>We </a:t>
                </a:r>
                <a:r>
                  <a:rPr lang="de-DE" dirty="0" err="1"/>
                  <a:t>calculate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similarities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for</a:t>
                </a:r>
                <a:r>
                  <a:rPr lang="de-DE" dirty="0"/>
                  <a:t> </a:t>
                </a:r>
                <a:r>
                  <a:rPr lang="de-DE" dirty="0" err="1"/>
                  <a:t>each</a:t>
                </a:r>
                <a:r>
                  <a:rPr lang="de-DE" dirty="0"/>
                  <a:t> pair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with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by</a:t>
                </a:r>
                <a:r>
                  <a:rPr lang="de-DE" dirty="0"/>
                  <a:t> </a:t>
                </a:r>
                <a:r>
                  <a:rPr lang="de-DE" dirty="0" err="1"/>
                  <a:t>using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t-distribution </a:t>
                </a:r>
                <a:r>
                  <a:rPr lang="de-DE" dirty="0" err="1"/>
                  <a:t>with</a:t>
                </a:r>
                <a:r>
                  <a:rPr lang="de-DE" dirty="0"/>
                  <a:t> </a:t>
                </a:r>
                <a:r>
                  <a:rPr lang="de-DE" dirty="0" err="1"/>
                  <a:t>degree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freedom</a:t>
                </a:r>
                <a:r>
                  <a:rPr lang="de-DE" dirty="0"/>
                  <a:t> 1 </a:t>
                </a:r>
                <a:r>
                  <a:rPr lang="de-DE" dirty="0" err="1"/>
                  <a:t>as</a:t>
                </a:r>
                <a:r>
                  <a:rPr lang="de-DE" dirty="0"/>
                  <a:t> </a:t>
                </a:r>
                <a:r>
                  <a:rPr lang="de-DE" dirty="0" err="1"/>
                  <a:t>follows</a:t>
                </a:r>
                <a:r>
                  <a:rPr lang="de-DE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≔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1+</m:t>
                                  </m:r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sSup>
                                    <m:sSupPr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de-DE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de-DE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de-DE" b="0" i="1" smtClean="0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de-DE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1+</m:t>
                                      </m:r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sSup>
                                        <m:sSupPr>
                                          <m:ctrlPr>
                                            <a:rPr lang="de-DE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de-DE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de-DE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de-DE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de-DE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𝑘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de-DE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, 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de-DE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de-DE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de-DE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𝑙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de-DE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  <m:sup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de-DE" dirty="0"/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E775CD60-8884-70DA-4B03-2F0AC97A397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7548133" cy="4351338"/>
              </a:xfrm>
              <a:blipFill>
                <a:blip r:embed="rId2"/>
                <a:stretch>
                  <a:fillRect l="-1454" t="-196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hteck 10">
            <a:extLst>
              <a:ext uri="{FF2B5EF4-FFF2-40B4-BE49-F238E27FC236}">
                <a16:creationId xmlns:a16="http://schemas.microsoft.com/office/drawing/2014/main" id="{3D777157-A21A-4C9C-684B-8FFD0501AF36}"/>
              </a:ext>
            </a:extLst>
          </p:cNvPr>
          <p:cNvSpPr/>
          <p:nvPr/>
        </p:nvSpPr>
        <p:spPr>
          <a:xfrm>
            <a:off x="9354222" y="531170"/>
            <a:ext cx="1932553" cy="30512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2493D5A2-32D6-2EA7-DE26-06E145D2928D}"/>
              </a:ext>
            </a:extLst>
          </p:cNvPr>
          <p:cNvSpPr>
            <a:spLocks noChangeAspect="1"/>
          </p:cNvSpPr>
          <p:nvPr/>
        </p:nvSpPr>
        <p:spPr>
          <a:xfrm>
            <a:off x="9659877" y="1862883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C</a:t>
            </a:r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DC76DB80-A6A2-6EDD-EB63-3A06DB012FF1}"/>
              </a:ext>
            </a:extLst>
          </p:cNvPr>
          <p:cNvSpPr>
            <a:spLocks noChangeAspect="1"/>
          </p:cNvSpPr>
          <p:nvPr/>
        </p:nvSpPr>
        <p:spPr>
          <a:xfrm>
            <a:off x="10262765" y="1339155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A</a:t>
            </a:r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905C873F-7357-0888-22B2-887026B0C90D}"/>
              </a:ext>
            </a:extLst>
          </p:cNvPr>
          <p:cNvSpPr>
            <a:spLocks noChangeAspect="1"/>
          </p:cNvSpPr>
          <p:nvPr/>
        </p:nvSpPr>
        <p:spPr>
          <a:xfrm>
            <a:off x="10626959" y="3142495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R</a:t>
            </a:r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C76955DD-7344-6554-92F4-FB036BDFAA9B}"/>
              </a:ext>
            </a:extLst>
          </p:cNvPr>
          <p:cNvSpPr>
            <a:spLocks noChangeAspect="1"/>
          </p:cNvSpPr>
          <p:nvPr/>
        </p:nvSpPr>
        <p:spPr>
          <a:xfrm>
            <a:off x="10051332" y="3020126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E6A7390C-4865-1250-4703-EDAD8DA6B53F}"/>
              </a:ext>
            </a:extLst>
          </p:cNvPr>
          <p:cNvSpPr>
            <a:spLocks noChangeAspect="1"/>
          </p:cNvSpPr>
          <p:nvPr/>
        </p:nvSpPr>
        <p:spPr>
          <a:xfrm>
            <a:off x="9689406" y="1159037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B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F2435735-2D5A-D884-EDBF-F8DC0768633C}"/>
              </a:ext>
            </a:extLst>
          </p:cNvPr>
          <p:cNvSpPr/>
          <p:nvPr/>
        </p:nvSpPr>
        <p:spPr>
          <a:xfrm>
            <a:off x="9549046" y="477283"/>
            <a:ext cx="1586697" cy="481638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ysClr val="windowText" lastClr="000000"/>
                </a:solidFill>
              </a:rPr>
              <a:t>Dataset</a:t>
            </a: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F9AB39BD-7F5C-4A3C-8673-D514346A5F37}"/>
              </a:ext>
            </a:extLst>
          </p:cNvPr>
          <p:cNvSpPr>
            <a:spLocks noChangeAspect="1"/>
          </p:cNvSpPr>
          <p:nvPr/>
        </p:nvSpPr>
        <p:spPr>
          <a:xfrm>
            <a:off x="11058702" y="4722660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C</a:t>
            </a: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800F8C61-C2F5-CF90-F0E8-CD15449AC346}"/>
              </a:ext>
            </a:extLst>
          </p:cNvPr>
          <p:cNvSpPr>
            <a:spLocks noChangeAspect="1"/>
          </p:cNvSpPr>
          <p:nvPr/>
        </p:nvSpPr>
        <p:spPr>
          <a:xfrm>
            <a:off x="10629458" y="4722660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A</a:t>
            </a:r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1B54659D-6BEE-3566-21A8-3B4E27E07040}"/>
              </a:ext>
            </a:extLst>
          </p:cNvPr>
          <p:cNvSpPr>
            <a:spLocks noChangeAspect="1"/>
          </p:cNvSpPr>
          <p:nvPr/>
        </p:nvSpPr>
        <p:spPr>
          <a:xfrm>
            <a:off x="11579758" y="4722660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R</a:t>
            </a:r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A4F34D4C-792B-2615-C9DE-B5642F399BC9}"/>
              </a:ext>
            </a:extLst>
          </p:cNvPr>
          <p:cNvSpPr>
            <a:spLocks noChangeAspect="1"/>
          </p:cNvSpPr>
          <p:nvPr/>
        </p:nvSpPr>
        <p:spPr>
          <a:xfrm>
            <a:off x="9471356" y="4722660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B</a:t>
            </a:r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F90D2968-B9E1-F9B8-A260-1A121B944795}"/>
              </a:ext>
            </a:extLst>
          </p:cNvPr>
          <p:cNvSpPr>
            <a:spLocks noChangeAspect="1"/>
          </p:cNvSpPr>
          <p:nvPr/>
        </p:nvSpPr>
        <p:spPr>
          <a:xfrm>
            <a:off x="8782818" y="4722660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1BA73B2F-B962-3CCC-AC83-8914438A27CE}"/>
              </a:ext>
            </a:extLst>
          </p:cNvPr>
          <p:cNvSpPr/>
          <p:nvPr/>
        </p:nvSpPr>
        <p:spPr>
          <a:xfrm>
            <a:off x="4487594" y="3186332"/>
            <a:ext cx="1273126" cy="457200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318C13E9-2A54-B93A-D028-3D7DDAB5FFC6}"/>
              </a:ext>
            </a:extLst>
          </p:cNvPr>
          <p:cNvSpPr/>
          <p:nvPr/>
        </p:nvSpPr>
        <p:spPr>
          <a:xfrm>
            <a:off x="3664633" y="3020126"/>
            <a:ext cx="2792437" cy="686711"/>
          </a:xfrm>
          <a:prstGeom prst="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B0C11C3E-7EAC-2542-205B-2B641F598FDA}"/>
              </a:ext>
            </a:extLst>
          </p:cNvPr>
          <p:cNvSpPr/>
          <p:nvPr/>
        </p:nvSpPr>
        <p:spPr>
          <a:xfrm>
            <a:off x="3268148" y="3813640"/>
            <a:ext cx="3575783" cy="492370"/>
          </a:xfrm>
          <a:prstGeom prst="rect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772EF641-4DC7-9EB5-9E25-E2253C3FACA8}"/>
              </a:ext>
            </a:extLst>
          </p:cNvPr>
          <p:cNvSpPr txBox="1"/>
          <p:nvPr/>
        </p:nvSpPr>
        <p:spPr>
          <a:xfrm>
            <a:off x="2994247" y="4899337"/>
            <a:ext cx="42598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chemeClr val="accent2"/>
                </a:solidFill>
              </a:rPr>
              <a:t>Calculate</a:t>
            </a:r>
            <a:r>
              <a:rPr lang="de-DE" dirty="0">
                <a:solidFill>
                  <a:schemeClr val="accent2"/>
                </a:solidFill>
              </a:rPr>
              <a:t> </a:t>
            </a:r>
            <a:r>
              <a:rPr lang="de-DE" dirty="0" err="1">
                <a:solidFill>
                  <a:schemeClr val="accent2"/>
                </a:solidFill>
              </a:rPr>
              <a:t>distance</a:t>
            </a:r>
            <a:endParaRPr lang="de-DE" dirty="0">
              <a:solidFill>
                <a:schemeClr val="accent2"/>
              </a:solidFill>
            </a:endParaRPr>
          </a:p>
          <a:p>
            <a:r>
              <a:rPr lang="de-DE" dirty="0" err="1">
                <a:solidFill>
                  <a:schemeClr val="accent1"/>
                </a:solidFill>
              </a:rPr>
              <a:t>Calculate</a:t>
            </a:r>
            <a:r>
              <a:rPr lang="de-DE" dirty="0">
                <a:solidFill>
                  <a:schemeClr val="accent1"/>
                </a:solidFill>
              </a:rPr>
              <a:t> </a:t>
            </a:r>
            <a:r>
              <a:rPr lang="de-DE" dirty="0" err="1">
                <a:solidFill>
                  <a:schemeClr val="accent1"/>
                </a:solidFill>
              </a:rPr>
              <a:t>similarity</a:t>
            </a:r>
            <a:r>
              <a:rPr lang="de-DE" dirty="0">
                <a:solidFill>
                  <a:schemeClr val="accent1"/>
                </a:solidFill>
              </a:rPr>
              <a:t> </a:t>
            </a:r>
            <a:r>
              <a:rPr lang="de-DE" dirty="0" err="1">
                <a:solidFill>
                  <a:schemeClr val="accent1"/>
                </a:solidFill>
              </a:rPr>
              <a:t>based</a:t>
            </a:r>
            <a:r>
              <a:rPr lang="de-DE" dirty="0">
                <a:solidFill>
                  <a:schemeClr val="accent1"/>
                </a:solidFill>
              </a:rPr>
              <a:t> on t-</a:t>
            </a:r>
            <a:r>
              <a:rPr lang="de-DE" dirty="0" err="1">
                <a:solidFill>
                  <a:schemeClr val="accent1"/>
                </a:solidFill>
              </a:rPr>
              <a:t>distribuation</a:t>
            </a:r>
            <a:endParaRPr lang="de-DE" dirty="0">
              <a:solidFill>
                <a:schemeClr val="accent1"/>
              </a:solidFill>
            </a:endParaRPr>
          </a:p>
          <a:p>
            <a:r>
              <a:rPr lang="de-DE" dirty="0" err="1">
                <a:solidFill>
                  <a:schemeClr val="accent6"/>
                </a:solidFill>
              </a:rPr>
              <a:t>Normilize</a:t>
            </a:r>
            <a:r>
              <a:rPr lang="de-DE" dirty="0">
                <a:solidFill>
                  <a:schemeClr val="accent6"/>
                </a:solidFill>
              </a:rPr>
              <a:t> </a:t>
            </a:r>
            <a:r>
              <a:rPr lang="de-DE" dirty="0" err="1">
                <a:solidFill>
                  <a:schemeClr val="accent6"/>
                </a:solidFill>
              </a:rPr>
              <a:t>similarties</a:t>
            </a:r>
            <a:endParaRPr lang="de-DE" dirty="0">
              <a:solidFill>
                <a:schemeClr val="accent6"/>
              </a:solidFill>
            </a:endParaRPr>
          </a:p>
        </p:txBody>
      </p: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89798EC1-AD17-EC98-316E-54F6F66CC3D6}"/>
              </a:ext>
            </a:extLst>
          </p:cNvPr>
          <p:cNvCxnSpPr/>
          <p:nvPr/>
        </p:nvCxnSpPr>
        <p:spPr>
          <a:xfrm>
            <a:off x="9648033" y="4899337"/>
            <a:ext cx="1155603" cy="0"/>
          </a:xfrm>
          <a:prstGeom prst="line">
            <a:avLst/>
          </a:prstGeom>
          <a:ln>
            <a:solidFill>
              <a:schemeClr val="accent4">
                <a:alpha val="70000"/>
              </a:schemeClr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2FA5C952-D83C-B24E-3B76-BD4FA909AFE5}"/>
                  </a:ext>
                </a:extLst>
              </p:cNvPr>
              <p:cNvSpPr txBox="1"/>
              <p:nvPr/>
            </p:nvSpPr>
            <p:spPr>
              <a:xfrm>
                <a:off x="10015766" y="4910084"/>
                <a:ext cx="41069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de-DE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𝐵𝐴</m:t>
                          </m:r>
                        </m:sub>
                      </m:sSub>
                    </m:oMath>
                  </m:oMathPara>
                </a14:m>
                <a:endParaRPr lang="de-DE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2FA5C952-D83C-B24E-3B76-BD4FA909AF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5766" y="4910084"/>
                <a:ext cx="410690" cy="276999"/>
              </a:xfrm>
              <a:prstGeom prst="rect">
                <a:avLst/>
              </a:prstGeom>
              <a:blipFill>
                <a:blip r:embed="rId3"/>
                <a:stretch>
                  <a:fillRect l="-13433" r="-7463" b="-2391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echteck 22">
            <a:extLst>
              <a:ext uri="{FF2B5EF4-FFF2-40B4-BE49-F238E27FC236}">
                <a16:creationId xmlns:a16="http://schemas.microsoft.com/office/drawing/2014/main" id="{52A04BEB-E4B8-A6AA-4320-F40A0B233118}"/>
              </a:ext>
            </a:extLst>
          </p:cNvPr>
          <p:cNvSpPr/>
          <p:nvPr/>
        </p:nvSpPr>
        <p:spPr>
          <a:xfrm>
            <a:off x="2286000" y="3582467"/>
            <a:ext cx="572161" cy="492370"/>
          </a:xfrm>
          <a:prstGeom prst="rect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02075252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EFC66A-7B1E-9293-4FF8-33B295499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Initilize</a:t>
            </a:r>
            <a:r>
              <a:rPr lang="de-DE" dirty="0"/>
              <a:t> </a:t>
            </a:r>
            <a:r>
              <a:rPr lang="de-DE" dirty="0" err="1"/>
              <a:t>lower</a:t>
            </a:r>
            <a:r>
              <a:rPr lang="de-DE" dirty="0"/>
              <a:t> dimensional </a:t>
            </a:r>
            <a:r>
              <a:rPr lang="de-DE" dirty="0" err="1"/>
              <a:t>dataset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E775CD60-8884-70DA-4B03-2F0AC97A397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7548133" cy="4351338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de-DE" dirty="0"/>
                  <a:t>W </a:t>
                </a:r>
                <a:r>
                  <a:rPr lang="de-DE" dirty="0" err="1"/>
                  <a:t>use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Kullback-Leibler</a:t>
                </a:r>
                <a:r>
                  <a:rPr lang="de-DE" dirty="0"/>
                  <a:t> </a:t>
                </a:r>
                <a:r>
                  <a:rPr lang="de-DE" dirty="0" err="1"/>
                  <a:t>divergence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calculate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divergence</a:t>
                </a:r>
                <a:r>
                  <a:rPr lang="de-DE" dirty="0"/>
                  <a:t> </a:t>
                </a:r>
                <a:r>
                  <a:rPr lang="de-DE" dirty="0" err="1"/>
                  <a:t>between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de-DE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de-DE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𝐾𝐿</m:t>
                      </m:r>
                      <m:d>
                        <m:dPr>
                          <m:endChr m:val="|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</m:d>
                      <m:d>
                        <m:dPr>
                          <m:begChr m:val="|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≔</m:t>
                      </m:r>
                      <m:nary>
                        <m:naryPr>
                          <m:chr m:val="∑"/>
                          <m:supHide m:val="on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≠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func>
                            <m:func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de-DE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de-DE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b="0" i="1" smtClean="0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de-DE" b="0" i="1" smtClean="0">
                                              <a:latin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de-DE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b="0" i="1" smtClean="0"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</m:e>
                                        <m:sub>
                                          <m:r>
                                            <a:rPr lang="de-DE" b="0" i="1" smtClean="0">
                                              <a:latin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de-DE" dirty="0"/>
              </a:p>
              <a:p>
                <a:r>
                  <a:rPr lang="de-DE" dirty="0"/>
                  <a:t>Large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modeled</a:t>
                </a:r>
                <a:r>
                  <a:rPr lang="de-DE" dirty="0"/>
                  <a:t> </a:t>
                </a:r>
                <a:r>
                  <a:rPr lang="de-DE" dirty="0" err="1"/>
                  <a:t>by</a:t>
                </a:r>
                <a:r>
                  <a:rPr lang="de-DE" dirty="0"/>
                  <a:t> </a:t>
                </a:r>
                <a:r>
                  <a:rPr lang="de-DE" dirty="0" err="1"/>
                  <a:t>small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de-DE" dirty="0"/>
                  <a:t> → </a:t>
                </a:r>
                <a:r>
                  <a:rPr lang="de-DE" dirty="0" err="1"/>
                  <a:t>big</a:t>
                </a:r>
                <a:r>
                  <a:rPr lang="de-DE" dirty="0"/>
                  <a:t> </a:t>
                </a:r>
                <a:r>
                  <a:rPr lang="de-DE" dirty="0" err="1"/>
                  <a:t>penalty</a:t>
                </a:r>
                <a:r>
                  <a:rPr lang="de-DE" dirty="0"/>
                  <a:t>.</a:t>
                </a:r>
              </a:p>
              <a:p>
                <a:pPr lvl="1"/>
                <a:r>
                  <a:rPr lang="de-DE" dirty="0"/>
                  <a:t>So </a:t>
                </a:r>
                <a:r>
                  <a:rPr lang="de-DE" dirty="0" err="1"/>
                  <a:t>if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de-DE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de-DE" dirty="0"/>
                  <a:t> are </a:t>
                </a:r>
                <a:r>
                  <a:rPr lang="de-DE" dirty="0" err="1"/>
                  <a:t>similar</a:t>
                </a:r>
                <a:r>
                  <a:rPr lang="de-DE" dirty="0"/>
                  <a:t> (</a:t>
                </a:r>
                <a:r>
                  <a:rPr lang="de-DE" dirty="0" err="1"/>
                  <a:t>close</a:t>
                </a:r>
                <a:r>
                  <a:rPr lang="de-DE" dirty="0"/>
                  <a:t> </a:t>
                </a:r>
                <a:r>
                  <a:rPr lang="de-DE" dirty="0" err="1"/>
                  <a:t>togher</a:t>
                </a:r>
                <a:r>
                  <a:rPr lang="de-DE" dirty="0"/>
                  <a:t>) </a:t>
                </a:r>
                <a:r>
                  <a:rPr lang="de-DE" dirty="0" err="1"/>
                  <a:t>they</a:t>
                </a:r>
                <a:r>
                  <a:rPr lang="de-DE" dirty="0"/>
                  <a:t> </a:t>
                </a:r>
                <a:r>
                  <a:rPr lang="de-DE" dirty="0" err="1"/>
                  <a:t>should</a:t>
                </a:r>
                <a:r>
                  <a:rPr lang="de-DE" dirty="0"/>
                  <a:t> not </a:t>
                </a:r>
                <a:r>
                  <a:rPr lang="de-DE" dirty="0" err="1"/>
                  <a:t>be</a:t>
                </a:r>
                <a:r>
                  <a:rPr lang="de-DE" dirty="0"/>
                  <a:t> </a:t>
                </a:r>
                <a:r>
                  <a:rPr lang="de-DE" dirty="0" err="1"/>
                  <a:t>shown</a:t>
                </a:r>
                <a:r>
                  <a:rPr lang="de-DE" dirty="0"/>
                  <a:t> </a:t>
                </a:r>
                <a:r>
                  <a:rPr lang="de-DE" dirty="0" err="1"/>
                  <a:t>as</a:t>
                </a:r>
                <a:r>
                  <a:rPr lang="de-DE" dirty="0"/>
                  <a:t> </a:t>
                </a:r>
                <a:r>
                  <a:rPr lang="de-DE" dirty="0" err="1"/>
                  <a:t>dissimilar</a:t>
                </a:r>
                <a:r>
                  <a:rPr lang="de-DE" dirty="0"/>
                  <a:t> (</a:t>
                </a:r>
                <a:r>
                  <a:rPr lang="de-DE" dirty="0" err="1"/>
                  <a:t>far</a:t>
                </a:r>
                <a:r>
                  <a:rPr lang="de-DE" dirty="0"/>
                  <a:t> apart).</a:t>
                </a:r>
              </a:p>
              <a:p>
                <a:pPr marL="0" indent="0">
                  <a:buNone/>
                </a:pPr>
                <a:endParaRPr lang="de-DE" dirty="0"/>
              </a:p>
              <a:p>
                <a:r>
                  <a:rPr lang="de-DE" dirty="0"/>
                  <a:t>Small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modeled</a:t>
                </a:r>
                <a:r>
                  <a:rPr lang="de-DE" dirty="0"/>
                  <a:t> </a:t>
                </a:r>
                <a:r>
                  <a:rPr lang="de-DE" dirty="0" err="1"/>
                  <a:t>by</a:t>
                </a:r>
                <a:r>
                  <a:rPr lang="de-DE" dirty="0"/>
                  <a:t> </a:t>
                </a:r>
                <a:r>
                  <a:rPr lang="de-DE" dirty="0" err="1"/>
                  <a:t>big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de-DE" dirty="0"/>
                  <a:t> → </a:t>
                </a:r>
                <a:r>
                  <a:rPr lang="de-DE" dirty="0" err="1"/>
                  <a:t>small</a:t>
                </a:r>
                <a:r>
                  <a:rPr lang="de-DE" dirty="0"/>
                  <a:t> </a:t>
                </a:r>
                <a:r>
                  <a:rPr lang="de-DE" dirty="0" err="1"/>
                  <a:t>penalty</a:t>
                </a:r>
                <a:r>
                  <a:rPr lang="de-DE" dirty="0"/>
                  <a:t>.</a:t>
                </a:r>
              </a:p>
              <a:p>
                <a:pPr lvl="1"/>
                <a:r>
                  <a:rPr lang="de-DE" dirty="0"/>
                  <a:t>So </a:t>
                </a:r>
                <a:r>
                  <a:rPr lang="de-DE" dirty="0" err="1"/>
                  <a:t>if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de-DE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de-DE" dirty="0"/>
                  <a:t> dissimilar (</a:t>
                </a:r>
                <a:r>
                  <a:rPr lang="de-DE" dirty="0" err="1"/>
                  <a:t>far</a:t>
                </a:r>
                <a:r>
                  <a:rPr lang="de-DE" dirty="0"/>
                  <a:t> </a:t>
                </a:r>
                <a:r>
                  <a:rPr lang="de-DE" dirty="0" err="1"/>
                  <a:t>appart</a:t>
                </a:r>
                <a:r>
                  <a:rPr lang="de-DE" dirty="0"/>
                  <a:t>) </a:t>
                </a:r>
                <a:r>
                  <a:rPr lang="de-DE" dirty="0" err="1"/>
                  <a:t>it‘s</a:t>
                </a:r>
                <a:r>
                  <a:rPr lang="de-DE" dirty="0"/>
                  <a:t> ok </a:t>
                </a:r>
                <a:r>
                  <a:rPr lang="de-DE" dirty="0" err="1"/>
                  <a:t>if</a:t>
                </a:r>
                <a:r>
                  <a:rPr lang="de-DE" dirty="0"/>
                  <a:t> </a:t>
                </a:r>
                <a:r>
                  <a:rPr lang="de-DE" dirty="0" err="1"/>
                  <a:t>they</a:t>
                </a:r>
                <a:r>
                  <a:rPr lang="de-DE" dirty="0"/>
                  <a:t> </a:t>
                </a:r>
                <a:r>
                  <a:rPr lang="de-DE" dirty="0" err="1"/>
                  <a:t>are</a:t>
                </a:r>
                <a:r>
                  <a:rPr lang="de-DE" dirty="0"/>
                  <a:t> </a:t>
                </a:r>
                <a:r>
                  <a:rPr lang="de-DE" dirty="0" err="1"/>
                  <a:t>modeled</a:t>
                </a:r>
                <a:r>
                  <a:rPr lang="de-DE" dirty="0"/>
                  <a:t> </a:t>
                </a:r>
                <a:r>
                  <a:rPr lang="de-DE" dirty="0" err="1"/>
                  <a:t>close</a:t>
                </a:r>
                <a:r>
                  <a:rPr lang="de-DE" dirty="0"/>
                  <a:t> </a:t>
                </a:r>
                <a:r>
                  <a:rPr lang="de-DE" dirty="0" err="1"/>
                  <a:t>together</a:t>
                </a:r>
                <a:r>
                  <a:rPr lang="de-DE" dirty="0"/>
                  <a:t>.</a:t>
                </a:r>
              </a:p>
              <a:p>
                <a:endParaRPr lang="de-DE" dirty="0"/>
              </a:p>
              <a:p>
                <a:pPr marL="0" indent="0">
                  <a:buNone/>
                </a:pPr>
                <a:endParaRPr lang="de-DE" dirty="0"/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E775CD60-8884-70DA-4B03-2F0AC97A397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7548133" cy="4351338"/>
              </a:xfrm>
              <a:blipFill>
                <a:blip r:embed="rId2"/>
                <a:stretch>
                  <a:fillRect l="-1292" t="-2801" r="-565" b="-196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hteck 10">
            <a:extLst>
              <a:ext uri="{FF2B5EF4-FFF2-40B4-BE49-F238E27FC236}">
                <a16:creationId xmlns:a16="http://schemas.microsoft.com/office/drawing/2014/main" id="{3D777157-A21A-4C9C-684B-8FFD0501AF36}"/>
              </a:ext>
            </a:extLst>
          </p:cNvPr>
          <p:cNvSpPr/>
          <p:nvPr/>
        </p:nvSpPr>
        <p:spPr>
          <a:xfrm>
            <a:off x="9354222" y="531170"/>
            <a:ext cx="1932553" cy="30512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2493D5A2-32D6-2EA7-DE26-06E145D2928D}"/>
              </a:ext>
            </a:extLst>
          </p:cNvPr>
          <p:cNvSpPr>
            <a:spLocks noChangeAspect="1"/>
          </p:cNvSpPr>
          <p:nvPr/>
        </p:nvSpPr>
        <p:spPr>
          <a:xfrm>
            <a:off x="9659877" y="1862883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C</a:t>
            </a:r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DC76DB80-A6A2-6EDD-EB63-3A06DB012FF1}"/>
              </a:ext>
            </a:extLst>
          </p:cNvPr>
          <p:cNvSpPr>
            <a:spLocks noChangeAspect="1"/>
          </p:cNvSpPr>
          <p:nvPr/>
        </p:nvSpPr>
        <p:spPr>
          <a:xfrm>
            <a:off x="10262765" y="1339155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A</a:t>
            </a:r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905C873F-7357-0888-22B2-887026B0C90D}"/>
              </a:ext>
            </a:extLst>
          </p:cNvPr>
          <p:cNvSpPr>
            <a:spLocks noChangeAspect="1"/>
          </p:cNvSpPr>
          <p:nvPr/>
        </p:nvSpPr>
        <p:spPr>
          <a:xfrm>
            <a:off x="10626959" y="3142495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R</a:t>
            </a:r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C76955DD-7344-6554-92F4-FB036BDFAA9B}"/>
              </a:ext>
            </a:extLst>
          </p:cNvPr>
          <p:cNvSpPr>
            <a:spLocks noChangeAspect="1"/>
          </p:cNvSpPr>
          <p:nvPr/>
        </p:nvSpPr>
        <p:spPr>
          <a:xfrm>
            <a:off x="10051332" y="3020126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E6A7390C-4865-1250-4703-EDAD8DA6B53F}"/>
              </a:ext>
            </a:extLst>
          </p:cNvPr>
          <p:cNvSpPr>
            <a:spLocks noChangeAspect="1"/>
          </p:cNvSpPr>
          <p:nvPr/>
        </p:nvSpPr>
        <p:spPr>
          <a:xfrm>
            <a:off x="9689406" y="1159037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B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F2435735-2D5A-D884-EDBF-F8DC0768633C}"/>
              </a:ext>
            </a:extLst>
          </p:cNvPr>
          <p:cNvSpPr/>
          <p:nvPr/>
        </p:nvSpPr>
        <p:spPr>
          <a:xfrm>
            <a:off x="9549046" y="477283"/>
            <a:ext cx="1586697" cy="481638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ysClr val="windowText" lastClr="000000"/>
                </a:solidFill>
              </a:rPr>
              <a:t>Dataset</a:t>
            </a: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F9AB39BD-7F5C-4A3C-8673-D514346A5F37}"/>
              </a:ext>
            </a:extLst>
          </p:cNvPr>
          <p:cNvSpPr>
            <a:spLocks noChangeAspect="1"/>
          </p:cNvSpPr>
          <p:nvPr/>
        </p:nvSpPr>
        <p:spPr>
          <a:xfrm>
            <a:off x="11058702" y="4722660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C</a:t>
            </a: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800F8C61-C2F5-CF90-F0E8-CD15449AC346}"/>
              </a:ext>
            </a:extLst>
          </p:cNvPr>
          <p:cNvSpPr>
            <a:spLocks noChangeAspect="1"/>
          </p:cNvSpPr>
          <p:nvPr/>
        </p:nvSpPr>
        <p:spPr>
          <a:xfrm>
            <a:off x="10629458" y="4722660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A</a:t>
            </a:r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1B54659D-6BEE-3566-21A8-3B4E27E07040}"/>
              </a:ext>
            </a:extLst>
          </p:cNvPr>
          <p:cNvSpPr>
            <a:spLocks noChangeAspect="1"/>
          </p:cNvSpPr>
          <p:nvPr/>
        </p:nvSpPr>
        <p:spPr>
          <a:xfrm>
            <a:off x="11579758" y="4722660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R</a:t>
            </a:r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A4F34D4C-792B-2615-C9DE-B5642F399BC9}"/>
              </a:ext>
            </a:extLst>
          </p:cNvPr>
          <p:cNvSpPr>
            <a:spLocks noChangeAspect="1"/>
          </p:cNvSpPr>
          <p:nvPr/>
        </p:nvSpPr>
        <p:spPr>
          <a:xfrm>
            <a:off x="9471356" y="4722660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B</a:t>
            </a:r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F90D2968-B9E1-F9B8-A260-1A121B944795}"/>
              </a:ext>
            </a:extLst>
          </p:cNvPr>
          <p:cNvSpPr>
            <a:spLocks noChangeAspect="1"/>
          </p:cNvSpPr>
          <p:nvPr/>
        </p:nvSpPr>
        <p:spPr>
          <a:xfrm>
            <a:off x="8782818" y="4722660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</a:p>
        </p:txBody>
      </p: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89798EC1-AD17-EC98-316E-54F6F66CC3D6}"/>
              </a:ext>
            </a:extLst>
          </p:cNvPr>
          <p:cNvCxnSpPr/>
          <p:nvPr/>
        </p:nvCxnSpPr>
        <p:spPr>
          <a:xfrm>
            <a:off x="9648033" y="4899337"/>
            <a:ext cx="1155603" cy="0"/>
          </a:xfrm>
          <a:prstGeom prst="line">
            <a:avLst/>
          </a:prstGeom>
          <a:ln>
            <a:solidFill>
              <a:schemeClr val="accent4">
                <a:alpha val="70000"/>
              </a:schemeClr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2FA5C952-D83C-B24E-3B76-BD4FA909AFE5}"/>
                  </a:ext>
                </a:extLst>
              </p:cNvPr>
              <p:cNvSpPr txBox="1"/>
              <p:nvPr/>
            </p:nvSpPr>
            <p:spPr>
              <a:xfrm>
                <a:off x="10015766" y="4910084"/>
                <a:ext cx="38985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de-DE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𝑆𝐴</m:t>
                          </m:r>
                        </m:sub>
                      </m:sSub>
                    </m:oMath>
                  </m:oMathPara>
                </a14:m>
                <a:endParaRPr lang="de-DE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2FA5C952-D83C-B24E-3B76-BD4FA909AF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5766" y="4910084"/>
                <a:ext cx="389850" cy="276999"/>
              </a:xfrm>
              <a:prstGeom prst="rect">
                <a:avLst/>
              </a:prstGeom>
              <a:blipFill>
                <a:blip r:embed="rId3"/>
                <a:stretch>
                  <a:fillRect l="-14063" r="-6250" b="-2391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6A6297BE-CD5F-003C-B8E3-D56B2E1E642A}"/>
              </a:ext>
            </a:extLst>
          </p:cNvPr>
          <p:cNvCxnSpPr>
            <a:cxnSpLocks/>
          </p:cNvCxnSpPr>
          <p:nvPr/>
        </p:nvCxnSpPr>
        <p:spPr>
          <a:xfrm>
            <a:off x="9865789" y="1339155"/>
            <a:ext cx="573653" cy="188007"/>
          </a:xfrm>
          <a:prstGeom prst="line">
            <a:avLst/>
          </a:prstGeom>
          <a:ln>
            <a:solidFill>
              <a:schemeClr val="accent2">
                <a:alpha val="7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E40E27AD-2F41-B6A0-87C2-D583B54E8DC8}"/>
                  </a:ext>
                </a:extLst>
              </p:cNvPr>
              <p:cNvSpPr txBox="1"/>
              <p:nvPr/>
            </p:nvSpPr>
            <p:spPr>
              <a:xfrm>
                <a:off x="10079992" y="1027906"/>
                <a:ext cx="38850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de-DE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𝑆𝐴</m:t>
                          </m:r>
                        </m:sub>
                      </m:sSub>
                    </m:oMath>
                  </m:oMathPara>
                </a14:m>
                <a:endParaRPr lang="de-DE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E40E27AD-2F41-B6A0-87C2-D583B54E8D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79992" y="1027906"/>
                <a:ext cx="388504" cy="276999"/>
              </a:xfrm>
              <a:prstGeom prst="rect">
                <a:avLst/>
              </a:prstGeom>
              <a:blipFill>
                <a:blip r:embed="rId4"/>
                <a:stretch>
                  <a:fillRect l="-14286" r="-6349" b="-2666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74020684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EFC66A-7B1E-9293-4FF8-33B295499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Updating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E775CD60-8884-70DA-4B03-2F0AC97A397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7670943" cy="4351338"/>
              </a:xfrm>
            </p:spPr>
            <p:txBody>
              <a:bodyPr/>
              <a:lstStyle/>
              <a:p>
                <a:r>
                  <a:rPr lang="de-DE" dirty="0"/>
                  <a:t>Using </a:t>
                </a:r>
                <a:r>
                  <a:rPr lang="de-DE" dirty="0" err="1"/>
                  <a:t>gradient</a:t>
                </a:r>
                <a:r>
                  <a:rPr lang="de-DE" dirty="0"/>
                  <a:t> </a:t>
                </a:r>
                <a:r>
                  <a:rPr lang="de-DE" dirty="0" err="1"/>
                  <a:t>descent</a:t>
                </a:r>
                <a:r>
                  <a:rPr lang="de-DE" dirty="0"/>
                  <a:t> </a:t>
                </a:r>
                <a:r>
                  <a:rPr lang="de-DE" dirty="0" err="1"/>
                  <a:t>we</a:t>
                </a:r>
                <a:r>
                  <a:rPr lang="de-DE" dirty="0"/>
                  <a:t> update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de-DE" dirty="0"/>
                  <a:t>.</a:t>
                </a:r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E775CD60-8884-70DA-4B03-2F0AC97A397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7670943" cy="4351338"/>
              </a:xfrm>
              <a:blipFill>
                <a:blip r:embed="rId2"/>
                <a:stretch>
                  <a:fillRect l="-1431" t="-196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hteck 17">
            <a:extLst>
              <a:ext uri="{FF2B5EF4-FFF2-40B4-BE49-F238E27FC236}">
                <a16:creationId xmlns:a16="http://schemas.microsoft.com/office/drawing/2014/main" id="{2643F62B-4E2F-DC60-33D9-9C9DAF4100FF}"/>
              </a:ext>
            </a:extLst>
          </p:cNvPr>
          <p:cNvSpPr/>
          <p:nvPr/>
        </p:nvSpPr>
        <p:spPr>
          <a:xfrm>
            <a:off x="9354222" y="531170"/>
            <a:ext cx="1932553" cy="30512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034F208F-AB98-0F68-0916-A5566B689E9B}"/>
              </a:ext>
            </a:extLst>
          </p:cNvPr>
          <p:cNvSpPr>
            <a:spLocks noChangeAspect="1"/>
          </p:cNvSpPr>
          <p:nvPr/>
        </p:nvSpPr>
        <p:spPr>
          <a:xfrm>
            <a:off x="9659877" y="1862883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C</a:t>
            </a:r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80D8A0CA-6958-DDD8-BAB7-9C2863E46A69}"/>
              </a:ext>
            </a:extLst>
          </p:cNvPr>
          <p:cNvSpPr>
            <a:spLocks noChangeAspect="1"/>
          </p:cNvSpPr>
          <p:nvPr/>
        </p:nvSpPr>
        <p:spPr>
          <a:xfrm>
            <a:off x="10262765" y="1339155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A</a:t>
            </a:r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E2377CAA-498E-9239-F395-FB7CC41FABDD}"/>
              </a:ext>
            </a:extLst>
          </p:cNvPr>
          <p:cNvSpPr>
            <a:spLocks noChangeAspect="1"/>
          </p:cNvSpPr>
          <p:nvPr/>
        </p:nvSpPr>
        <p:spPr>
          <a:xfrm>
            <a:off x="10626959" y="3142495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R</a:t>
            </a:r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E869393F-E336-7FEF-E324-46DA51E4F05E}"/>
              </a:ext>
            </a:extLst>
          </p:cNvPr>
          <p:cNvSpPr>
            <a:spLocks noChangeAspect="1"/>
          </p:cNvSpPr>
          <p:nvPr/>
        </p:nvSpPr>
        <p:spPr>
          <a:xfrm>
            <a:off x="10051332" y="3020126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76FD092C-A308-F92E-D6B1-3EB3F7E96CB5}"/>
              </a:ext>
            </a:extLst>
          </p:cNvPr>
          <p:cNvSpPr>
            <a:spLocks noChangeAspect="1"/>
          </p:cNvSpPr>
          <p:nvPr/>
        </p:nvSpPr>
        <p:spPr>
          <a:xfrm>
            <a:off x="9689406" y="1159037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B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F8297A62-F2D1-7AA3-C21B-F14BAFCCE6B5}"/>
              </a:ext>
            </a:extLst>
          </p:cNvPr>
          <p:cNvSpPr/>
          <p:nvPr/>
        </p:nvSpPr>
        <p:spPr>
          <a:xfrm>
            <a:off x="9549046" y="477283"/>
            <a:ext cx="1586697" cy="481638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ysClr val="windowText" lastClr="000000"/>
                </a:solidFill>
              </a:rPr>
              <a:t>Dataset</a:t>
            </a:r>
          </a:p>
        </p:txBody>
      </p:sp>
      <p:sp>
        <p:nvSpPr>
          <p:cNvPr id="25" name="Ellipse 24">
            <a:extLst>
              <a:ext uri="{FF2B5EF4-FFF2-40B4-BE49-F238E27FC236}">
                <a16:creationId xmlns:a16="http://schemas.microsoft.com/office/drawing/2014/main" id="{7965F6AF-E18C-08BF-A25D-8C1817833F34}"/>
              </a:ext>
            </a:extLst>
          </p:cNvPr>
          <p:cNvSpPr>
            <a:spLocks noChangeAspect="1"/>
          </p:cNvSpPr>
          <p:nvPr/>
        </p:nvSpPr>
        <p:spPr>
          <a:xfrm>
            <a:off x="5523066" y="2666772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C</a:t>
            </a:r>
          </a:p>
        </p:txBody>
      </p:sp>
      <p:sp>
        <p:nvSpPr>
          <p:cNvPr id="26" name="Ellipse 25">
            <a:extLst>
              <a:ext uri="{FF2B5EF4-FFF2-40B4-BE49-F238E27FC236}">
                <a16:creationId xmlns:a16="http://schemas.microsoft.com/office/drawing/2014/main" id="{1BE4772F-ED52-918B-ED27-083515FF6965}"/>
              </a:ext>
            </a:extLst>
          </p:cNvPr>
          <p:cNvSpPr>
            <a:spLocks noChangeAspect="1"/>
          </p:cNvSpPr>
          <p:nvPr/>
        </p:nvSpPr>
        <p:spPr>
          <a:xfrm>
            <a:off x="5093822" y="2666772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A</a:t>
            </a:r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E35AFFD2-086E-38F6-80C2-8586202E9F66}"/>
              </a:ext>
            </a:extLst>
          </p:cNvPr>
          <p:cNvSpPr>
            <a:spLocks noChangeAspect="1"/>
          </p:cNvSpPr>
          <p:nvPr/>
        </p:nvSpPr>
        <p:spPr>
          <a:xfrm>
            <a:off x="6044122" y="2666772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R</a:t>
            </a:r>
          </a:p>
        </p:txBody>
      </p:sp>
      <p:sp>
        <p:nvSpPr>
          <p:cNvPr id="28" name="Ellipse 27">
            <a:extLst>
              <a:ext uri="{FF2B5EF4-FFF2-40B4-BE49-F238E27FC236}">
                <a16:creationId xmlns:a16="http://schemas.microsoft.com/office/drawing/2014/main" id="{17B6AAD4-D8E7-0FF3-2E0F-095BEB3669C5}"/>
              </a:ext>
            </a:extLst>
          </p:cNvPr>
          <p:cNvSpPr>
            <a:spLocks noChangeAspect="1"/>
          </p:cNvSpPr>
          <p:nvPr/>
        </p:nvSpPr>
        <p:spPr>
          <a:xfrm>
            <a:off x="3935720" y="2666772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B</a:t>
            </a:r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B3F1A773-F76C-DF13-5A64-FD1D47069FD9}"/>
              </a:ext>
            </a:extLst>
          </p:cNvPr>
          <p:cNvSpPr>
            <a:spLocks noChangeAspect="1"/>
          </p:cNvSpPr>
          <p:nvPr/>
        </p:nvSpPr>
        <p:spPr>
          <a:xfrm>
            <a:off x="3247182" y="2666772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</a:p>
        </p:txBody>
      </p:sp>
      <p:sp>
        <p:nvSpPr>
          <p:cNvPr id="34" name="Ellipse 33">
            <a:extLst>
              <a:ext uri="{FF2B5EF4-FFF2-40B4-BE49-F238E27FC236}">
                <a16:creationId xmlns:a16="http://schemas.microsoft.com/office/drawing/2014/main" id="{7E69238B-94DA-654C-3913-7F440C2BE07E}"/>
              </a:ext>
            </a:extLst>
          </p:cNvPr>
          <p:cNvSpPr>
            <a:spLocks noChangeAspect="1"/>
          </p:cNvSpPr>
          <p:nvPr/>
        </p:nvSpPr>
        <p:spPr>
          <a:xfrm>
            <a:off x="5523066" y="3373480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C</a:t>
            </a:r>
          </a:p>
        </p:txBody>
      </p:sp>
      <p:sp>
        <p:nvSpPr>
          <p:cNvPr id="35" name="Ellipse 34">
            <a:extLst>
              <a:ext uri="{FF2B5EF4-FFF2-40B4-BE49-F238E27FC236}">
                <a16:creationId xmlns:a16="http://schemas.microsoft.com/office/drawing/2014/main" id="{C5DBC33B-3E39-90A2-B783-57175145FAC8}"/>
              </a:ext>
            </a:extLst>
          </p:cNvPr>
          <p:cNvSpPr>
            <a:spLocks noChangeAspect="1"/>
          </p:cNvSpPr>
          <p:nvPr/>
        </p:nvSpPr>
        <p:spPr>
          <a:xfrm>
            <a:off x="5159739" y="3373480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A</a:t>
            </a:r>
          </a:p>
        </p:txBody>
      </p:sp>
      <p:sp>
        <p:nvSpPr>
          <p:cNvPr id="36" name="Ellipse 35">
            <a:extLst>
              <a:ext uri="{FF2B5EF4-FFF2-40B4-BE49-F238E27FC236}">
                <a16:creationId xmlns:a16="http://schemas.microsoft.com/office/drawing/2014/main" id="{08523335-45C2-9EA5-2078-0081B0DB53C9}"/>
              </a:ext>
            </a:extLst>
          </p:cNvPr>
          <p:cNvSpPr>
            <a:spLocks noChangeAspect="1"/>
          </p:cNvSpPr>
          <p:nvPr/>
        </p:nvSpPr>
        <p:spPr>
          <a:xfrm>
            <a:off x="5938612" y="3373480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R</a:t>
            </a:r>
          </a:p>
        </p:txBody>
      </p:sp>
      <p:sp>
        <p:nvSpPr>
          <p:cNvPr id="37" name="Ellipse 36">
            <a:extLst>
              <a:ext uri="{FF2B5EF4-FFF2-40B4-BE49-F238E27FC236}">
                <a16:creationId xmlns:a16="http://schemas.microsoft.com/office/drawing/2014/main" id="{203400DC-5C4F-871C-256C-40DDB4FAA2EE}"/>
              </a:ext>
            </a:extLst>
          </p:cNvPr>
          <p:cNvSpPr>
            <a:spLocks noChangeAspect="1"/>
          </p:cNvSpPr>
          <p:nvPr/>
        </p:nvSpPr>
        <p:spPr>
          <a:xfrm>
            <a:off x="4118604" y="3373480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B</a:t>
            </a:r>
          </a:p>
        </p:txBody>
      </p:sp>
      <p:sp>
        <p:nvSpPr>
          <p:cNvPr id="38" name="Ellipse 37">
            <a:extLst>
              <a:ext uri="{FF2B5EF4-FFF2-40B4-BE49-F238E27FC236}">
                <a16:creationId xmlns:a16="http://schemas.microsoft.com/office/drawing/2014/main" id="{EA74CE64-1806-0925-D13D-574F52D19552}"/>
              </a:ext>
            </a:extLst>
          </p:cNvPr>
          <p:cNvSpPr>
            <a:spLocks noChangeAspect="1"/>
          </p:cNvSpPr>
          <p:nvPr/>
        </p:nvSpPr>
        <p:spPr>
          <a:xfrm>
            <a:off x="3430066" y="3373480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</a:p>
        </p:txBody>
      </p:sp>
      <p:sp>
        <p:nvSpPr>
          <p:cNvPr id="39" name="Ellipse 38">
            <a:extLst>
              <a:ext uri="{FF2B5EF4-FFF2-40B4-BE49-F238E27FC236}">
                <a16:creationId xmlns:a16="http://schemas.microsoft.com/office/drawing/2014/main" id="{D9C51806-3D9A-1FFF-47F5-0DB2C824EA29}"/>
              </a:ext>
            </a:extLst>
          </p:cNvPr>
          <p:cNvSpPr>
            <a:spLocks noChangeAspect="1"/>
          </p:cNvSpPr>
          <p:nvPr/>
        </p:nvSpPr>
        <p:spPr>
          <a:xfrm>
            <a:off x="5523066" y="4080188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C</a:t>
            </a:r>
          </a:p>
        </p:txBody>
      </p:sp>
      <p:sp>
        <p:nvSpPr>
          <p:cNvPr id="40" name="Ellipse 39">
            <a:extLst>
              <a:ext uri="{FF2B5EF4-FFF2-40B4-BE49-F238E27FC236}">
                <a16:creationId xmlns:a16="http://schemas.microsoft.com/office/drawing/2014/main" id="{73FA4934-D1A1-A419-D55E-999A0A775B99}"/>
              </a:ext>
            </a:extLst>
          </p:cNvPr>
          <p:cNvSpPr>
            <a:spLocks noChangeAspect="1"/>
          </p:cNvSpPr>
          <p:nvPr/>
        </p:nvSpPr>
        <p:spPr>
          <a:xfrm>
            <a:off x="5169712" y="4080188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A</a:t>
            </a:r>
          </a:p>
        </p:txBody>
      </p:sp>
      <p:sp>
        <p:nvSpPr>
          <p:cNvPr id="41" name="Ellipse 40">
            <a:extLst>
              <a:ext uri="{FF2B5EF4-FFF2-40B4-BE49-F238E27FC236}">
                <a16:creationId xmlns:a16="http://schemas.microsoft.com/office/drawing/2014/main" id="{DE801A41-ADD4-18C9-DB6D-B8E46E1EBF0D}"/>
              </a:ext>
            </a:extLst>
          </p:cNvPr>
          <p:cNvSpPr>
            <a:spLocks noChangeAspect="1"/>
          </p:cNvSpPr>
          <p:nvPr/>
        </p:nvSpPr>
        <p:spPr>
          <a:xfrm>
            <a:off x="4906070" y="4080188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R</a:t>
            </a:r>
          </a:p>
        </p:txBody>
      </p:sp>
      <p:sp>
        <p:nvSpPr>
          <p:cNvPr id="42" name="Ellipse 41">
            <a:extLst>
              <a:ext uri="{FF2B5EF4-FFF2-40B4-BE49-F238E27FC236}">
                <a16:creationId xmlns:a16="http://schemas.microsoft.com/office/drawing/2014/main" id="{44C3404D-8E1B-981D-23A2-4F0374B1A2AF}"/>
              </a:ext>
            </a:extLst>
          </p:cNvPr>
          <p:cNvSpPr>
            <a:spLocks noChangeAspect="1"/>
          </p:cNvSpPr>
          <p:nvPr/>
        </p:nvSpPr>
        <p:spPr>
          <a:xfrm>
            <a:off x="4279264" y="4080188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B</a:t>
            </a:r>
          </a:p>
        </p:txBody>
      </p:sp>
      <p:sp>
        <p:nvSpPr>
          <p:cNvPr id="43" name="Ellipse 42">
            <a:extLst>
              <a:ext uri="{FF2B5EF4-FFF2-40B4-BE49-F238E27FC236}">
                <a16:creationId xmlns:a16="http://schemas.microsoft.com/office/drawing/2014/main" id="{1AC6EBE8-AE22-5E1E-1B2A-0AF576AF0597}"/>
              </a:ext>
            </a:extLst>
          </p:cNvPr>
          <p:cNvSpPr>
            <a:spLocks noChangeAspect="1"/>
          </p:cNvSpPr>
          <p:nvPr/>
        </p:nvSpPr>
        <p:spPr>
          <a:xfrm>
            <a:off x="3649012" y="4080188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</a:p>
        </p:txBody>
      </p:sp>
      <p:sp>
        <p:nvSpPr>
          <p:cNvPr id="44" name="Ellipse 43">
            <a:extLst>
              <a:ext uri="{FF2B5EF4-FFF2-40B4-BE49-F238E27FC236}">
                <a16:creationId xmlns:a16="http://schemas.microsoft.com/office/drawing/2014/main" id="{4C90E6C8-562B-D4AB-4DCD-ACE83995623D}"/>
              </a:ext>
            </a:extLst>
          </p:cNvPr>
          <p:cNvSpPr>
            <a:spLocks noChangeAspect="1"/>
          </p:cNvSpPr>
          <p:nvPr/>
        </p:nvSpPr>
        <p:spPr>
          <a:xfrm>
            <a:off x="5523066" y="4786896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C</a:t>
            </a:r>
          </a:p>
        </p:txBody>
      </p:sp>
      <p:sp>
        <p:nvSpPr>
          <p:cNvPr id="45" name="Ellipse 44">
            <a:extLst>
              <a:ext uri="{FF2B5EF4-FFF2-40B4-BE49-F238E27FC236}">
                <a16:creationId xmlns:a16="http://schemas.microsoft.com/office/drawing/2014/main" id="{80B6CD9B-77E7-453E-E5A0-4240C8E5D8E7}"/>
              </a:ext>
            </a:extLst>
          </p:cNvPr>
          <p:cNvSpPr>
            <a:spLocks noChangeAspect="1"/>
          </p:cNvSpPr>
          <p:nvPr/>
        </p:nvSpPr>
        <p:spPr>
          <a:xfrm>
            <a:off x="5169712" y="4786896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A</a:t>
            </a:r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id="{6A6F2861-E062-ED3B-811B-DF2FEEEB04AF}"/>
              </a:ext>
            </a:extLst>
          </p:cNvPr>
          <p:cNvSpPr>
            <a:spLocks noChangeAspect="1"/>
          </p:cNvSpPr>
          <p:nvPr/>
        </p:nvSpPr>
        <p:spPr>
          <a:xfrm>
            <a:off x="4496994" y="4786896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R</a:t>
            </a:r>
          </a:p>
        </p:txBody>
      </p:sp>
      <p:sp>
        <p:nvSpPr>
          <p:cNvPr id="47" name="Ellipse 46">
            <a:extLst>
              <a:ext uri="{FF2B5EF4-FFF2-40B4-BE49-F238E27FC236}">
                <a16:creationId xmlns:a16="http://schemas.microsoft.com/office/drawing/2014/main" id="{05E5373E-C777-5BB2-CD5C-AF737DA14E8E}"/>
              </a:ext>
            </a:extLst>
          </p:cNvPr>
          <p:cNvSpPr>
            <a:spLocks noChangeAspect="1"/>
          </p:cNvSpPr>
          <p:nvPr/>
        </p:nvSpPr>
        <p:spPr>
          <a:xfrm>
            <a:off x="4729393" y="4786896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B</a:t>
            </a:r>
          </a:p>
        </p:txBody>
      </p:sp>
      <p:sp>
        <p:nvSpPr>
          <p:cNvPr id="48" name="Ellipse 47">
            <a:extLst>
              <a:ext uri="{FF2B5EF4-FFF2-40B4-BE49-F238E27FC236}">
                <a16:creationId xmlns:a16="http://schemas.microsoft.com/office/drawing/2014/main" id="{904946FF-706A-DF92-0BB0-6C73C559B641}"/>
              </a:ext>
            </a:extLst>
          </p:cNvPr>
          <p:cNvSpPr>
            <a:spLocks noChangeAspect="1"/>
          </p:cNvSpPr>
          <p:nvPr/>
        </p:nvSpPr>
        <p:spPr>
          <a:xfrm>
            <a:off x="3768018" y="4786896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</a:p>
        </p:txBody>
      </p:sp>
      <p:sp>
        <p:nvSpPr>
          <p:cNvPr id="49" name="Ellipse 48">
            <a:extLst>
              <a:ext uri="{FF2B5EF4-FFF2-40B4-BE49-F238E27FC236}">
                <a16:creationId xmlns:a16="http://schemas.microsoft.com/office/drawing/2014/main" id="{6A68D9CA-1AD1-D738-7284-CDD84AC14D9A}"/>
              </a:ext>
            </a:extLst>
          </p:cNvPr>
          <p:cNvSpPr>
            <a:spLocks noChangeAspect="1"/>
          </p:cNvSpPr>
          <p:nvPr/>
        </p:nvSpPr>
        <p:spPr>
          <a:xfrm>
            <a:off x="5346389" y="5493604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C</a:t>
            </a:r>
          </a:p>
        </p:txBody>
      </p:sp>
      <p:sp>
        <p:nvSpPr>
          <p:cNvPr id="50" name="Ellipse 49">
            <a:extLst>
              <a:ext uri="{FF2B5EF4-FFF2-40B4-BE49-F238E27FC236}">
                <a16:creationId xmlns:a16="http://schemas.microsoft.com/office/drawing/2014/main" id="{BDF53EC1-4ABA-BB6D-4194-0C9631586E52}"/>
              </a:ext>
            </a:extLst>
          </p:cNvPr>
          <p:cNvSpPr>
            <a:spLocks noChangeAspect="1"/>
          </p:cNvSpPr>
          <p:nvPr/>
        </p:nvSpPr>
        <p:spPr>
          <a:xfrm>
            <a:off x="5093822" y="5493604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A</a:t>
            </a:r>
          </a:p>
        </p:txBody>
      </p:sp>
      <p:sp>
        <p:nvSpPr>
          <p:cNvPr id="51" name="Ellipse 50">
            <a:extLst>
              <a:ext uri="{FF2B5EF4-FFF2-40B4-BE49-F238E27FC236}">
                <a16:creationId xmlns:a16="http://schemas.microsoft.com/office/drawing/2014/main" id="{AFC0CC5C-9E98-0200-0676-9A20C7F51E09}"/>
              </a:ext>
            </a:extLst>
          </p:cNvPr>
          <p:cNvSpPr>
            <a:spLocks noChangeAspect="1"/>
          </p:cNvSpPr>
          <p:nvPr/>
        </p:nvSpPr>
        <p:spPr>
          <a:xfrm>
            <a:off x="4223512" y="5493604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R</a:t>
            </a:r>
          </a:p>
        </p:txBody>
      </p:sp>
      <p:sp>
        <p:nvSpPr>
          <p:cNvPr id="52" name="Ellipse 51">
            <a:extLst>
              <a:ext uri="{FF2B5EF4-FFF2-40B4-BE49-F238E27FC236}">
                <a16:creationId xmlns:a16="http://schemas.microsoft.com/office/drawing/2014/main" id="{5558A286-F761-472F-E0BE-97709FB53790}"/>
              </a:ext>
            </a:extLst>
          </p:cNvPr>
          <p:cNvSpPr>
            <a:spLocks noChangeAspect="1"/>
          </p:cNvSpPr>
          <p:nvPr/>
        </p:nvSpPr>
        <p:spPr>
          <a:xfrm>
            <a:off x="4806385" y="5493604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B</a:t>
            </a:r>
          </a:p>
        </p:txBody>
      </p:sp>
      <p:sp>
        <p:nvSpPr>
          <p:cNvPr id="53" name="Ellipse 52">
            <a:extLst>
              <a:ext uri="{FF2B5EF4-FFF2-40B4-BE49-F238E27FC236}">
                <a16:creationId xmlns:a16="http://schemas.microsoft.com/office/drawing/2014/main" id="{0AF4C182-3770-CA4B-FDD7-C4D9D2A07604}"/>
              </a:ext>
            </a:extLst>
          </p:cNvPr>
          <p:cNvSpPr>
            <a:spLocks noChangeAspect="1"/>
          </p:cNvSpPr>
          <p:nvPr/>
        </p:nvSpPr>
        <p:spPr>
          <a:xfrm>
            <a:off x="3918733" y="5493604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</a:p>
        </p:txBody>
      </p:sp>
      <p:sp>
        <p:nvSpPr>
          <p:cNvPr id="55" name="Gleichschenkliges Dreieck 54">
            <a:extLst>
              <a:ext uri="{FF2B5EF4-FFF2-40B4-BE49-F238E27FC236}">
                <a16:creationId xmlns:a16="http://schemas.microsoft.com/office/drawing/2014/main" id="{B2CB49FB-0D9C-3BC8-A6FE-E528F348AD79}"/>
              </a:ext>
            </a:extLst>
          </p:cNvPr>
          <p:cNvSpPr/>
          <p:nvPr/>
        </p:nvSpPr>
        <p:spPr>
          <a:xfrm flipV="1">
            <a:off x="3742746" y="3101662"/>
            <a:ext cx="2215204" cy="177450"/>
          </a:xfrm>
          <a:prstGeom prst="triangle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6" name="Gleichschenkliges Dreieck 55">
            <a:extLst>
              <a:ext uri="{FF2B5EF4-FFF2-40B4-BE49-F238E27FC236}">
                <a16:creationId xmlns:a16="http://schemas.microsoft.com/office/drawing/2014/main" id="{C60B70F0-585E-DED6-CA50-316763AC4BBB}"/>
              </a:ext>
            </a:extLst>
          </p:cNvPr>
          <p:cNvSpPr/>
          <p:nvPr/>
        </p:nvSpPr>
        <p:spPr>
          <a:xfrm flipV="1">
            <a:off x="3742746" y="3823844"/>
            <a:ext cx="2215204" cy="177450"/>
          </a:xfrm>
          <a:prstGeom prst="triangle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0" name="Gleichschenkliges Dreieck 59">
            <a:extLst>
              <a:ext uri="{FF2B5EF4-FFF2-40B4-BE49-F238E27FC236}">
                <a16:creationId xmlns:a16="http://schemas.microsoft.com/office/drawing/2014/main" id="{2E5E6996-9176-79F6-5CB6-CFEF26FCEFA1}"/>
              </a:ext>
            </a:extLst>
          </p:cNvPr>
          <p:cNvSpPr/>
          <p:nvPr/>
        </p:nvSpPr>
        <p:spPr>
          <a:xfrm flipV="1">
            <a:off x="3742746" y="4541978"/>
            <a:ext cx="2215204" cy="177450"/>
          </a:xfrm>
          <a:prstGeom prst="triangle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1" name="Gleichschenkliges Dreieck 60">
            <a:extLst>
              <a:ext uri="{FF2B5EF4-FFF2-40B4-BE49-F238E27FC236}">
                <a16:creationId xmlns:a16="http://schemas.microsoft.com/office/drawing/2014/main" id="{80094185-DB33-6DD0-F760-A32F2EC5B59A}"/>
              </a:ext>
            </a:extLst>
          </p:cNvPr>
          <p:cNvSpPr/>
          <p:nvPr/>
        </p:nvSpPr>
        <p:spPr>
          <a:xfrm flipV="1">
            <a:off x="3742746" y="5260112"/>
            <a:ext cx="2215204" cy="177450"/>
          </a:xfrm>
          <a:prstGeom prst="triangle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17028466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C8766CD-B3FD-C356-CC63-5D8BCC93D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remarks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07903B5-18C5-F812-051E-8CCCB93CD4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t-distribution </a:t>
            </a:r>
            <a:r>
              <a:rPr lang="de-DE" dirty="0" err="1"/>
              <a:t>helps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ensure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all </a:t>
            </a:r>
            <a:r>
              <a:rPr lang="de-DE" dirty="0" err="1"/>
              <a:t>points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not </a:t>
            </a:r>
            <a:r>
              <a:rPr lang="de-DE" dirty="0" err="1"/>
              <a:t>squished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center</a:t>
            </a:r>
            <a:r>
              <a:rPr lang="de-DE" dirty="0"/>
              <a:t>.</a:t>
            </a:r>
          </a:p>
          <a:p>
            <a:r>
              <a:rPr lang="de-DE" dirty="0"/>
              <a:t>The </a:t>
            </a:r>
            <a:r>
              <a:rPr lang="de-DE" dirty="0" err="1"/>
              <a:t>main</a:t>
            </a:r>
            <a:r>
              <a:rPr lang="de-DE" dirty="0"/>
              <a:t> </a:t>
            </a:r>
            <a:r>
              <a:rPr lang="de-DE" dirty="0" err="1"/>
              <a:t>idea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t-SNE kann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visualized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follows</a:t>
            </a:r>
            <a:r>
              <a:rPr lang="de-DE" dirty="0"/>
              <a:t>:</a:t>
            </a:r>
          </a:p>
          <a:p>
            <a:pPr lvl="1"/>
            <a:r>
              <a:rPr lang="de-DE" dirty="0"/>
              <a:t>All </a:t>
            </a:r>
            <a:r>
              <a:rPr lang="de-DE" dirty="0" err="1"/>
              <a:t>datapoints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conntected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springs</a:t>
            </a:r>
            <a:r>
              <a:rPr lang="de-DE" dirty="0"/>
              <a:t>.</a:t>
            </a:r>
          </a:p>
          <a:p>
            <a:pPr lvl="1"/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points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close</a:t>
            </a:r>
            <a:r>
              <a:rPr lang="de-DE" dirty="0"/>
              <a:t> </a:t>
            </a:r>
            <a:r>
              <a:rPr lang="de-DE" dirty="0" err="1"/>
              <a:t>together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springs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stronger</a:t>
            </a:r>
            <a:r>
              <a:rPr lang="de-DE" dirty="0"/>
              <a:t>.</a:t>
            </a:r>
          </a:p>
          <a:p>
            <a:pPr lvl="1"/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throw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datapoints</a:t>
            </a:r>
            <a:r>
              <a:rPr lang="de-DE" dirty="0"/>
              <a:t> on a </a:t>
            </a:r>
            <a:r>
              <a:rPr lang="de-DE" dirty="0" err="1"/>
              <a:t>lower</a:t>
            </a:r>
            <a:r>
              <a:rPr lang="de-DE" dirty="0"/>
              <a:t> dimensional plane (</a:t>
            </a:r>
            <a:r>
              <a:rPr lang="de-DE" dirty="0" err="1"/>
              <a:t>line</a:t>
            </a:r>
            <a:r>
              <a:rPr lang="de-DE" dirty="0"/>
              <a:t>, plane, 3d-space) and </a:t>
            </a:r>
            <a:r>
              <a:rPr lang="de-DE" dirty="0" err="1"/>
              <a:t>let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springs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their</a:t>
            </a:r>
            <a:r>
              <a:rPr lang="de-DE" dirty="0"/>
              <a:t> </a:t>
            </a:r>
            <a:r>
              <a:rPr lang="de-DE" dirty="0" err="1"/>
              <a:t>work</a:t>
            </a:r>
            <a:r>
              <a:rPr lang="de-DE" dirty="0"/>
              <a:t>.</a:t>
            </a:r>
          </a:p>
        </p:txBody>
      </p:sp>
      <p:pic>
        <p:nvPicPr>
          <p:cNvPr id="1026" name="Picture 2" descr="Spring icon PNG and SVG Free Download">
            <a:extLst>
              <a:ext uri="{FF2B5EF4-FFF2-40B4-BE49-F238E27FC236}">
                <a16:creationId xmlns:a16="http://schemas.microsoft.com/office/drawing/2014/main" id="{A3B943C8-534C-17F1-F632-082C51EB0A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7497" y="2930977"/>
            <a:ext cx="1015965" cy="1070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6929591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C942067-87C5-8CA3-22A1-1FA1EB06C0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Sklearn</a:t>
            </a:r>
            <a:r>
              <a:rPr lang="de-DE" dirty="0"/>
              <a:t> t-SNE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0DFDD83-BAAA-5217-C807-8B4F5D7D13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043289" cy="4351338"/>
          </a:xfrm>
        </p:spPr>
        <p:txBody>
          <a:bodyPr/>
          <a:lstStyle/>
          <a:p>
            <a:r>
              <a:rPr lang="de-DE" dirty="0"/>
              <a:t>In </a:t>
            </a:r>
            <a:r>
              <a:rPr lang="de-DE" dirty="0" err="1"/>
              <a:t>sklearn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>
                <a:hlinkClick r:id="rId2"/>
              </a:rPr>
              <a:t>TSNE</a:t>
            </a:r>
            <a:r>
              <a:rPr lang="de-DE" dirty="0"/>
              <a:t>.</a:t>
            </a:r>
          </a:p>
          <a:p>
            <a:r>
              <a:rPr lang="de-DE" dirty="0" err="1"/>
              <a:t>Example</a:t>
            </a:r>
            <a:r>
              <a:rPr lang="de-DE" dirty="0"/>
              <a:t>: t-SNE on </a:t>
            </a:r>
            <a:r>
              <a:rPr lang="de-DE" dirty="0" err="1"/>
              <a:t>mnist</a:t>
            </a:r>
            <a:r>
              <a:rPr lang="de-DE" dirty="0"/>
              <a:t> </a:t>
            </a:r>
            <a:r>
              <a:rPr lang="de-DE" dirty="0" err="1"/>
              <a:t>dataset</a:t>
            </a:r>
            <a:r>
              <a:rPr lang="de-DE" dirty="0"/>
              <a:t>: </a:t>
            </a:r>
            <a:r>
              <a:rPr lang="de-DE" b="0" i="0" dirty="0">
                <a:solidFill>
                  <a:srgbClr val="000000"/>
                </a:solidFill>
                <a:effectLst/>
                <a:latin typeface="Inter"/>
                <a:hlinkClick r:id="rId3"/>
              </a:rPr>
              <a:t>https://www.kaggle.com/code/viktorreichert/t-sne-with-mnist</a:t>
            </a:r>
            <a:endParaRPr lang="de-DE" b="0" i="0" dirty="0">
              <a:solidFill>
                <a:srgbClr val="000000"/>
              </a:solidFill>
              <a:effectLst/>
              <a:latin typeface="Inter"/>
            </a:endParaRPr>
          </a:p>
          <a:p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4B8F94D-6772-AA4A-C136-012AE6FACA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3843" y="0"/>
            <a:ext cx="68095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466565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802DBA3-B73C-D673-4ECE-A17C835B2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K-</a:t>
            </a:r>
            <a:r>
              <a:rPr lang="de-DE" dirty="0" err="1"/>
              <a:t>Means</a:t>
            </a:r>
            <a:r>
              <a:rPr lang="de-DE" dirty="0"/>
              <a:t> </a:t>
            </a:r>
            <a:r>
              <a:rPr lang="de-DE" dirty="0" err="1"/>
              <a:t>clustering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4C0F4EB2-A7FA-5C7F-0419-81F8A71765C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DE" dirty="0"/>
                  <a:t>Unsupervised </a:t>
                </a:r>
                <a:r>
                  <a:rPr lang="de-DE" dirty="0" err="1"/>
                  <a:t>clustering</a:t>
                </a:r>
                <a:r>
                  <a:rPr lang="de-DE" dirty="0"/>
                  <a:t> </a:t>
                </a:r>
                <a:r>
                  <a:rPr lang="de-DE" dirty="0" err="1"/>
                  <a:t>algorithm</a:t>
                </a:r>
                <a:r>
                  <a:rPr lang="de-DE" dirty="0"/>
                  <a:t>.</a:t>
                </a:r>
              </a:p>
              <a:p>
                <a:r>
                  <a:rPr lang="de-DE" dirty="0" err="1"/>
                  <a:t>Identifies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de-DE" dirty="0"/>
                  <a:t> Clusters in </a:t>
                </a:r>
                <a:r>
                  <a:rPr lang="de-DE" dirty="0" err="1"/>
                  <a:t>your</a:t>
                </a:r>
                <a:r>
                  <a:rPr lang="de-DE" dirty="0"/>
                  <a:t> </a:t>
                </a:r>
                <a:r>
                  <a:rPr lang="de-DE" dirty="0" err="1"/>
                  <a:t>data</a:t>
                </a:r>
                <a:r>
                  <a:rPr lang="de-DE" dirty="0"/>
                  <a:t>.</a:t>
                </a:r>
              </a:p>
              <a:p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is</a:t>
                </a:r>
                <a:r>
                  <a:rPr lang="de-DE" dirty="0"/>
                  <a:t> a </a:t>
                </a:r>
                <a:r>
                  <a:rPr lang="de-DE" dirty="0" err="1"/>
                  <a:t>hyperparameter</a:t>
                </a:r>
                <a:r>
                  <a:rPr lang="de-DE" dirty="0"/>
                  <a:t>.</a:t>
                </a:r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4C0F4EB2-A7FA-5C7F-0419-81F8A71765C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708721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A7E554C-912F-DF23-EC80-0DE8D8FC04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Adding</a:t>
            </a:r>
            <a:r>
              <a:rPr lang="de-DE" dirty="0"/>
              <a:t>/</a:t>
            </a:r>
            <a:r>
              <a:rPr lang="de-DE" dirty="0" err="1"/>
              <a:t>Changing</a:t>
            </a:r>
            <a:r>
              <a:rPr lang="de-DE" dirty="0"/>
              <a:t> Columns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FBB04E2-848B-53A6-A563-762B96554E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new column can be created in a DataFrame via an index assignment.</a:t>
            </a:r>
          </a:p>
          <a:p>
            <a:r>
              <a:rPr lang="en-US" dirty="0"/>
              <a:t>Existing columns can also be changed in this way.</a:t>
            </a:r>
          </a:p>
          <a:p>
            <a:r>
              <a:rPr lang="en-US" dirty="0"/>
              <a:t>Existing columns can also be changed via attribute access, but new ones cannot be created!</a:t>
            </a:r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833E7FDB-DFB4-9DF0-A4D4-64EA6AF075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9852" y="4692650"/>
            <a:ext cx="5248275" cy="16192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40454720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Rechteck 322">
            <a:extLst>
              <a:ext uri="{FF2B5EF4-FFF2-40B4-BE49-F238E27FC236}">
                <a16:creationId xmlns:a16="http://schemas.microsoft.com/office/drawing/2014/main" id="{E3469901-5444-9CDF-D80E-51007960A36F}"/>
              </a:ext>
            </a:extLst>
          </p:cNvPr>
          <p:cNvSpPr/>
          <p:nvPr/>
        </p:nvSpPr>
        <p:spPr>
          <a:xfrm>
            <a:off x="10104825" y="312509"/>
            <a:ext cx="1932553" cy="30512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4" name="Ellipse 333">
            <a:extLst>
              <a:ext uri="{FF2B5EF4-FFF2-40B4-BE49-F238E27FC236}">
                <a16:creationId xmlns:a16="http://schemas.microsoft.com/office/drawing/2014/main" id="{1A4D4D6D-0D86-A62A-C5A1-A4CE52101E3B}"/>
              </a:ext>
            </a:extLst>
          </p:cNvPr>
          <p:cNvSpPr>
            <a:spLocks noChangeAspect="1"/>
          </p:cNvSpPr>
          <p:nvPr/>
        </p:nvSpPr>
        <p:spPr>
          <a:xfrm>
            <a:off x="10415212" y="1647331"/>
            <a:ext cx="353354" cy="353354"/>
          </a:xfrm>
          <a:prstGeom prst="ellipse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5" name="Ellipse 334">
            <a:extLst>
              <a:ext uri="{FF2B5EF4-FFF2-40B4-BE49-F238E27FC236}">
                <a16:creationId xmlns:a16="http://schemas.microsoft.com/office/drawing/2014/main" id="{682799FE-9B34-F2F2-D837-31C0B797552E}"/>
              </a:ext>
            </a:extLst>
          </p:cNvPr>
          <p:cNvSpPr>
            <a:spLocks noChangeAspect="1"/>
          </p:cNvSpPr>
          <p:nvPr/>
        </p:nvSpPr>
        <p:spPr>
          <a:xfrm>
            <a:off x="11018100" y="1123603"/>
            <a:ext cx="353354" cy="353354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6" name="Ellipse 335">
            <a:extLst>
              <a:ext uri="{FF2B5EF4-FFF2-40B4-BE49-F238E27FC236}">
                <a16:creationId xmlns:a16="http://schemas.microsoft.com/office/drawing/2014/main" id="{E4DD7301-6B67-9836-CAF4-E60FE183B24B}"/>
              </a:ext>
            </a:extLst>
          </p:cNvPr>
          <p:cNvSpPr>
            <a:spLocks noChangeAspect="1"/>
          </p:cNvSpPr>
          <p:nvPr/>
        </p:nvSpPr>
        <p:spPr>
          <a:xfrm>
            <a:off x="11382294" y="2926943"/>
            <a:ext cx="353354" cy="353354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7" name="Ellipse 336">
            <a:extLst>
              <a:ext uri="{FF2B5EF4-FFF2-40B4-BE49-F238E27FC236}">
                <a16:creationId xmlns:a16="http://schemas.microsoft.com/office/drawing/2014/main" id="{6C563391-B0C8-DE81-8C9B-CC0DF31DE9EE}"/>
              </a:ext>
            </a:extLst>
          </p:cNvPr>
          <p:cNvSpPr>
            <a:spLocks noChangeAspect="1"/>
          </p:cNvSpPr>
          <p:nvPr/>
        </p:nvSpPr>
        <p:spPr>
          <a:xfrm>
            <a:off x="10806667" y="2804574"/>
            <a:ext cx="353354" cy="353354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8" name="Ellipse 337">
            <a:extLst>
              <a:ext uri="{FF2B5EF4-FFF2-40B4-BE49-F238E27FC236}">
                <a16:creationId xmlns:a16="http://schemas.microsoft.com/office/drawing/2014/main" id="{2CB49EF7-8C37-8381-037A-604C68FEB629}"/>
              </a:ext>
            </a:extLst>
          </p:cNvPr>
          <p:cNvSpPr>
            <a:spLocks noChangeAspect="1"/>
          </p:cNvSpPr>
          <p:nvPr/>
        </p:nvSpPr>
        <p:spPr>
          <a:xfrm>
            <a:off x="10444741" y="943485"/>
            <a:ext cx="353354" cy="353354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39" name="Grafik 338" descr="Schließen mit einfarbiger Füllung">
            <a:extLst>
              <a:ext uri="{FF2B5EF4-FFF2-40B4-BE49-F238E27FC236}">
                <a16:creationId xmlns:a16="http://schemas.microsoft.com/office/drawing/2014/main" id="{B5888929-E982-5FA5-CC70-7C6D0A1A2E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4849" y="1048259"/>
            <a:ext cx="353354" cy="353354"/>
          </a:xfrm>
          <a:prstGeom prst="rect">
            <a:avLst/>
          </a:prstGeom>
        </p:spPr>
      </p:pic>
      <p:sp>
        <p:nvSpPr>
          <p:cNvPr id="12" name="Rechteck 11">
            <a:extLst>
              <a:ext uri="{FF2B5EF4-FFF2-40B4-BE49-F238E27FC236}">
                <a16:creationId xmlns:a16="http://schemas.microsoft.com/office/drawing/2014/main" id="{16194887-91E6-4994-878C-CC110973332C}"/>
              </a:ext>
            </a:extLst>
          </p:cNvPr>
          <p:cNvSpPr/>
          <p:nvPr/>
        </p:nvSpPr>
        <p:spPr>
          <a:xfrm>
            <a:off x="283109" y="3650565"/>
            <a:ext cx="1932553" cy="30512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Grafik 4" descr="Schließen mit einfarbiger Füllung">
            <a:extLst>
              <a:ext uri="{FF2B5EF4-FFF2-40B4-BE49-F238E27FC236}">
                <a16:creationId xmlns:a16="http://schemas.microsoft.com/office/drawing/2014/main" id="{8AD27EE9-AB20-16A4-04AB-A9E078DB21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298" y="4596614"/>
            <a:ext cx="353354" cy="353354"/>
          </a:xfrm>
          <a:prstGeom prst="rect">
            <a:avLst/>
          </a:prstGeom>
        </p:spPr>
      </p:pic>
      <p:sp>
        <p:nvSpPr>
          <p:cNvPr id="6" name="Ellipse 5">
            <a:extLst>
              <a:ext uri="{FF2B5EF4-FFF2-40B4-BE49-F238E27FC236}">
                <a16:creationId xmlns:a16="http://schemas.microsoft.com/office/drawing/2014/main" id="{18597E19-7CC1-0327-7B99-F7665C7F35B7}"/>
              </a:ext>
            </a:extLst>
          </p:cNvPr>
          <p:cNvSpPr>
            <a:spLocks noChangeAspect="1"/>
          </p:cNvSpPr>
          <p:nvPr/>
        </p:nvSpPr>
        <p:spPr>
          <a:xfrm>
            <a:off x="588764" y="4982278"/>
            <a:ext cx="353354" cy="353354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A56371BF-F9FE-379E-963F-211D28DA7427}"/>
              </a:ext>
            </a:extLst>
          </p:cNvPr>
          <p:cNvSpPr>
            <a:spLocks noChangeAspect="1"/>
          </p:cNvSpPr>
          <p:nvPr/>
        </p:nvSpPr>
        <p:spPr>
          <a:xfrm>
            <a:off x="1191652" y="4458550"/>
            <a:ext cx="353354" cy="353354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98F5FA31-7840-B366-A4EB-AC9E5EC1D668}"/>
              </a:ext>
            </a:extLst>
          </p:cNvPr>
          <p:cNvSpPr>
            <a:spLocks noChangeAspect="1"/>
          </p:cNvSpPr>
          <p:nvPr/>
        </p:nvSpPr>
        <p:spPr>
          <a:xfrm>
            <a:off x="1555846" y="6261890"/>
            <a:ext cx="353354" cy="353354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927C45A0-421E-BC48-8A30-10348D5680DD}"/>
              </a:ext>
            </a:extLst>
          </p:cNvPr>
          <p:cNvSpPr>
            <a:spLocks noChangeAspect="1"/>
          </p:cNvSpPr>
          <p:nvPr/>
        </p:nvSpPr>
        <p:spPr>
          <a:xfrm>
            <a:off x="980219" y="6139521"/>
            <a:ext cx="353354" cy="353354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25C10489-618E-D010-0199-B0A65E71FFF0}"/>
              </a:ext>
            </a:extLst>
          </p:cNvPr>
          <p:cNvSpPr>
            <a:spLocks noChangeAspect="1"/>
          </p:cNvSpPr>
          <p:nvPr/>
        </p:nvSpPr>
        <p:spPr>
          <a:xfrm>
            <a:off x="618293" y="4278432"/>
            <a:ext cx="353354" cy="353354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1" name="Grafik 10" descr="Schließen mit einfarbiger Füllung">
            <a:extLst>
              <a:ext uri="{FF2B5EF4-FFF2-40B4-BE49-F238E27FC236}">
                <a16:creationId xmlns:a16="http://schemas.microsoft.com/office/drawing/2014/main" id="{A08D573C-2397-B9D0-47A8-441CBCA032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66982" y="6182512"/>
            <a:ext cx="353354" cy="353354"/>
          </a:xfrm>
          <a:prstGeom prst="rect">
            <a:avLst/>
          </a:prstGeom>
        </p:spPr>
      </p:pic>
      <p:sp>
        <p:nvSpPr>
          <p:cNvPr id="133" name="Rechteck 132">
            <a:extLst>
              <a:ext uri="{FF2B5EF4-FFF2-40B4-BE49-F238E27FC236}">
                <a16:creationId xmlns:a16="http://schemas.microsoft.com/office/drawing/2014/main" id="{4A95A35C-DA0B-5370-24A1-6D9F3C5492F8}"/>
              </a:ext>
            </a:extLst>
          </p:cNvPr>
          <p:cNvSpPr/>
          <p:nvPr/>
        </p:nvSpPr>
        <p:spPr>
          <a:xfrm>
            <a:off x="477933" y="3596678"/>
            <a:ext cx="1586697" cy="481638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err="1">
                <a:solidFill>
                  <a:sysClr val="windowText" lastClr="000000"/>
                </a:solidFill>
              </a:rPr>
              <a:t>Calculate</a:t>
            </a:r>
            <a:r>
              <a:rPr lang="de-DE" sz="1400" dirty="0">
                <a:solidFill>
                  <a:sysClr val="windowText" lastClr="000000"/>
                </a:solidFill>
              </a:rPr>
              <a:t> </a:t>
            </a:r>
            <a:r>
              <a:rPr lang="de-DE" sz="1400" dirty="0" err="1">
                <a:solidFill>
                  <a:sysClr val="windowText" lastClr="000000"/>
                </a:solidFill>
              </a:rPr>
              <a:t>new</a:t>
            </a:r>
            <a:r>
              <a:rPr lang="de-DE" sz="1400" dirty="0">
                <a:solidFill>
                  <a:sysClr val="windowText" lastClr="000000"/>
                </a:solidFill>
              </a:rPr>
              <a:t> centroids</a:t>
            </a:r>
          </a:p>
        </p:txBody>
      </p:sp>
      <p:sp>
        <p:nvSpPr>
          <p:cNvPr id="215" name="Rechteck 214">
            <a:extLst>
              <a:ext uri="{FF2B5EF4-FFF2-40B4-BE49-F238E27FC236}">
                <a16:creationId xmlns:a16="http://schemas.microsoft.com/office/drawing/2014/main" id="{AB6BF7FA-55E6-D15C-7F6D-8DACE39B49D5}"/>
              </a:ext>
            </a:extLst>
          </p:cNvPr>
          <p:cNvSpPr/>
          <p:nvPr/>
        </p:nvSpPr>
        <p:spPr>
          <a:xfrm>
            <a:off x="283109" y="312509"/>
            <a:ext cx="1932553" cy="30512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7" name="Ellipse 216">
            <a:extLst>
              <a:ext uri="{FF2B5EF4-FFF2-40B4-BE49-F238E27FC236}">
                <a16:creationId xmlns:a16="http://schemas.microsoft.com/office/drawing/2014/main" id="{9109A849-19A4-046D-6813-DD52E40595D0}"/>
              </a:ext>
            </a:extLst>
          </p:cNvPr>
          <p:cNvSpPr>
            <a:spLocks noChangeAspect="1"/>
          </p:cNvSpPr>
          <p:nvPr/>
        </p:nvSpPr>
        <p:spPr>
          <a:xfrm>
            <a:off x="588764" y="1644222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8" name="Ellipse 217">
            <a:extLst>
              <a:ext uri="{FF2B5EF4-FFF2-40B4-BE49-F238E27FC236}">
                <a16:creationId xmlns:a16="http://schemas.microsoft.com/office/drawing/2014/main" id="{AEC1901B-95DD-0688-B9AB-CCF1E31360FE}"/>
              </a:ext>
            </a:extLst>
          </p:cNvPr>
          <p:cNvSpPr>
            <a:spLocks noChangeAspect="1"/>
          </p:cNvSpPr>
          <p:nvPr/>
        </p:nvSpPr>
        <p:spPr>
          <a:xfrm>
            <a:off x="1191652" y="1120494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9" name="Ellipse 218">
            <a:extLst>
              <a:ext uri="{FF2B5EF4-FFF2-40B4-BE49-F238E27FC236}">
                <a16:creationId xmlns:a16="http://schemas.microsoft.com/office/drawing/2014/main" id="{3DF0C1A7-3795-C3B6-CA16-33815E5248CC}"/>
              </a:ext>
            </a:extLst>
          </p:cNvPr>
          <p:cNvSpPr>
            <a:spLocks noChangeAspect="1"/>
          </p:cNvSpPr>
          <p:nvPr/>
        </p:nvSpPr>
        <p:spPr>
          <a:xfrm>
            <a:off x="1555846" y="2923834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0" name="Ellipse 219">
            <a:extLst>
              <a:ext uri="{FF2B5EF4-FFF2-40B4-BE49-F238E27FC236}">
                <a16:creationId xmlns:a16="http://schemas.microsoft.com/office/drawing/2014/main" id="{3E047A02-175C-206C-2809-466582ED1425}"/>
              </a:ext>
            </a:extLst>
          </p:cNvPr>
          <p:cNvSpPr>
            <a:spLocks noChangeAspect="1"/>
          </p:cNvSpPr>
          <p:nvPr/>
        </p:nvSpPr>
        <p:spPr>
          <a:xfrm>
            <a:off x="980219" y="2801465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1" name="Ellipse 220">
            <a:extLst>
              <a:ext uri="{FF2B5EF4-FFF2-40B4-BE49-F238E27FC236}">
                <a16:creationId xmlns:a16="http://schemas.microsoft.com/office/drawing/2014/main" id="{0B2BF761-4761-3AAD-116D-A66D8909D0C2}"/>
              </a:ext>
            </a:extLst>
          </p:cNvPr>
          <p:cNvSpPr>
            <a:spLocks noChangeAspect="1"/>
          </p:cNvSpPr>
          <p:nvPr/>
        </p:nvSpPr>
        <p:spPr>
          <a:xfrm>
            <a:off x="618293" y="940376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3" name="Rechteck 222">
            <a:extLst>
              <a:ext uri="{FF2B5EF4-FFF2-40B4-BE49-F238E27FC236}">
                <a16:creationId xmlns:a16="http://schemas.microsoft.com/office/drawing/2014/main" id="{1FE5D855-3985-E636-99B7-35640AFF3181}"/>
              </a:ext>
            </a:extLst>
          </p:cNvPr>
          <p:cNvSpPr/>
          <p:nvPr/>
        </p:nvSpPr>
        <p:spPr>
          <a:xfrm>
            <a:off x="477933" y="258622"/>
            <a:ext cx="1586697" cy="481638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ysClr val="windowText" lastClr="000000"/>
                </a:solidFill>
              </a:rPr>
              <a:t>Unlabeled Dataset</a:t>
            </a:r>
          </a:p>
        </p:txBody>
      </p:sp>
      <p:sp>
        <p:nvSpPr>
          <p:cNvPr id="260" name="Rechteck 259">
            <a:extLst>
              <a:ext uri="{FF2B5EF4-FFF2-40B4-BE49-F238E27FC236}">
                <a16:creationId xmlns:a16="http://schemas.microsoft.com/office/drawing/2014/main" id="{62CADFDC-CE1E-C782-BB6A-BAD93AFEE17F}"/>
              </a:ext>
            </a:extLst>
          </p:cNvPr>
          <p:cNvSpPr/>
          <p:nvPr/>
        </p:nvSpPr>
        <p:spPr>
          <a:xfrm>
            <a:off x="2738538" y="3650565"/>
            <a:ext cx="1932553" cy="30512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2" name="Ellipse 261">
            <a:extLst>
              <a:ext uri="{FF2B5EF4-FFF2-40B4-BE49-F238E27FC236}">
                <a16:creationId xmlns:a16="http://schemas.microsoft.com/office/drawing/2014/main" id="{D6F10411-66F5-0256-F9BB-D074C061DBBD}"/>
              </a:ext>
            </a:extLst>
          </p:cNvPr>
          <p:cNvSpPr>
            <a:spLocks noChangeAspect="1"/>
          </p:cNvSpPr>
          <p:nvPr/>
        </p:nvSpPr>
        <p:spPr>
          <a:xfrm>
            <a:off x="3044193" y="4982278"/>
            <a:ext cx="353354" cy="353354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3" name="Ellipse 262">
            <a:extLst>
              <a:ext uri="{FF2B5EF4-FFF2-40B4-BE49-F238E27FC236}">
                <a16:creationId xmlns:a16="http://schemas.microsoft.com/office/drawing/2014/main" id="{5A38D313-C0F7-F900-429A-2392471F0E0C}"/>
              </a:ext>
            </a:extLst>
          </p:cNvPr>
          <p:cNvSpPr>
            <a:spLocks noChangeAspect="1"/>
          </p:cNvSpPr>
          <p:nvPr/>
        </p:nvSpPr>
        <p:spPr>
          <a:xfrm>
            <a:off x="3647081" y="4458550"/>
            <a:ext cx="353354" cy="353354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4" name="Ellipse 263">
            <a:extLst>
              <a:ext uri="{FF2B5EF4-FFF2-40B4-BE49-F238E27FC236}">
                <a16:creationId xmlns:a16="http://schemas.microsoft.com/office/drawing/2014/main" id="{2706A6F9-0394-FEE8-63BD-F054E3F0B3F5}"/>
              </a:ext>
            </a:extLst>
          </p:cNvPr>
          <p:cNvSpPr>
            <a:spLocks noChangeAspect="1"/>
          </p:cNvSpPr>
          <p:nvPr/>
        </p:nvSpPr>
        <p:spPr>
          <a:xfrm>
            <a:off x="4011275" y="6261890"/>
            <a:ext cx="353354" cy="353354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5" name="Ellipse 264">
            <a:extLst>
              <a:ext uri="{FF2B5EF4-FFF2-40B4-BE49-F238E27FC236}">
                <a16:creationId xmlns:a16="http://schemas.microsoft.com/office/drawing/2014/main" id="{531DC2DF-DD9A-3FD8-772B-7F2C674DF0BD}"/>
              </a:ext>
            </a:extLst>
          </p:cNvPr>
          <p:cNvSpPr>
            <a:spLocks noChangeAspect="1"/>
          </p:cNvSpPr>
          <p:nvPr/>
        </p:nvSpPr>
        <p:spPr>
          <a:xfrm>
            <a:off x="3435648" y="6139521"/>
            <a:ext cx="353354" cy="353354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6" name="Ellipse 265">
            <a:extLst>
              <a:ext uri="{FF2B5EF4-FFF2-40B4-BE49-F238E27FC236}">
                <a16:creationId xmlns:a16="http://schemas.microsoft.com/office/drawing/2014/main" id="{DB5C74CE-2210-8C80-5DD8-3A2F9073896B}"/>
              </a:ext>
            </a:extLst>
          </p:cNvPr>
          <p:cNvSpPr>
            <a:spLocks noChangeAspect="1"/>
          </p:cNvSpPr>
          <p:nvPr/>
        </p:nvSpPr>
        <p:spPr>
          <a:xfrm>
            <a:off x="3073722" y="4278432"/>
            <a:ext cx="353354" cy="353354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8" name="Rechteck 267">
            <a:extLst>
              <a:ext uri="{FF2B5EF4-FFF2-40B4-BE49-F238E27FC236}">
                <a16:creationId xmlns:a16="http://schemas.microsoft.com/office/drawing/2014/main" id="{0903277C-ED58-C026-4190-F17A5CF8D001}"/>
              </a:ext>
            </a:extLst>
          </p:cNvPr>
          <p:cNvSpPr/>
          <p:nvPr/>
        </p:nvSpPr>
        <p:spPr>
          <a:xfrm>
            <a:off x="2933362" y="3596678"/>
            <a:ext cx="1586697" cy="481638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ysClr val="windowText" lastClr="000000"/>
                </a:solidFill>
              </a:rPr>
              <a:t>Add </a:t>
            </a:r>
            <a:r>
              <a:rPr lang="de-DE" sz="1400" dirty="0" err="1">
                <a:solidFill>
                  <a:sysClr val="windowText" lastClr="000000"/>
                </a:solidFill>
              </a:rPr>
              <a:t>each</a:t>
            </a:r>
            <a:r>
              <a:rPr lang="de-DE" sz="1400" dirty="0">
                <a:solidFill>
                  <a:sysClr val="windowText" lastClr="000000"/>
                </a:solidFill>
              </a:rPr>
              <a:t> sample </a:t>
            </a:r>
            <a:r>
              <a:rPr lang="de-DE" sz="1400" dirty="0" err="1">
                <a:solidFill>
                  <a:sysClr val="windowText" lastClr="000000"/>
                </a:solidFill>
              </a:rPr>
              <a:t>to</a:t>
            </a:r>
            <a:r>
              <a:rPr lang="de-DE" sz="1400" dirty="0">
                <a:solidFill>
                  <a:sysClr val="windowText" lastClr="000000"/>
                </a:solidFill>
              </a:rPr>
              <a:t> </a:t>
            </a:r>
            <a:r>
              <a:rPr lang="de-DE" sz="1400" dirty="0" err="1">
                <a:solidFill>
                  <a:sysClr val="windowText" lastClr="000000"/>
                </a:solidFill>
              </a:rPr>
              <a:t>closest</a:t>
            </a:r>
            <a:r>
              <a:rPr lang="de-DE" sz="1400" dirty="0">
                <a:solidFill>
                  <a:sysClr val="windowText" lastClr="000000"/>
                </a:solidFill>
              </a:rPr>
              <a:t> </a:t>
            </a:r>
            <a:r>
              <a:rPr lang="de-DE" sz="1400" dirty="0" err="1">
                <a:solidFill>
                  <a:sysClr val="windowText" lastClr="000000"/>
                </a:solidFill>
              </a:rPr>
              <a:t>centroid</a:t>
            </a:r>
            <a:endParaRPr lang="de-DE" sz="1400" dirty="0">
              <a:solidFill>
                <a:sysClr val="windowText" lastClr="000000"/>
              </a:solidFill>
            </a:endParaRPr>
          </a:p>
        </p:txBody>
      </p:sp>
      <p:sp>
        <p:nvSpPr>
          <p:cNvPr id="269" name="Rechteck 268">
            <a:extLst>
              <a:ext uri="{FF2B5EF4-FFF2-40B4-BE49-F238E27FC236}">
                <a16:creationId xmlns:a16="http://schemas.microsoft.com/office/drawing/2014/main" id="{B5A9E46F-E786-2468-0B92-725D9EF35D01}"/>
              </a:ext>
            </a:extLst>
          </p:cNvPr>
          <p:cNvSpPr/>
          <p:nvPr/>
        </p:nvSpPr>
        <p:spPr>
          <a:xfrm>
            <a:off x="2738538" y="312509"/>
            <a:ext cx="1932553" cy="30512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70" name="Grafik 269" descr="Schließen mit einfarbiger Füllung">
            <a:extLst>
              <a:ext uri="{FF2B5EF4-FFF2-40B4-BE49-F238E27FC236}">
                <a16:creationId xmlns:a16="http://schemas.microsoft.com/office/drawing/2014/main" id="{62B0D8BE-B612-7755-FF2F-EA1AB208DD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66705" y="890635"/>
            <a:ext cx="353354" cy="353354"/>
          </a:xfrm>
          <a:prstGeom prst="rect">
            <a:avLst/>
          </a:prstGeom>
        </p:spPr>
      </p:pic>
      <p:sp>
        <p:nvSpPr>
          <p:cNvPr id="271" name="Ellipse 270">
            <a:extLst>
              <a:ext uri="{FF2B5EF4-FFF2-40B4-BE49-F238E27FC236}">
                <a16:creationId xmlns:a16="http://schemas.microsoft.com/office/drawing/2014/main" id="{3E2CCFBD-D313-FCD5-3E5C-5FEDC8D1C029}"/>
              </a:ext>
            </a:extLst>
          </p:cNvPr>
          <p:cNvSpPr>
            <a:spLocks noChangeAspect="1"/>
          </p:cNvSpPr>
          <p:nvPr/>
        </p:nvSpPr>
        <p:spPr>
          <a:xfrm>
            <a:off x="3044193" y="1644222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2" name="Ellipse 271">
            <a:extLst>
              <a:ext uri="{FF2B5EF4-FFF2-40B4-BE49-F238E27FC236}">
                <a16:creationId xmlns:a16="http://schemas.microsoft.com/office/drawing/2014/main" id="{54E93109-4F33-2100-31A9-1277D1DCC0C4}"/>
              </a:ext>
            </a:extLst>
          </p:cNvPr>
          <p:cNvSpPr>
            <a:spLocks noChangeAspect="1"/>
          </p:cNvSpPr>
          <p:nvPr/>
        </p:nvSpPr>
        <p:spPr>
          <a:xfrm>
            <a:off x="3647081" y="1120494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3" name="Ellipse 272">
            <a:extLst>
              <a:ext uri="{FF2B5EF4-FFF2-40B4-BE49-F238E27FC236}">
                <a16:creationId xmlns:a16="http://schemas.microsoft.com/office/drawing/2014/main" id="{A672FE5E-FBE7-7429-AF27-0304F30139F7}"/>
              </a:ext>
            </a:extLst>
          </p:cNvPr>
          <p:cNvSpPr>
            <a:spLocks noChangeAspect="1"/>
          </p:cNvSpPr>
          <p:nvPr/>
        </p:nvSpPr>
        <p:spPr>
          <a:xfrm>
            <a:off x="4011275" y="2923834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4" name="Ellipse 273">
            <a:extLst>
              <a:ext uri="{FF2B5EF4-FFF2-40B4-BE49-F238E27FC236}">
                <a16:creationId xmlns:a16="http://schemas.microsoft.com/office/drawing/2014/main" id="{F37F8BDD-95C6-8F12-9C70-6BDC637FB9C4}"/>
              </a:ext>
            </a:extLst>
          </p:cNvPr>
          <p:cNvSpPr>
            <a:spLocks noChangeAspect="1"/>
          </p:cNvSpPr>
          <p:nvPr/>
        </p:nvSpPr>
        <p:spPr>
          <a:xfrm>
            <a:off x="3435648" y="2801465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5" name="Ellipse 274">
            <a:extLst>
              <a:ext uri="{FF2B5EF4-FFF2-40B4-BE49-F238E27FC236}">
                <a16:creationId xmlns:a16="http://schemas.microsoft.com/office/drawing/2014/main" id="{7EC11054-99F8-9E6D-28A0-954CE9199AFB}"/>
              </a:ext>
            </a:extLst>
          </p:cNvPr>
          <p:cNvSpPr>
            <a:spLocks noChangeAspect="1"/>
          </p:cNvSpPr>
          <p:nvPr/>
        </p:nvSpPr>
        <p:spPr>
          <a:xfrm>
            <a:off x="3073722" y="940376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76" name="Grafik 275" descr="Schließen mit einfarbiger Füllung">
            <a:extLst>
              <a:ext uri="{FF2B5EF4-FFF2-40B4-BE49-F238E27FC236}">
                <a16:creationId xmlns:a16="http://schemas.microsoft.com/office/drawing/2014/main" id="{2118C612-0017-4927-8AA1-215114BBAE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41316" y="1644222"/>
            <a:ext cx="353354" cy="353354"/>
          </a:xfrm>
          <a:prstGeom prst="rect">
            <a:avLst/>
          </a:prstGeom>
        </p:spPr>
      </p:pic>
      <p:sp>
        <p:nvSpPr>
          <p:cNvPr id="277" name="Rechteck 276">
            <a:extLst>
              <a:ext uri="{FF2B5EF4-FFF2-40B4-BE49-F238E27FC236}">
                <a16:creationId xmlns:a16="http://schemas.microsoft.com/office/drawing/2014/main" id="{EEA22348-A538-4745-244D-BC795B5CD075}"/>
              </a:ext>
            </a:extLst>
          </p:cNvPr>
          <p:cNvSpPr/>
          <p:nvPr/>
        </p:nvSpPr>
        <p:spPr>
          <a:xfrm>
            <a:off x="2933362" y="258622"/>
            <a:ext cx="1586697" cy="481638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ysClr val="windowText" lastClr="000000"/>
                </a:solidFill>
              </a:rPr>
              <a:t>Add random centroids</a:t>
            </a:r>
          </a:p>
        </p:txBody>
      </p:sp>
      <p:sp>
        <p:nvSpPr>
          <p:cNvPr id="287" name="Rechteck 286">
            <a:extLst>
              <a:ext uri="{FF2B5EF4-FFF2-40B4-BE49-F238E27FC236}">
                <a16:creationId xmlns:a16="http://schemas.microsoft.com/office/drawing/2014/main" id="{49A51AB9-E055-9C96-5332-140CDD1A44E7}"/>
              </a:ext>
            </a:extLst>
          </p:cNvPr>
          <p:cNvSpPr/>
          <p:nvPr/>
        </p:nvSpPr>
        <p:spPr>
          <a:xfrm>
            <a:off x="5193967" y="312509"/>
            <a:ext cx="1932553" cy="30512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88" name="Grafik 287" descr="Schließen mit einfarbiger Füllung">
            <a:extLst>
              <a:ext uri="{FF2B5EF4-FFF2-40B4-BE49-F238E27FC236}">
                <a16:creationId xmlns:a16="http://schemas.microsoft.com/office/drawing/2014/main" id="{6812B823-F671-8FDE-EEDF-25D6D98E8D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22134" y="890635"/>
            <a:ext cx="353354" cy="353354"/>
          </a:xfrm>
          <a:prstGeom prst="rect">
            <a:avLst/>
          </a:prstGeom>
        </p:spPr>
      </p:pic>
      <p:sp>
        <p:nvSpPr>
          <p:cNvPr id="289" name="Ellipse 288">
            <a:extLst>
              <a:ext uri="{FF2B5EF4-FFF2-40B4-BE49-F238E27FC236}">
                <a16:creationId xmlns:a16="http://schemas.microsoft.com/office/drawing/2014/main" id="{280BBA5A-87CF-2174-8F99-3C4277171A42}"/>
              </a:ext>
            </a:extLst>
          </p:cNvPr>
          <p:cNvSpPr>
            <a:spLocks noChangeAspect="1"/>
          </p:cNvSpPr>
          <p:nvPr/>
        </p:nvSpPr>
        <p:spPr>
          <a:xfrm>
            <a:off x="5499622" y="1644222"/>
            <a:ext cx="353354" cy="353354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90" name="Ellipse 289">
            <a:extLst>
              <a:ext uri="{FF2B5EF4-FFF2-40B4-BE49-F238E27FC236}">
                <a16:creationId xmlns:a16="http://schemas.microsoft.com/office/drawing/2014/main" id="{6EE9FB7F-1955-5B4B-537B-05C5AC60434E}"/>
              </a:ext>
            </a:extLst>
          </p:cNvPr>
          <p:cNvSpPr>
            <a:spLocks noChangeAspect="1"/>
          </p:cNvSpPr>
          <p:nvPr/>
        </p:nvSpPr>
        <p:spPr>
          <a:xfrm>
            <a:off x="6102510" y="1120494"/>
            <a:ext cx="353354" cy="353354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1" name="Ellipse 290">
            <a:extLst>
              <a:ext uri="{FF2B5EF4-FFF2-40B4-BE49-F238E27FC236}">
                <a16:creationId xmlns:a16="http://schemas.microsoft.com/office/drawing/2014/main" id="{D1095618-5EB0-C688-21B8-29271EBA0912}"/>
              </a:ext>
            </a:extLst>
          </p:cNvPr>
          <p:cNvSpPr>
            <a:spLocks noChangeAspect="1"/>
          </p:cNvSpPr>
          <p:nvPr/>
        </p:nvSpPr>
        <p:spPr>
          <a:xfrm>
            <a:off x="6466704" y="2923834"/>
            <a:ext cx="353354" cy="353354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92" name="Ellipse 291">
            <a:extLst>
              <a:ext uri="{FF2B5EF4-FFF2-40B4-BE49-F238E27FC236}">
                <a16:creationId xmlns:a16="http://schemas.microsoft.com/office/drawing/2014/main" id="{2307E36E-2ADC-C0EE-2A6A-9C518C9245F3}"/>
              </a:ext>
            </a:extLst>
          </p:cNvPr>
          <p:cNvSpPr>
            <a:spLocks noChangeAspect="1"/>
          </p:cNvSpPr>
          <p:nvPr/>
        </p:nvSpPr>
        <p:spPr>
          <a:xfrm>
            <a:off x="5891077" y="2801465"/>
            <a:ext cx="353354" cy="353354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93" name="Ellipse 292">
            <a:extLst>
              <a:ext uri="{FF2B5EF4-FFF2-40B4-BE49-F238E27FC236}">
                <a16:creationId xmlns:a16="http://schemas.microsoft.com/office/drawing/2014/main" id="{5F976B4A-9622-D092-1FDD-DFB8630A3F33}"/>
              </a:ext>
            </a:extLst>
          </p:cNvPr>
          <p:cNvSpPr>
            <a:spLocks noChangeAspect="1"/>
          </p:cNvSpPr>
          <p:nvPr/>
        </p:nvSpPr>
        <p:spPr>
          <a:xfrm>
            <a:off x="5529151" y="940376"/>
            <a:ext cx="353354" cy="353354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94" name="Grafik 293" descr="Schließen mit einfarbiger Füllung">
            <a:extLst>
              <a:ext uri="{FF2B5EF4-FFF2-40B4-BE49-F238E27FC236}">
                <a16:creationId xmlns:a16="http://schemas.microsoft.com/office/drawing/2014/main" id="{A94FE4CB-CE09-1595-02E3-00C844CF65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96745" y="1644222"/>
            <a:ext cx="353354" cy="353354"/>
          </a:xfrm>
          <a:prstGeom prst="rect">
            <a:avLst/>
          </a:prstGeom>
        </p:spPr>
      </p:pic>
      <p:sp>
        <p:nvSpPr>
          <p:cNvPr id="295" name="Rechteck 294">
            <a:extLst>
              <a:ext uri="{FF2B5EF4-FFF2-40B4-BE49-F238E27FC236}">
                <a16:creationId xmlns:a16="http://schemas.microsoft.com/office/drawing/2014/main" id="{8D6EC99C-2192-25E8-F369-7C8FF3B11349}"/>
              </a:ext>
            </a:extLst>
          </p:cNvPr>
          <p:cNvSpPr/>
          <p:nvPr/>
        </p:nvSpPr>
        <p:spPr>
          <a:xfrm>
            <a:off x="5388791" y="258622"/>
            <a:ext cx="1586697" cy="481638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ysClr val="windowText" lastClr="000000"/>
                </a:solidFill>
              </a:rPr>
              <a:t>Add </a:t>
            </a:r>
            <a:r>
              <a:rPr lang="de-DE" sz="1400" dirty="0" err="1">
                <a:solidFill>
                  <a:sysClr val="windowText" lastClr="000000"/>
                </a:solidFill>
              </a:rPr>
              <a:t>each</a:t>
            </a:r>
            <a:r>
              <a:rPr lang="de-DE" sz="1400" dirty="0">
                <a:solidFill>
                  <a:sysClr val="windowText" lastClr="000000"/>
                </a:solidFill>
              </a:rPr>
              <a:t> sample </a:t>
            </a:r>
            <a:r>
              <a:rPr lang="de-DE" sz="1400" dirty="0" err="1">
                <a:solidFill>
                  <a:sysClr val="windowText" lastClr="000000"/>
                </a:solidFill>
              </a:rPr>
              <a:t>to</a:t>
            </a:r>
            <a:r>
              <a:rPr lang="de-DE" sz="1400" dirty="0">
                <a:solidFill>
                  <a:sysClr val="windowText" lastClr="000000"/>
                </a:solidFill>
              </a:rPr>
              <a:t> </a:t>
            </a:r>
            <a:r>
              <a:rPr lang="de-DE" sz="1400" dirty="0" err="1">
                <a:solidFill>
                  <a:sysClr val="windowText" lastClr="000000"/>
                </a:solidFill>
              </a:rPr>
              <a:t>closest</a:t>
            </a:r>
            <a:r>
              <a:rPr lang="de-DE" sz="1400" dirty="0">
                <a:solidFill>
                  <a:sysClr val="windowText" lastClr="000000"/>
                </a:solidFill>
              </a:rPr>
              <a:t> </a:t>
            </a:r>
            <a:r>
              <a:rPr lang="de-DE" sz="1400" dirty="0" err="1">
                <a:solidFill>
                  <a:sysClr val="windowText" lastClr="000000"/>
                </a:solidFill>
              </a:rPr>
              <a:t>centroid</a:t>
            </a:r>
            <a:endParaRPr lang="de-DE" sz="1400" dirty="0">
              <a:solidFill>
                <a:sysClr val="windowText" lastClr="000000"/>
              </a:solidFill>
            </a:endParaRPr>
          </a:p>
        </p:txBody>
      </p:sp>
      <p:sp>
        <p:nvSpPr>
          <p:cNvPr id="305" name="Rechteck 304">
            <a:extLst>
              <a:ext uri="{FF2B5EF4-FFF2-40B4-BE49-F238E27FC236}">
                <a16:creationId xmlns:a16="http://schemas.microsoft.com/office/drawing/2014/main" id="{EC5E742F-18F4-A0DA-E267-C39509675CEF}"/>
              </a:ext>
            </a:extLst>
          </p:cNvPr>
          <p:cNvSpPr/>
          <p:nvPr/>
        </p:nvSpPr>
        <p:spPr>
          <a:xfrm>
            <a:off x="7649396" y="312509"/>
            <a:ext cx="1932553" cy="30512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06" name="Grafik 305" descr="Schließen mit einfarbiger Füllung">
            <a:extLst>
              <a:ext uri="{FF2B5EF4-FFF2-40B4-BE49-F238E27FC236}">
                <a16:creationId xmlns:a16="http://schemas.microsoft.com/office/drawing/2014/main" id="{632FCD93-434E-EF35-E9B0-4A969A7078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077563" y="890635"/>
            <a:ext cx="353354" cy="353354"/>
          </a:xfrm>
          <a:prstGeom prst="rect">
            <a:avLst/>
          </a:prstGeom>
        </p:spPr>
      </p:pic>
      <p:sp>
        <p:nvSpPr>
          <p:cNvPr id="307" name="Ellipse 306">
            <a:extLst>
              <a:ext uri="{FF2B5EF4-FFF2-40B4-BE49-F238E27FC236}">
                <a16:creationId xmlns:a16="http://schemas.microsoft.com/office/drawing/2014/main" id="{46ED874F-E6AD-0D5C-F2A1-4688738D2E2D}"/>
              </a:ext>
            </a:extLst>
          </p:cNvPr>
          <p:cNvSpPr>
            <a:spLocks noChangeAspect="1"/>
          </p:cNvSpPr>
          <p:nvPr/>
        </p:nvSpPr>
        <p:spPr>
          <a:xfrm>
            <a:off x="7955051" y="1644222"/>
            <a:ext cx="353354" cy="353354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8" name="Ellipse 307">
            <a:extLst>
              <a:ext uri="{FF2B5EF4-FFF2-40B4-BE49-F238E27FC236}">
                <a16:creationId xmlns:a16="http://schemas.microsoft.com/office/drawing/2014/main" id="{A936CC96-8328-036B-BA07-67E2FF75163E}"/>
              </a:ext>
            </a:extLst>
          </p:cNvPr>
          <p:cNvSpPr>
            <a:spLocks noChangeAspect="1"/>
          </p:cNvSpPr>
          <p:nvPr/>
        </p:nvSpPr>
        <p:spPr>
          <a:xfrm>
            <a:off x="8557939" y="1120494"/>
            <a:ext cx="353354" cy="353354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9" name="Ellipse 308">
            <a:extLst>
              <a:ext uri="{FF2B5EF4-FFF2-40B4-BE49-F238E27FC236}">
                <a16:creationId xmlns:a16="http://schemas.microsoft.com/office/drawing/2014/main" id="{7BB10B44-FEA6-16C2-E899-502A5B061A91}"/>
              </a:ext>
            </a:extLst>
          </p:cNvPr>
          <p:cNvSpPr>
            <a:spLocks noChangeAspect="1"/>
          </p:cNvSpPr>
          <p:nvPr/>
        </p:nvSpPr>
        <p:spPr>
          <a:xfrm>
            <a:off x="8922133" y="2923834"/>
            <a:ext cx="353354" cy="353354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0" name="Ellipse 309">
            <a:extLst>
              <a:ext uri="{FF2B5EF4-FFF2-40B4-BE49-F238E27FC236}">
                <a16:creationId xmlns:a16="http://schemas.microsoft.com/office/drawing/2014/main" id="{C4DD3F66-3E26-16AD-7E16-BF0E65D17E7D}"/>
              </a:ext>
            </a:extLst>
          </p:cNvPr>
          <p:cNvSpPr>
            <a:spLocks noChangeAspect="1"/>
          </p:cNvSpPr>
          <p:nvPr/>
        </p:nvSpPr>
        <p:spPr>
          <a:xfrm>
            <a:off x="8346506" y="2801465"/>
            <a:ext cx="353354" cy="353354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1" name="Ellipse 310">
            <a:extLst>
              <a:ext uri="{FF2B5EF4-FFF2-40B4-BE49-F238E27FC236}">
                <a16:creationId xmlns:a16="http://schemas.microsoft.com/office/drawing/2014/main" id="{2F47BFEA-5FC7-EC30-E39E-0C2EE3F2F9F9}"/>
              </a:ext>
            </a:extLst>
          </p:cNvPr>
          <p:cNvSpPr>
            <a:spLocks noChangeAspect="1"/>
          </p:cNvSpPr>
          <p:nvPr/>
        </p:nvSpPr>
        <p:spPr>
          <a:xfrm>
            <a:off x="7984580" y="940376"/>
            <a:ext cx="353354" cy="353354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12" name="Grafik 311" descr="Schließen mit einfarbiger Füllung">
            <a:extLst>
              <a:ext uri="{FF2B5EF4-FFF2-40B4-BE49-F238E27FC236}">
                <a16:creationId xmlns:a16="http://schemas.microsoft.com/office/drawing/2014/main" id="{1406233F-AD41-73DE-EED5-814B1407F96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952174" y="1644222"/>
            <a:ext cx="353354" cy="353354"/>
          </a:xfrm>
          <a:prstGeom prst="rect">
            <a:avLst/>
          </a:prstGeom>
        </p:spPr>
      </p:pic>
      <p:sp>
        <p:nvSpPr>
          <p:cNvPr id="313" name="Rechteck 312">
            <a:extLst>
              <a:ext uri="{FF2B5EF4-FFF2-40B4-BE49-F238E27FC236}">
                <a16:creationId xmlns:a16="http://schemas.microsoft.com/office/drawing/2014/main" id="{B6EF04ED-61B3-5A4C-6FEC-74739F16EB4D}"/>
              </a:ext>
            </a:extLst>
          </p:cNvPr>
          <p:cNvSpPr/>
          <p:nvPr/>
        </p:nvSpPr>
        <p:spPr>
          <a:xfrm>
            <a:off x="7844220" y="258622"/>
            <a:ext cx="1586697" cy="481638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err="1">
                <a:solidFill>
                  <a:sysClr val="windowText" lastClr="000000"/>
                </a:solidFill>
              </a:rPr>
              <a:t>Calculate</a:t>
            </a:r>
            <a:r>
              <a:rPr lang="de-DE" sz="1400" dirty="0">
                <a:solidFill>
                  <a:sysClr val="windowText" lastClr="000000"/>
                </a:solidFill>
              </a:rPr>
              <a:t> </a:t>
            </a:r>
            <a:r>
              <a:rPr lang="de-DE" sz="1400" dirty="0" err="1">
                <a:solidFill>
                  <a:sysClr val="windowText" lastClr="000000"/>
                </a:solidFill>
              </a:rPr>
              <a:t>new</a:t>
            </a:r>
            <a:r>
              <a:rPr lang="de-DE" sz="1400" dirty="0">
                <a:solidFill>
                  <a:sysClr val="windowText" lastClr="000000"/>
                </a:solidFill>
              </a:rPr>
              <a:t> centroids</a:t>
            </a:r>
          </a:p>
        </p:txBody>
      </p:sp>
      <p:sp>
        <p:nvSpPr>
          <p:cNvPr id="331" name="Rechteck 330">
            <a:extLst>
              <a:ext uri="{FF2B5EF4-FFF2-40B4-BE49-F238E27FC236}">
                <a16:creationId xmlns:a16="http://schemas.microsoft.com/office/drawing/2014/main" id="{37B88CBE-59A2-9F7D-58F9-97B6CB0CD602}"/>
              </a:ext>
            </a:extLst>
          </p:cNvPr>
          <p:cNvSpPr/>
          <p:nvPr/>
        </p:nvSpPr>
        <p:spPr>
          <a:xfrm>
            <a:off x="10299649" y="258622"/>
            <a:ext cx="1586697" cy="481638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ysClr val="windowText" lastClr="000000"/>
                </a:solidFill>
              </a:rPr>
              <a:t>Add </a:t>
            </a:r>
            <a:r>
              <a:rPr lang="de-DE" sz="1400" dirty="0" err="1">
                <a:solidFill>
                  <a:sysClr val="windowText" lastClr="000000"/>
                </a:solidFill>
              </a:rPr>
              <a:t>each</a:t>
            </a:r>
            <a:r>
              <a:rPr lang="de-DE" sz="1400" dirty="0">
                <a:solidFill>
                  <a:sysClr val="windowText" lastClr="000000"/>
                </a:solidFill>
              </a:rPr>
              <a:t> sample </a:t>
            </a:r>
            <a:r>
              <a:rPr lang="de-DE" sz="1400" dirty="0" err="1">
                <a:solidFill>
                  <a:sysClr val="windowText" lastClr="000000"/>
                </a:solidFill>
              </a:rPr>
              <a:t>to</a:t>
            </a:r>
            <a:r>
              <a:rPr lang="de-DE" sz="1400" dirty="0">
                <a:solidFill>
                  <a:sysClr val="windowText" lastClr="000000"/>
                </a:solidFill>
              </a:rPr>
              <a:t> </a:t>
            </a:r>
            <a:r>
              <a:rPr lang="de-DE" sz="1400" dirty="0" err="1">
                <a:solidFill>
                  <a:sysClr val="windowText" lastClr="000000"/>
                </a:solidFill>
              </a:rPr>
              <a:t>closest</a:t>
            </a:r>
            <a:r>
              <a:rPr lang="de-DE" sz="1400" dirty="0">
                <a:solidFill>
                  <a:sysClr val="windowText" lastClr="000000"/>
                </a:solidFill>
              </a:rPr>
              <a:t> </a:t>
            </a:r>
            <a:r>
              <a:rPr lang="de-DE" sz="1400" dirty="0" err="1">
                <a:solidFill>
                  <a:sysClr val="windowText" lastClr="000000"/>
                </a:solidFill>
              </a:rPr>
              <a:t>centroid</a:t>
            </a:r>
            <a:endParaRPr lang="de-DE" sz="1400" dirty="0">
              <a:solidFill>
                <a:sysClr val="windowText" lastClr="000000"/>
              </a:solidFill>
            </a:endParaRPr>
          </a:p>
        </p:txBody>
      </p:sp>
      <p:pic>
        <p:nvPicPr>
          <p:cNvPr id="332" name="Grafik 331" descr="Schließen mit einfarbiger Füllung">
            <a:extLst>
              <a:ext uri="{FF2B5EF4-FFF2-40B4-BE49-F238E27FC236}">
                <a16:creationId xmlns:a16="http://schemas.microsoft.com/office/drawing/2014/main" id="{9BFA3BDB-3E0F-64DB-66E4-4DCA4E55D5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74688" y="1045150"/>
            <a:ext cx="353354" cy="353354"/>
          </a:xfrm>
          <a:prstGeom prst="rect">
            <a:avLst/>
          </a:prstGeom>
        </p:spPr>
      </p:pic>
      <p:pic>
        <p:nvPicPr>
          <p:cNvPr id="333" name="Grafik 332" descr="Schließen mit einfarbiger Füllung">
            <a:extLst>
              <a:ext uri="{FF2B5EF4-FFF2-40B4-BE49-F238E27FC236}">
                <a16:creationId xmlns:a16="http://schemas.microsoft.com/office/drawing/2014/main" id="{8F2A2302-E2F1-3012-B104-9BF9D40A70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68779" y="2304732"/>
            <a:ext cx="353354" cy="353354"/>
          </a:xfrm>
          <a:prstGeom prst="rect">
            <a:avLst/>
          </a:prstGeom>
        </p:spPr>
      </p:pic>
      <p:pic>
        <p:nvPicPr>
          <p:cNvPr id="342" name="Grafik 341" descr="Schließen mit einfarbiger Füllung">
            <a:extLst>
              <a:ext uri="{FF2B5EF4-FFF2-40B4-BE49-F238E27FC236}">
                <a16:creationId xmlns:a16="http://schemas.microsoft.com/office/drawing/2014/main" id="{859BBB93-2943-A484-818B-FC42CF1927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23200" y="2310613"/>
            <a:ext cx="353354" cy="353354"/>
          </a:xfrm>
          <a:prstGeom prst="rect">
            <a:avLst/>
          </a:prstGeom>
        </p:spPr>
      </p:pic>
      <p:pic>
        <p:nvPicPr>
          <p:cNvPr id="344" name="Grafik 343" descr="Schließen mit einfarbiger Füllung">
            <a:extLst>
              <a:ext uri="{FF2B5EF4-FFF2-40B4-BE49-F238E27FC236}">
                <a16:creationId xmlns:a16="http://schemas.microsoft.com/office/drawing/2014/main" id="{B746C8F8-BD61-D4BF-2576-DF451C21666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13628" y="4383206"/>
            <a:ext cx="353354" cy="353354"/>
          </a:xfrm>
          <a:prstGeom prst="rect">
            <a:avLst/>
          </a:prstGeom>
        </p:spPr>
      </p:pic>
      <p:pic>
        <p:nvPicPr>
          <p:cNvPr id="345" name="Grafik 344" descr="Schließen mit einfarbiger Füllung">
            <a:extLst>
              <a:ext uri="{FF2B5EF4-FFF2-40B4-BE49-F238E27FC236}">
                <a16:creationId xmlns:a16="http://schemas.microsoft.com/office/drawing/2014/main" id="{B5500AD4-9C74-C850-D2AD-EB5FB1C9170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01979" y="5645560"/>
            <a:ext cx="353354" cy="353354"/>
          </a:xfrm>
          <a:prstGeom prst="rect">
            <a:avLst/>
          </a:prstGeom>
        </p:spPr>
      </p:pic>
      <p:cxnSp>
        <p:nvCxnSpPr>
          <p:cNvPr id="347" name="Gerader Verbinder 346">
            <a:extLst>
              <a:ext uri="{FF2B5EF4-FFF2-40B4-BE49-F238E27FC236}">
                <a16:creationId xmlns:a16="http://schemas.microsoft.com/office/drawing/2014/main" id="{608635F7-4629-89BC-72E0-A8BFAA779C36}"/>
              </a:ext>
            </a:extLst>
          </p:cNvPr>
          <p:cNvCxnSpPr>
            <a:cxnSpLocks/>
          </p:cNvCxnSpPr>
          <p:nvPr/>
        </p:nvCxnSpPr>
        <p:spPr>
          <a:xfrm flipV="1">
            <a:off x="6306055" y="1061410"/>
            <a:ext cx="492756" cy="232320"/>
          </a:xfrm>
          <a:prstGeom prst="line">
            <a:avLst/>
          </a:prstGeom>
          <a:ln w="12700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49" name="Gerader Verbinder 348">
            <a:extLst>
              <a:ext uri="{FF2B5EF4-FFF2-40B4-BE49-F238E27FC236}">
                <a16:creationId xmlns:a16="http://schemas.microsoft.com/office/drawing/2014/main" id="{E9CDCA3A-2AD8-5774-0AAE-A0A17567E9D2}"/>
              </a:ext>
            </a:extLst>
          </p:cNvPr>
          <p:cNvCxnSpPr>
            <a:cxnSpLocks/>
          </p:cNvCxnSpPr>
          <p:nvPr/>
        </p:nvCxnSpPr>
        <p:spPr>
          <a:xfrm flipV="1">
            <a:off x="5705828" y="1076081"/>
            <a:ext cx="1106417" cy="40972"/>
          </a:xfrm>
          <a:prstGeom prst="line">
            <a:avLst/>
          </a:prstGeom>
          <a:ln w="12700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52" name="Gerader Verbinder 351">
            <a:extLst>
              <a:ext uri="{FF2B5EF4-FFF2-40B4-BE49-F238E27FC236}">
                <a16:creationId xmlns:a16="http://schemas.microsoft.com/office/drawing/2014/main" id="{1A6960AB-E7E5-B98D-0F1A-571BFEAFEEDE}"/>
              </a:ext>
            </a:extLst>
          </p:cNvPr>
          <p:cNvCxnSpPr>
            <a:cxnSpLocks/>
          </p:cNvCxnSpPr>
          <p:nvPr/>
        </p:nvCxnSpPr>
        <p:spPr>
          <a:xfrm>
            <a:off x="5695256" y="1811561"/>
            <a:ext cx="990983" cy="0"/>
          </a:xfrm>
          <a:prstGeom prst="line">
            <a:avLst/>
          </a:prstGeom>
          <a:ln w="12700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55" name="Gerader Verbinder 354">
            <a:extLst>
              <a:ext uri="{FF2B5EF4-FFF2-40B4-BE49-F238E27FC236}">
                <a16:creationId xmlns:a16="http://schemas.microsoft.com/office/drawing/2014/main" id="{4DD8DCA3-DAB4-DD7E-C4E5-320009284495}"/>
              </a:ext>
            </a:extLst>
          </p:cNvPr>
          <p:cNvCxnSpPr>
            <a:cxnSpLocks/>
          </p:cNvCxnSpPr>
          <p:nvPr/>
        </p:nvCxnSpPr>
        <p:spPr>
          <a:xfrm flipV="1">
            <a:off x="6067754" y="1820899"/>
            <a:ext cx="618485" cy="1157243"/>
          </a:xfrm>
          <a:prstGeom prst="line">
            <a:avLst/>
          </a:prstGeom>
          <a:ln w="12700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59" name="Gerader Verbinder 358">
            <a:extLst>
              <a:ext uri="{FF2B5EF4-FFF2-40B4-BE49-F238E27FC236}">
                <a16:creationId xmlns:a16="http://schemas.microsoft.com/office/drawing/2014/main" id="{B09E119F-889E-5DD3-9D7B-2B5D91DF81B1}"/>
              </a:ext>
            </a:extLst>
          </p:cNvPr>
          <p:cNvCxnSpPr>
            <a:cxnSpLocks/>
          </p:cNvCxnSpPr>
          <p:nvPr/>
        </p:nvCxnSpPr>
        <p:spPr>
          <a:xfrm flipV="1">
            <a:off x="6651584" y="1820899"/>
            <a:ext cx="21838" cy="1279612"/>
          </a:xfrm>
          <a:prstGeom prst="line">
            <a:avLst/>
          </a:prstGeom>
          <a:ln w="12700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62" name="Gerader Verbinder 361">
            <a:extLst>
              <a:ext uri="{FF2B5EF4-FFF2-40B4-BE49-F238E27FC236}">
                <a16:creationId xmlns:a16="http://schemas.microsoft.com/office/drawing/2014/main" id="{49C61547-587B-C83A-03D7-6DEEED8D00A1}"/>
              </a:ext>
            </a:extLst>
          </p:cNvPr>
          <p:cNvCxnSpPr>
            <a:cxnSpLocks/>
          </p:cNvCxnSpPr>
          <p:nvPr/>
        </p:nvCxnSpPr>
        <p:spPr>
          <a:xfrm flipV="1">
            <a:off x="10978612" y="2493487"/>
            <a:ext cx="211433" cy="478479"/>
          </a:xfrm>
          <a:prstGeom prst="line">
            <a:avLst/>
          </a:prstGeom>
          <a:ln w="12700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68" name="Gerader Verbinder 367">
            <a:extLst>
              <a:ext uri="{FF2B5EF4-FFF2-40B4-BE49-F238E27FC236}">
                <a16:creationId xmlns:a16="http://schemas.microsoft.com/office/drawing/2014/main" id="{C3F9AC60-654A-D94F-D963-700C31B709A9}"/>
              </a:ext>
            </a:extLst>
          </p:cNvPr>
          <p:cNvCxnSpPr>
            <a:cxnSpLocks/>
          </p:cNvCxnSpPr>
          <p:nvPr/>
        </p:nvCxnSpPr>
        <p:spPr>
          <a:xfrm flipV="1">
            <a:off x="10616686" y="1210597"/>
            <a:ext cx="294840" cy="626036"/>
          </a:xfrm>
          <a:prstGeom prst="line">
            <a:avLst/>
          </a:prstGeom>
          <a:ln w="12700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70" name="Gerader Verbinder 369">
            <a:extLst>
              <a:ext uri="{FF2B5EF4-FFF2-40B4-BE49-F238E27FC236}">
                <a16:creationId xmlns:a16="http://schemas.microsoft.com/office/drawing/2014/main" id="{602624F5-C6EC-B23E-5525-D8B979EF2154}"/>
              </a:ext>
            </a:extLst>
          </p:cNvPr>
          <p:cNvCxnSpPr>
            <a:cxnSpLocks/>
          </p:cNvCxnSpPr>
          <p:nvPr/>
        </p:nvCxnSpPr>
        <p:spPr>
          <a:xfrm>
            <a:off x="10621418" y="1117053"/>
            <a:ext cx="290108" cy="100824"/>
          </a:xfrm>
          <a:prstGeom prst="line">
            <a:avLst/>
          </a:prstGeom>
          <a:ln w="12700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73" name="Gerader Verbinder 372">
            <a:extLst>
              <a:ext uri="{FF2B5EF4-FFF2-40B4-BE49-F238E27FC236}">
                <a16:creationId xmlns:a16="http://schemas.microsoft.com/office/drawing/2014/main" id="{783F5A03-3AA0-F0C4-6672-EC443F0355A5}"/>
              </a:ext>
            </a:extLst>
          </p:cNvPr>
          <p:cNvCxnSpPr>
            <a:cxnSpLocks/>
          </p:cNvCxnSpPr>
          <p:nvPr/>
        </p:nvCxnSpPr>
        <p:spPr>
          <a:xfrm>
            <a:off x="10926047" y="1214339"/>
            <a:ext cx="273830" cy="79391"/>
          </a:xfrm>
          <a:prstGeom prst="line">
            <a:avLst/>
          </a:prstGeom>
          <a:ln w="12700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75" name="Gerader Verbinder 374">
            <a:extLst>
              <a:ext uri="{FF2B5EF4-FFF2-40B4-BE49-F238E27FC236}">
                <a16:creationId xmlns:a16="http://schemas.microsoft.com/office/drawing/2014/main" id="{088AE1D1-AFCD-5CE3-6137-B9F0DB8A0A3B}"/>
              </a:ext>
            </a:extLst>
          </p:cNvPr>
          <p:cNvCxnSpPr>
            <a:cxnSpLocks/>
          </p:cNvCxnSpPr>
          <p:nvPr/>
        </p:nvCxnSpPr>
        <p:spPr>
          <a:xfrm>
            <a:off x="11161027" y="2486684"/>
            <a:ext cx="393212" cy="613827"/>
          </a:xfrm>
          <a:prstGeom prst="line">
            <a:avLst/>
          </a:prstGeom>
          <a:ln w="12700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377" name="Grafik 376" descr="Schließen mit einfarbiger Füllung">
            <a:extLst>
              <a:ext uri="{FF2B5EF4-FFF2-40B4-BE49-F238E27FC236}">
                <a16:creationId xmlns:a16="http://schemas.microsoft.com/office/drawing/2014/main" id="{5414CD8D-5D3C-D62A-EC91-144ACE5E90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00761" y="4596614"/>
            <a:ext cx="353354" cy="353354"/>
          </a:xfrm>
          <a:prstGeom prst="rect">
            <a:avLst/>
          </a:prstGeom>
        </p:spPr>
      </p:pic>
      <p:pic>
        <p:nvPicPr>
          <p:cNvPr id="379" name="Grafik 378" descr="Schließen mit einfarbiger Füllung">
            <a:extLst>
              <a:ext uri="{FF2B5EF4-FFF2-40B4-BE49-F238E27FC236}">
                <a16:creationId xmlns:a16="http://schemas.microsoft.com/office/drawing/2014/main" id="{27A877F5-0FAD-EFFB-2221-86025AE9BC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29445" y="6182512"/>
            <a:ext cx="353354" cy="353354"/>
          </a:xfrm>
          <a:prstGeom prst="rect">
            <a:avLst/>
          </a:prstGeom>
        </p:spPr>
      </p:pic>
      <p:cxnSp>
        <p:nvCxnSpPr>
          <p:cNvPr id="380" name="Gerader Verbinder 379">
            <a:extLst>
              <a:ext uri="{FF2B5EF4-FFF2-40B4-BE49-F238E27FC236}">
                <a16:creationId xmlns:a16="http://schemas.microsoft.com/office/drawing/2014/main" id="{3187FF49-7292-0890-CCE1-41C3A1AB60C8}"/>
              </a:ext>
            </a:extLst>
          </p:cNvPr>
          <p:cNvCxnSpPr>
            <a:cxnSpLocks/>
          </p:cNvCxnSpPr>
          <p:nvPr/>
        </p:nvCxnSpPr>
        <p:spPr>
          <a:xfrm>
            <a:off x="3880885" y="6359189"/>
            <a:ext cx="307067" cy="79378"/>
          </a:xfrm>
          <a:prstGeom prst="line">
            <a:avLst/>
          </a:prstGeom>
          <a:ln w="12700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82" name="Gerader Verbinder 381">
            <a:extLst>
              <a:ext uri="{FF2B5EF4-FFF2-40B4-BE49-F238E27FC236}">
                <a16:creationId xmlns:a16="http://schemas.microsoft.com/office/drawing/2014/main" id="{F8117E3C-062F-9968-DBAF-E97D438B8421}"/>
              </a:ext>
            </a:extLst>
          </p:cNvPr>
          <p:cNvCxnSpPr>
            <a:cxnSpLocks/>
          </p:cNvCxnSpPr>
          <p:nvPr/>
        </p:nvCxnSpPr>
        <p:spPr>
          <a:xfrm>
            <a:off x="3612325" y="6316198"/>
            <a:ext cx="291046" cy="55737"/>
          </a:xfrm>
          <a:prstGeom prst="line">
            <a:avLst/>
          </a:prstGeom>
          <a:ln w="12700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84" name="Gerader Verbinder 383">
            <a:extLst>
              <a:ext uri="{FF2B5EF4-FFF2-40B4-BE49-F238E27FC236}">
                <a16:creationId xmlns:a16="http://schemas.microsoft.com/office/drawing/2014/main" id="{75BAE7CE-7CFF-B1B1-60D9-FD7F5BF1F5B6}"/>
              </a:ext>
            </a:extLst>
          </p:cNvPr>
          <p:cNvCxnSpPr>
            <a:cxnSpLocks/>
          </p:cNvCxnSpPr>
          <p:nvPr/>
        </p:nvCxnSpPr>
        <p:spPr>
          <a:xfrm flipV="1">
            <a:off x="3497956" y="4645224"/>
            <a:ext cx="325802" cy="122763"/>
          </a:xfrm>
          <a:prstGeom prst="line">
            <a:avLst/>
          </a:prstGeom>
          <a:ln w="12700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86" name="Gerader Verbinder 385">
            <a:extLst>
              <a:ext uri="{FF2B5EF4-FFF2-40B4-BE49-F238E27FC236}">
                <a16:creationId xmlns:a16="http://schemas.microsoft.com/office/drawing/2014/main" id="{E8B4CF41-7F30-3F2B-7017-5089F8B48880}"/>
              </a:ext>
            </a:extLst>
          </p:cNvPr>
          <p:cNvCxnSpPr>
            <a:cxnSpLocks/>
          </p:cNvCxnSpPr>
          <p:nvPr/>
        </p:nvCxnSpPr>
        <p:spPr>
          <a:xfrm flipV="1">
            <a:off x="3220870" y="4767987"/>
            <a:ext cx="272770" cy="408226"/>
          </a:xfrm>
          <a:prstGeom prst="line">
            <a:avLst/>
          </a:prstGeom>
          <a:ln w="12700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88" name="Gerader Verbinder 387">
            <a:extLst>
              <a:ext uri="{FF2B5EF4-FFF2-40B4-BE49-F238E27FC236}">
                <a16:creationId xmlns:a16="http://schemas.microsoft.com/office/drawing/2014/main" id="{0F765336-0791-5CB3-EDE2-3EA178DE920F}"/>
              </a:ext>
            </a:extLst>
          </p:cNvPr>
          <p:cNvCxnSpPr>
            <a:cxnSpLocks/>
          </p:cNvCxnSpPr>
          <p:nvPr/>
        </p:nvCxnSpPr>
        <p:spPr>
          <a:xfrm>
            <a:off x="3250399" y="4470188"/>
            <a:ext cx="227039" cy="308983"/>
          </a:xfrm>
          <a:prstGeom prst="line">
            <a:avLst/>
          </a:prstGeom>
          <a:ln w="12700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91" name="Rechteck 390">
            <a:extLst>
              <a:ext uri="{FF2B5EF4-FFF2-40B4-BE49-F238E27FC236}">
                <a16:creationId xmlns:a16="http://schemas.microsoft.com/office/drawing/2014/main" id="{B4683A48-858A-3236-C19B-CAB30B845859}"/>
              </a:ext>
            </a:extLst>
          </p:cNvPr>
          <p:cNvSpPr/>
          <p:nvPr/>
        </p:nvSpPr>
        <p:spPr>
          <a:xfrm>
            <a:off x="5176108" y="3650565"/>
            <a:ext cx="1932553" cy="30512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2" name="Ellipse 391">
            <a:extLst>
              <a:ext uri="{FF2B5EF4-FFF2-40B4-BE49-F238E27FC236}">
                <a16:creationId xmlns:a16="http://schemas.microsoft.com/office/drawing/2014/main" id="{A3047D59-3E8C-27B1-E449-1DFC4AAE11EA}"/>
              </a:ext>
            </a:extLst>
          </p:cNvPr>
          <p:cNvSpPr>
            <a:spLocks noChangeAspect="1"/>
          </p:cNvSpPr>
          <p:nvPr/>
        </p:nvSpPr>
        <p:spPr>
          <a:xfrm>
            <a:off x="5481763" y="4982278"/>
            <a:ext cx="353354" cy="353354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3" name="Ellipse 392">
            <a:extLst>
              <a:ext uri="{FF2B5EF4-FFF2-40B4-BE49-F238E27FC236}">
                <a16:creationId xmlns:a16="http://schemas.microsoft.com/office/drawing/2014/main" id="{A18ACC34-95CB-D3A2-71B7-1BF19ECC3FBF}"/>
              </a:ext>
            </a:extLst>
          </p:cNvPr>
          <p:cNvSpPr>
            <a:spLocks noChangeAspect="1"/>
          </p:cNvSpPr>
          <p:nvPr/>
        </p:nvSpPr>
        <p:spPr>
          <a:xfrm>
            <a:off x="6084651" y="4458550"/>
            <a:ext cx="353354" cy="353354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4" name="Ellipse 393">
            <a:extLst>
              <a:ext uri="{FF2B5EF4-FFF2-40B4-BE49-F238E27FC236}">
                <a16:creationId xmlns:a16="http://schemas.microsoft.com/office/drawing/2014/main" id="{47B00B88-2F51-8156-EC8F-A1DAE54980AB}"/>
              </a:ext>
            </a:extLst>
          </p:cNvPr>
          <p:cNvSpPr>
            <a:spLocks noChangeAspect="1"/>
          </p:cNvSpPr>
          <p:nvPr/>
        </p:nvSpPr>
        <p:spPr>
          <a:xfrm>
            <a:off x="6448845" y="6261890"/>
            <a:ext cx="353354" cy="353354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5" name="Ellipse 394">
            <a:extLst>
              <a:ext uri="{FF2B5EF4-FFF2-40B4-BE49-F238E27FC236}">
                <a16:creationId xmlns:a16="http://schemas.microsoft.com/office/drawing/2014/main" id="{6AA9AAEE-3FAB-FE69-9493-D32324A2A10A}"/>
              </a:ext>
            </a:extLst>
          </p:cNvPr>
          <p:cNvSpPr>
            <a:spLocks noChangeAspect="1"/>
          </p:cNvSpPr>
          <p:nvPr/>
        </p:nvSpPr>
        <p:spPr>
          <a:xfrm>
            <a:off x="5873218" y="6139521"/>
            <a:ext cx="353354" cy="353354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6" name="Ellipse 395">
            <a:extLst>
              <a:ext uri="{FF2B5EF4-FFF2-40B4-BE49-F238E27FC236}">
                <a16:creationId xmlns:a16="http://schemas.microsoft.com/office/drawing/2014/main" id="{2115D86C-8D84-7386-438B-D2AB683F335F}"/>
              </a:ext>
            </a:extLst>
          </p:cNvPr>
          <p:cNvSpPr>
            <a:spLocks noChangeAspect="1"/>
          </p:cNvSpPr>
          <p:nvPr/>
        </p:nvSpPr>
        <p:spPr>
          <a:xfrm>
            <a:off x="5511292" y="4278432"/>
            <a:ext cx="353354" cy="353354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7" name="Rechteck 396">
            <a:extLst>
              <a:ext uri="{FF2B5EF4-FFF2-40B4-BE49-F238E27FC236}">
                <a16:creationId xmlns:a16="http://schemas.microsoft.com/office/drawing/2014/main" id="{E7FD2C4F-95E9-6F41-2930-AB525FC4C5E6}"/>
              </a:ext>
            </a:extLst>
          </p:cNvPr>
          <p:cNvSpPr/>
          <p:nvPr/>
        </p:nvSpPr>
        <p:spPr>
          <a:xfrm>
            <a:off x="5370932" y="3596678"/>
            <a:ext cx="1586697" cy="481638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err="1">
                <a:solidFill>
                  <a:sysClr val="windowText" lastClr="000000"/>
                </a:solidFill>
              </a:rPr>
              <a:t>Finished</a:t>
            </a:r>
            <a:endParaRPr lang="de-DE" sz="1400" dirty="0">
              <a:solidFill>
                <a:sysClr val="windowText" lastClr="000000"/>
              </a:solidFill>
            </a:endParaRPr>
          </a:p>
          <a:p>
            <a:pPr algn="ctr"/>
            <a:r>
              <a:rPr lang="de-DE" sz="1400" dirty="0">
                <a:solidFill>
                  <a:sysClr val="windowText" lastClr="000000"/>
                </a:solidFill>
              </a:rPr>
              <a:t>(</a:t>
            </a:r>
            <a:r>
              <a:rPr lang="de-DE" sz="1400" dirty="0" err="1">
                <a:solidFill>
                  <a:sysClr val="windowText" lastClr="000000"/>
                </a:solidFill>
              </a:rPr>
              <a:t>no</a:t>
            </a:r>
            <a:r>
              <a:rPr lang="de-DE" sz="1400" dirty="0">
                <a:solidFill>
                  <a:sysClr val="windowText" lastClr="000000"/>
                </a:solidFill>
              </a:rPr>
              <a:t> </a:t>
            </a:r>
            <a:r>
              <a:rPr lang="de-DE" sz="1400" dirty="0" err="1">
                <a:solidFill>
                  <a:sysClr val="windowText" lastClr="000000"/>
                </a:solidFill>
              </a:rPr>
              <a:t>changes</a:t>
            </a:r>
            <a:r>
              <a:rPr lang="de-DE" sz="1400" dirty="0">
                <a:solidFill>
                  <a:sysClr val="windowText" lastClr="000000"/>
                </a:solidFill>
              </a:rPr>
              <a:t>)</a:t>
            </a:r>
          </a:p>
        </p:txBody>
      </p:sp>
      <p:pic>
        <p:nvPicPr>
          <p:cNvPr id="398" name="Grafik 397" descr="Schließen mit einfarbiger Füllung">
            <a:extLst>
              <a:ext uri="{FF2B5EF4-FFF2-40B4-BE49-F238E27FC236}">
                <a16:creationId xmlns:a16="http://schemas.microsoft.com/office/drawing/2014/main" id="{8029F657-BD12-AB92-F80E-A2A898ACE0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38331" y="4596614"/>
            <a:ext cx="353354" cy="353354"/>
          </a:xfrm>
          <a:prstGeom prst="rect">
            <a:avLst/>
          </a:prstGeom>
        </p:spPr>
      </p:pic>
      <p:pic>
        <p:nvPicPr>
          <p:cNvPr id="399" name="Grafik 398" descr="Schließen mit einfarbiger Füllung">
            <a:extLst>
              <a:ext uri="{FF2B5EF4-FFF2-40B4-BE49-F238E27FC236}">
                <a16:creationId xmlns:a16="http://schemas.microsoft.com/office/drawing/2014/main" id="{73E15EC4-F72B-2AB4-A608-FEABCC0510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67015" y="6182512"/>
            <a:ext cx="353354" cy="353354"/>
          </a:xfrm>
          <a:prstGeom prst="rect">
            <a:avLst/>
          </a:prstGeom>
        </p:spPr>
      </p:pic>
      <p:sp>
        <p:nvSpPr>
          <p:cNvPr id="405" name="Rechteck 404">
            <a:extLst>
              <a:ext uri="{FF2B5EF4-FFF2-40B4-BE49-F238E27FC236}">
                <a16:creationId xmlns:a16="http://schemas.microsoft.com/office/drawing/2014/main" id="{A33C524C-44F0-E2DF-B9AC-DDE1511A8E5E}"/>
              </a:ext>
            </a:extLst>
          </p:cNvPr>
          <p:cNvSpPr/>
          <p:nvPr/>
        </p:nvSpPr>
        <p:spPr>
          <a:xfrm>
            <a:off x="7655655" y="3632959"/>
            <a:ext cx="1932553" cy="30512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06" name="Grafik 405" descr="Schließen mit einfarbiger Füllung">
            <a:extLst>
              <a:ext uri="{FF2B5EF4-FFF2-40B4-BE49-F238E27FC236}">
                <a16:creationId xmlns:a16="http://schemas.microsoft.com/office/drawing/2014/main" id="{2A8ED31F-E05E-A0C3-7F51-B4B4CD9477A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226898" y="5384152"/>
            <a:ext cx="353354" cy="353354"/>
          </a:xfrm>
          <a:prstGeom prst="rect">
            <a:avLst/>
          </a:prstGeom>
        </p:spPr>
      </p:pic>
      <p:sp>
        <p:nvSpPr>
          <p:cNvPr id="407" name="Ellipse 406">
            <a:extLst>
              <a:ext uri="{FF2B5EF4-FFF2-40B4-BE49-F238E27FC236}">
                <a16:creationId xmlns:a16="http://schemas.microsoft.com/office/drawing/2014/main" id="{4BAA319E-A45D-7227-E8D9-A19F00F83090}"/>
              </a:ext>
            </a:extLst>
          </p:cNvPr>
          <p:cNvSpPr>
            <a:spLocks noChangeAspect="1"/>
          </p:cNvSpPr>
          <p:nvPr/>
        </p:nvSpPr>
        <p:spPr>
          <a:xfrm>
            <a:off x="7961310" y="4964672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08" name="Ellipse 407">
            <a:extLst>
              <a:ext uri="{FF2B5EF4-FFF2-40B4-BE49-F238E27FC236}">
                <a16:creationId xmlns:a16="http://schemas.microsoft.com/office/drawing/2014/main" id="{10944D47-7D9B-FC34-C8E1-ECCD03258A91}"/>
              </a:ext>
            </a:extLst>
          </p:cNvPr>
          <p:cNvSpPr>
            <a:spLocks noChangeAspect="1"/>
          </p:cNvSpPr>
          <p:nvPr/>
        </p:nvSpPr>
        <p:spPr>
          <a:xfrm>
            <a:off x="8564198" y="4440944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09" name="Ellipse 408">
            <a:extLst>
              <a:ext uri="{FF2B5EF4-FFF2-40B4-BE49-F238E27FC236}">
                <a16:creationId xmlns:a16="http://schemas.microsoft.com/office/drawing/2014/main" id="{832AECAB-C09E-3424-46E1-2250C9DB7CAC}"/>
              </a:ext>
            </a:extLst>
          </p:cNvPr>
          <p:cNvSpPr>
            <a:spLocks noChangeAspect="1"/>
          </p:cNvSpPr>
          <p:nvPr/>
        </p:nvSpPr>
        <p:spPr>
          <a:xfrm>
            <a:off x="8928392" y="6244284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0" name="Ellipse 409">
            <a:extLst>
              <a:ext uri="{FF2B5EF4-FFF2-40B4-BE49-F238E27FC236}">
                <a16:creationId xmlns:a16="http://schemas.microsoft.com/office/drawing/2014/main" id="{F95B8B42-810D-9418-63C3-F8405F8D735E}"/>
              </a:ext>
            </a:extLst>
          </p:cNvPr>
          <p:cNvSpPr>
            <a:spLocks noChangeAspect="1"/>
          </p:cNvSpPr>
          <p:nvPr/>
        </p:nvSpPr>
        <p:spPr>
          <a:xfrm>
            <a:off x="8352765" y="6121915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1" name="Ellipse 410">
            <a:extLst>
              <a:ext uri="{FF2B5EF4-FFF2-40B4-BE49-F238E27FC236}">
                <a16:creationId xmlns:a16="http://schemas.microsoft.com/office/drawing/2014/main" id="{04247605-58C7-AC99-C17A-01CCA837865D}"/>
              </a:ext>
            </a:extLst>
          </p:cNvPr>
          <p:cNvSpPr>
            <a:spLocks noChangeAspect="1"/>
          </p:cNvSpPr>
          <p:nvPr/>
        </p:nvSpPr>
        <p:spPr>
          <a:xfrm>
            <a:off x="7990839" y="4260826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12" name="Grafik 411" descr="Schließen mit einfarbiger Füllung">
            <a:extLst>
              <a:ext uri="{FF2B5EF4-FFF2-40B4-BE49-F238E27FC236}">
                <a16:creationId xmlns:a16="http://schemas.microsoft.com/office/drawing/2014/main" id="{52C16C06-CBC9-B098-001D-F02FED034B2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955051" y="5468883"/>
            <a:ext cx="353354" cy="353354"/>
          </a:xfrm>
          <a:prstGeom prst="rect">
            <a:avLst/>
          </a:prstGeom>
        </p:spPr>
      </p:pic>
      <p:sp>
        <p:nvSpPr>
          <p:cNvPr id="413" name="Rechteck 412">
            <a:extLst>
              <a:ext uri="{FF2B5EF4-FFF2-40B4-BE49-F238E27FC236}">
                <a16:creationId xmlns:a16="http://schemas.microsoft.com/office/drawing/2014/main" id="{5F6E4B91-4DB3-32FD-9169-09AA84FA73A5}"/>
              </a:ext>
            </a:extLst>
          </p:cNvPr>
          <p:cNvSpPr/>
          <p:nvPr/>
        </p:nvSpPr>
        <p:spPr>
          <a:xfrm>
            <a:off x="7850479" y="3579072"/>
            <a:ext cx="1586697" cy="481638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ysClr val="windowText" lastClr="000000"/>
                </a:solidFill>
              </a:rPr>
              <a:t>Repeat </a:t>
            </a:r>
            <a:r>
              <a:rPr lang="de-DE" sz="1400" dirty="0" err="1">
                <a:solidFill>
                  <a:sysClr val="windowText" lastClr="000000"/>
                </a:solidFill>
              </a:rPr>
              <a:t>with</a:t>
            </a:r>
            <a:r>
              <a:rPr lang="de-DE" sz="1400" dirty="0">
                <a:solidFill>
                  <a:sysClr val="windowText" lastClr="000000"/>
                </a:solidFill>
              </a:rPr>
              <a:t> </a:t>
            </a:r>
            <a:r>
              <a:rPr lang="de-DE" sz="1400" dirty="0" err="1">
                <a:solidFill>
                  <a:sysClr val="windowText" lastClr="000000"/>
                </a:solidFill>
              </a:rPr>
              <a:t>new</a:t>
            </a:r>
            <a:r>
              <a:rPr lang="de-DE" sz="1400" dirty="0">
                <a:solidFill>
                  <a:sysClr val="windowText" lastClr="000000"/>
                </a:solidFill>
              </a:rPr>
              <a:t> random centroids</a:t>
            </a:r>
          </a:p>
        </p:txBody>
      </p:sp>
      <p:sp>
        <p:nvSpPr>
          <p:cNvPr id="415" name="Pfeil: nach rechts 414">
            <a:extLst>
              <a:ext uri="{FF2B5EF4-FFF2-40B4-BE49-F238E27FC236}">
                <a16:creationId xmlns:a16="http://schemas.microsoft.com/office/drawing/2014/main" id="{4B36AB35-77C0-ED6B-E3E7-DBCDF081EFCF}"/>
              </a:ext>
            </a:extLst>
          </p:cNvPr>
          <p:cNvSpPr/>
          <p:nvPr/>
        </p:nvSpPr>
        <p:spPr>
          <a:xfrm>
            <a:off x="109872" y="5121803"/>
            <a:ext cx="229342" cy="347080"/>
          </a:xfrm>
          <a:prstGeom prst="rightArrow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6" name="Pfeil: nach rechts 415">
            <a:extLst>
              <a:ext uri="{FF2B5EF4-FFF2-40B4-BE49-F238E27FC236}">
                <a16:creationId xmlns:a16="http://schemas.microsoft.com/office/drawing/2014/main" id="{960A366A-87A3-6759-2423-D7B3BFC6134C}"/>
              </a:ext>
            </a:extLst>
          </p:cNvPr>
          <p:cNvSpPr/>
          <p:nvPr/>
        </p:nvSpPr>
        <p:spPr>
          <a:xfrm>
            <a:off x="2414629" y="5121803"/>
            <a:ext cx="229342" cy="347080"/>
          </a:xfrm>
          <a:prstGeom prst="rightArrow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7" name="Pfeil: nach rechts 416">
            <a:extLst>
              <a:ext uri="{FF2B5EF4-FFF2-40B4-BE49-F238E27FC236}">
                <a16:creationId xmlns:a16="http://schemas.microsoft.com/office/drawing/2014/main" id="{2D366CCA-804B-F9AB-96FD-1606BBA8F439}"/>
              </a:ext>
            </a:extLst>
          </p:cNvPr>
          <p:cNvSpPr/>
          <p:nvPr/>
        </p:nvSpPr>
        <p:spPr>
          <a:xfrm>
            <a:off x="4860066" y="5121803"/>
            <a:ext cx="229342" cy="347080"/>
          </a:xfrm>
          <a:prstGeom prst="rightArrow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8" name="Pfeil: nach rechts 417">
            <a:extLst>
              <a:ext uri="{FF2B5EF4-FFF2-40B4-BE49-F238E27FC236}">
                <a16:creationId xmlns:a16="http://schemas.microsoft.com/office/drawing/2014/main" id="{BF86C1E8-817D-67AC-F599-FE3648A2D686}"/>
              </a:ext>
            </a:extLst>
          </p:cNvPr>
          <p:cNvSpPr/>
          <p:nvPr/>
        </p:nvSpPr>
        <p:spPr>
          <a:xfrm>
            <a:off x="7305503" y="5121803"/>
            <a:ext cx="229342" cy="347080"/>
          </a:xfrm>
          <a:prstGeom prst="rightArrow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9" name="Pfeil: nach rechts 418">
            <a:extLst>
              <a:ext uri="{FF2B5EF4-FFF2-40B4-BE49-F238E27FC236}">
                <a16:creationId xmlns:a16="http://schemas.microsoft.com/office/drawing/2014/main" id="{FD1C09E0-4439-80D6-130E-43C2D60AE054}"/>
              </a:ext>
            </a:extLst>
          </p:cNvPr>
          <p:cNvSpPr/>
          <p:nvPr/>
        </p:nvSpPr>
        <p:spPr>
          <a:xfrm>
            <a:off x="9779192" y="5097644"/>
            <a:ext cx="229342" cy="347080"/>
          </a:xfrm>
          <a:prstGeom prst="rightArrow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20" name="Pfeil: nach rechts 419">
            <a:extLst>
              <a:ext uri="{FF2B5EF4-FFF2-40B4-BE49-F238E27FC236}">
                <a16:creationId xmlns:a16="http://schemas.microsoft.com/office/drawing/2014/main" id="{3DAEAB1F-6C31-2B6F-A62E-DF0492447FB0}"/>
              </a:ext>
            </a:extLst>
          </p:cNvPr>
          <p:cNvSpPr/>
          <p:nvPr/>
        </p:nvSpPr>
        <p:spPr>
          <a:xfrm>
            <a:off x="10089638" y="5097644"/>
            <a:ext cx="229342" cy="347080"/>
          </a:xfrm>
          <a:prstGeom prst="rightArrow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21" name="Pfeil: nach rechts 420">
            <a:extLst>
              <a:ext uri="{FF2B5EF4-FFF2-40B4-BE49-F238E27FC236}">
                <a16:creationId xmlns:a16="http://schemas.microsoft.com/office/drawing/2014/main" id="{6BDECF0F-7531-73AE-804F-8B2D8E30A9EE}"/>
              </a:ext>
            </a:extLst>
          </p:cNvPr>
          <p:cNvSpPr/>
          <p:nvPr/>
        </p:nvSpPr>
        <p:spPr>
          <a:xfrm>
            <a:off x="10400084" y="5097644"/>
            <a:ext cx="229342" cy="347080"/>
          </a:xfrm>
          <a:prstGeom prst="rightArrow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23" name="Pfeil: nach rechts 422">
            <a:extLst>
              <a:ext uri="{FF2B5EF4-FFF2-40B4-BE49-F238E27FC236}">
                <a16:creationId xmlns:a16="http://schemas.microsoft.com/office/drawing/2014/main" id="{FB42D393-F1A3-A765-76BE-C203BAB98584}"/>
              </a:ext>
            </a:extLst>
          </p:cNvPr>
          <p:cNvSpPr/>
          <p:nvPr/>
        </p:nvSpPr>
        <p:spPr>
          <a:xfrm>
            <a:off x="2414629" y="1786016"/>
            <a:ext cx="229342" cy="347080"/>
          </a:xfrm>
          <a:prstGeom prst="rightArrow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24" name="Pfeil: nach rechts 423">
            <a:extLst>
              <a:ext uri="{FF2B5EF4-FFF2-40B4-BE49-F238E27FC236}">
                <a16:creationId xmlns:a16="http://schemas.microsoft.com/office/drawing/2014/main" id="{D3416E69-E90C-79B9-3129-8FCF5B08AAF6}"/>
              </a:ext>
            </a:extLst>
          </p:cNvPr>
          <p:cNvSpPr/>
          <p:nvPr/>
        </p:nvSpPr>
        <p:spPr>
          <a:xfrm>
            <a:off x="4860066" y="1786016"/>
            <a:ext cx="229342" cy="347080"/>
          </a:xfrm>
          <a:prstGeom prst="rightArrow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25" name="Pfeil: nach rechts 424">
            <a:extLst>
              <a:ext uri="{FF2B5EF4-FFF2-40B4-BE49-F238E27FC236}">
                <a16:creationId xmlns:a16="http://schemas.microsoft.com/office/drawing/2014/main" id="{0ED443FF-9548-28DC-760D-7C1CC1424FD2}"/>
              </a:ext>
            </a:extLst>
          </p:cNvPr>
          <p:cNvSpPr/>
          <p:nvPr/>
        </p:nvSpPr>
        <p:spPr>
          <a:xfrm>
            <a:off x="7305503" y="1786016"/>
            <a:ext cx="229342" cy="347080"/>
          </a:xfrm>
          <a:prstGeom prst="rightArrow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26" name="Pfeil: nach rechts 425">
            <a:extLst>
              <a:ext uri="{FF2B5EF4-FFF2-40B4-BE49-F238E27FC236}">
                <a16:creationId xmlns:a16="http://schemas.microsoft.com/office/drawing/2014/main" id="{6E2F8722-79B0-A528-4E8C-BE8B32206F58}"/>
              </a:ext>
            </a:extLst>
          </p:cNvPr>
          <p:cNvSpPr/>
          <p:nvPr/>
        </p:nvSpPr>
        <p:spPr>
          <a:xfrm>
            <a:off x="9750940" y="1786016"/>
            <a:ext cx="229342" cy="347080"/>
          </a:xfrm>
          <a:prstGeom prst="rightArrow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96185856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91CF07FD-9945-5E29-3125-A74C6842D4BC}"/>
              </a:ext>
            </a:extLst>
          </p:cNvPr>
          <p:cNvCxnSpPr/>
          <p:nvPr/>
        </p:nvCxnSpPr>
        <p:spPr>
          <a:xfrm>
            <a:off x="1334530" y="3532799"/>
            <a:ext cx="1001927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 1">
            <a:extLst>
              <a:ext uri="{FF2B5EF4-FFF2-40B4-BE49-F238E27FC236}">
                <a16:creationId xmlns:a16="http://schemas.microsoft.com/office/drawing/2014/main" id="{5FAA31D7-3693-E90A-9918-5290AAC079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A42B385B-D8D4-5A52-3119-A7152742D4E1}"/>
              </a:ext>
            </a:extLst>
          </p:cNvPr>
          <p:cNvSpPr>
            <a:spLocks noChangeAspect="1"/>
          </p:cNvSpPr>
          <p:nvPr/>
        </p:nvSpPr>
        <p:spPr>
          <a:xfrm>
            <a:off x="1858254" y="3356122"/>
            <a:ext cx="353354" cy="353354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CD66A175-66A0-A3EF-F0E7-5698C85BA0E1}"/>
              </a:ext>
            </a:extLst>
          </p:cNvPr>
          <p:cNvSpPr>
            <a:spLocks noChangeAspect="1"/>
          </p:cNvSpPr>
          <p:nvPr/>
        </p:nvSpPr>
        <p:spPr>
          <a:xfrm>
            <a:off x="4524818" y="3356122"/>
            <a:ext cx="353354" cy="353354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50ED97C2-18F1-7D3A-D4A5-16FE93CBA781}"/>
              </a:ext>
            </a:extLst>
          </p:cNvPr>
          <p:cNvSpPr>
            <a:spLocks noChangeAspect="1"/>
          </p:cNvSpPr>
          <p:nvPr/>
        </p:nvSpPr>
        <p:spPr>
          <a:xfrm>
            <a:off x="7511803" y="3356122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4F55717E-7224-A540-F633-721634BB830C}"/>
              </a:ext>
            </a:extLst>
          </p:cNvPr>
          <p:cNvSpPr>
            <a:spLocks noChangeAspect="1"/>
          </p:cNvSpPr>
          <p:nvPr/>
        </p:nvSpPr>
        <p:spPr>
          <a:xfrm>
            <a:off x="5215713" y="3356122"/>
            <a:ext cx="353354" cy="353354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69150787-F4C5-0E1A-7684-957F0351A2AA}"/>
              </a:ext>
            </a:extLst>
          </p:cNvPr>
          <p:cNvSpPr>
            <a:spLocks noChangeAspect="1"/>
          </p:cNvSpPr>
          <p:nvPr/>
        </p:nvSpPr>
        <p:spPr>
          <a:xfrm>
            <a:off x="3787801" y="3356122"/>
            <a:ext cx="353354" cy="353354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870668BC-F5D3-DE22-B923-8A976CB7C197}"/>
              </a:ext>
            </a:extLst>
          </p:cNvPr>
          <p:cNvSpPr>
            <a:spLocks noChangeAspect="1"/>
          </p:cNvSpPr>
          <p:nvPr/>
        </p:nvSpPr>
        <p:spPr>
          <a:xfrm>
            <a:off x="2241917" y="3356122"/>
            <a:ext cx="353354" cy="353354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5D0737DC-F69A-8459-F64D-74BFADACDE7F}"/>
              </a:ext>
            </a:extLst>
          </p:cNvPr>
          <p:cNvSpPr>
            <a:spLocks noChangeAspect="1"/>
          </p:cNvSpPr>
          <p:nvPr/>
        </p:nvSpPr>
        <p:spPr>
          <a:xfrm>
            <a:off x="4958907" y="3356122"/>
            <a:ext cx="353354" cy="353354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3C2C73B3-5D2D-3261-9BA8-C4FCF567D022}"/>
              </a:ext>
            </a:extLst>
          </p:cNvPr>
          <p:cNvSpPr>
            <a:spLocks noChangeAspect="1"/>
          </p:cNvSpPr>
          <p:nvPr/>
        </p:nvSpPr>
        <p:spPr>
          <a:xfrm>
            <a:off x="5535431" y="3356122"/>
            <a:ext cx="353354" cy="353354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D4D07A33-11CA-F791-145A-2EE3B896A92D}"/>
              </a:ext>
            </a:extLst>
          </p:cNvPr>
          <p:cNvSpPr>
            <a:spLocks noChangeAspect="1"/>
          </p:cNvSpPr>
          <p:nvPr/>
        </p:nvSpPr>
        <p:spPr>
          <a:xfrm>
            <a:off x="4221890" y="3356122"/>
            <a:ext cx="353354" cy="353354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875B4FEF-D990-AA2D-4474-A4B3AD57C0A0}"/>
              </a:ext>
            </a:extLst>
          </p:cNvPr>
          <p:cNvSpPr>
            <a:spLocks noChangeAspect="1"/>
          </p:cNvSpPr>
          <p:nvPr/>
        </p:nvSpPr>
        <p:spPr>
          <a:xfrm>
            <a:off x="7871663" y="3356122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C951ED79-31EE-F6EB-2285-FD25E279BD4D}"/>
              </a:ext>
            </a:extLst>
          </p:cNvPr>
          <p:cNvSpPr>
            <a:spLocks noChangeAspect="1"/>
          </p:cNvSpPr>
          <p:nvPr/>
        </p:nvSpPr>
        <p:spPr>
          <a:xfrm>
            <a:off x="8304672" y="3357166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38014A49-F3EB-08E7-9C93-EA385E4E1960}"/>
              </a:ext>
            </a:extLst>
          </p:cNvPr>
          <p:cNvSpPr>
            <a:spLocks noChangeAspect="1"/>
          </p:cNvSpPr>
          <p:nvPr/>
        </p:nvSpPr>
        <p:spPr>
          <a:xfrm>
            <a:off x="6032540" y="3348710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67C2BDC5-8DFE-F467-F247-5E2C1CA12651}"/>
              </a:ext>
            </a:extLst>
          </p:cNvPr>
          <p:cNvSpPr>
            <a:spLocks noChangeAspect="1"/>
          </p:cNvSpPr>
          <p:nvPr/>
        </p:nvSpPr>
        <p:spPr>
          <a:xfrm>
            <a:off x="6527552" y="3356122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1E4C7200-714A-140E-C25B-C012D64317C5}"/>
              </a:ext>
            </a:extLst>
          </p:cNvPr>
          <p:cNvSpPr>
            <a:spLocks noChangeAspect="1"/>
          </p:cNvSpPr>
          <p:nvPr/>
        </p:nvSpPr>
        <p:spPr>
          <a:xfrm>
            <a:off x="6960561" y="3357166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142C4A03-D0C3-828A-E4BF-3383E92A2A6B}"/>
              </a:ext>
            </a:extLst>
          </p:cNvPr>
          <p:cNvSpPr>
            <a:spLocks noChangeAspect="1"/>
          </p:cNvSpPr>
          <p:nvPr/>
        </p:nvSpPr>
        <p:spPr>
          <a:xfrm>
            <a:off x="2925951" y="3356122"/>
            <a:ext cx="353354" cy="353354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1588A7A1-D604-9F7D-A797-8CE8C39440F2}"/>
              </a:ext>
            </a:extLst>
          </p:cNvPr>
          <p:cNvSpPr>
            <a:spLocks noChangeAspect="1"/>
          </p:cNvSpPr>
          <p:nvPr/>
        </p:nvSpPr>
        <p:spPr>
          <a:xfrm>
            <a:off x="3309614" y="3356122"/>
            <a:ext cx="353354" cy="353354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2B286B0E-1F0A-8ECB-8BD9-E0E093608A36}"/>
              </a:ext>
            </a:extLst>
          </p:cNvPr>
          <p:cNvSpPr>
            <a:spLocks noChangeAspect="1"/>
          </p:cNvSpPr>
          <p:nvPr/>
        </p:nvSpPr>
        <p:spPr>
          <a:xfrm>
            <a:off x="2141672" y="3348710"/>
            <a:ext cx="353354" cy="353354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7F9BB401-B49D-C82F-F335-4F9EF5BF5825}"/>
              </a:ext>
            </a:extLst>
          </p:cNvPr>
          <p:cNvSpPr>
            <a:spLocks noChangeAspect="1"/>
          </p:cNvSpPr>
          <p:nvPr/>
        </p:nvSpPr>
        <p:spPr>
          <a:xfrm>
            <a:off x="2525335" y="3348710"/>
            <a:ext cx="353354" cy="353354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4" name="Grafik 23" descr="Schließen mit einfarbiger Füllung">
            <a:extLst>
              <a:ext uri="{FF2B5EF4-FFF2-40B4-BE49-F238E27FC236}">
                <a16:creationId xmlns:a16="http://schemas.microsoft.com/office/drawing/2014/main" id="{3815ADC9-03B7-3FD0-BD3B-31469DB817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22706" y="3348710"/>
            <a:ext cx="353354" cy="353354"/>
          </a:xfrm>
          <a:prstGeom prst="rect">
            <a:avLst/>
          </a:prstGeom>
        </p:spPr>
      </p:pic>
      <p:pic>
        <p:nvPicPr>
          <p:cNvPr id="25" name="Grafik 24" descr="Schließen mit einfarbiger Füllung">
            <a:extLst>
              <a:ext uri="{FF2B5EF4-FFF2-40B4-BE49-F238E27FC236}">
                <a16:creationId xmlns:a16="http://schemas.microsoft.com/office/drawing/2014/main" id="{40611FCC-B9E8-E951-A802-3450C8EE4F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65163" y="3356122"/>
            <a:ext cx="353354" cy="353354"/>
          </a:xfrm>
          <a:prstGeom prst="rect">
            <a:avLst/>
          </a:prstGeom>
        </p:spPr>
      </p:pic>
      <p:pic>
        <p:nvPicPr>
          <p:cNvPr id="26" name="Grafik 25" descr="Schließen mit einfarbiger Füllung">
            <a:extLst>
              <a:ext uri="{FF2B5EF4-FFF2-40B4-BE49-F238E27FC236}">
                <a16:creationId xmlns:a16="http://schemas.microsoft.com/office/drawing/2014/main" id="{E5903436-35EC-5362-263B-5F0C73F2F9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226901" y="3356122"/>
            <a:ext cx="353354" cy="353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899829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0000821-F409-17F6-07F0-337500034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Math </a:t>
            </a:r>
            <a:r>
              <a:rPr lang="de-DE" dirty="0" err="1"/>
              <a:t>of</a:t>
            </a:r>
            <a:r>
              <a:rPr lang="de-DE" dirty="0"/>
              <a:t> K-</a:t>
            </a:r>
            <a:r>
              <a:rPr lang="de-DE" dirty="0" err="1"/>
              <a:t>Means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0E71D9AF-3B17-5382-0E63-5842B5F39FA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DE" dirty="0"/>
                  <a:t>Assume </a:t>
                </a:r>
                <a:r>
                  <a:rPr lang="de-DE" dirty="0" err="1"/>
                  <a:t>we</a:t>
                </a:r>
                <a:r>
                  <a:rPr lang="de-DE" dirty="0"/>
                  <a:t> </a:t>
                </a:r>
                <a:r>
                  <a:rPr lang="de-DE" dirty="0" err="1"/>
                  <a:t>have</a:t>
                </a:r>
                <a:r>
                  <a:rPr lang="de-DE" dirty="0"/>
                  <a:t> a </a:t>
                </a:r>
                <a:r>
                  <a:rPr lang="de-DE" dirty="0" err="1"/>
                  <a:t>dataset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≔{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ℕ</m:t>
                    </m:r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samples</a:t>
                </a:r>
                <a:r>
                  <a:rPr lang="de-DE" dirty="0"/>
                  <a:t>.</a:t>
                </a:r>
              </a:p>
              <a:p>
                <a:r>
                  <a:rPr lang="de-DE" dirty="0" err="1"/>
                  <a:t>We</a:t>
                </a:r>
                <a:r>
                  <a:rPr lang="de-DE" dirty="0"/>
                  <a:t> </a:t>
                </a:r>
                <a:r>
                  <a:rPr lang="de-DE" dirty="0" err="1"/>
                  <a:t>want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divide </a:t>
                </a:r>
                <a:r>
                  <a:rPr lang="de-DE" dirty="0" err="1"/>
                  <a:t>them</a:t>
                </a:r>
                <a:r>
                  <a:rPr lang="de-DE" dirty="0"/>
                  <a:t> </a:t>
                </a:r>
                <a:r>
                  <a:rPr lang="de-DE" dirty="0" err="1"/>
                  <a:t>into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clusters</a:t>
                </a:r>
                <a:r>
                  <a:rPr lang="de-DE" dirty="0"/>
                  <a:t>. The centroids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clusters</a:t>
                </a:r>
                <a:r>
                  <a:rPr lang="de-DE" dirty="0"/>
                  <a:t> </a:t>
                </a:r>
                <a:r>
                  <a:rPr lang="de-DE" dirty="0" err="1"/>
                  <a:t>are</a:t>
                </a:r>
                <a:r>
                  <a:rPr lang="de-DE" dirty="0"/>
                  <a:t> </a:t>
                </a:r>
                <a:r>
                  <a:rPr lang="de-DE" dirty="0" err="1"/>
                  <a:t>called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≔</m:t>
                    </m:r>
                    <m:d>
                      <m:dPr>
                        <m:begChr m:val="{"/>
                        <m:endChr m:val="}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r>
                  <a:rPr lang="de-DE" dirty="0"/>
                  <a:t>.</a:t>
                </a:r>
              </a:p>
              <a:p>
                <a:r>
                  <a:rPr lang="de-DE" dirty="0"/>
                  <a:t>The </a:t>
                </a:r>
                <a:r>
                  <a:rPr lang="de-DE" dirty="0" err="1"/>
                  <a:t>clusters</a:t>
                </a:r>
                <a:r>
                  <a:rPr lang="de-DE" dirty="0"/>
                  <a:t> </a:t>
                </a:r>
                <a:r>
                  <a:rPr lang="de-DE" dirty="0" err="1"/>
                  <a:t>should</a:t>
                </a:r>
                <a:r>
                  <a:rPr lang="de-DE" dirty="0"/>
                  <a:t> </a:t>
                </a:r>
                <a:r>
                  <a:rPr lang="de-DE" dirty="0" err="1"/>
                  <a:t>be</a:t>
                </a:r>
                <a:r>
                  <a:rPr lang="de-DE" dirty="0"/>
                  <a:t> </a:t>
                </a:r>
                <a:r>
                  <a:rPr lang="de-DE" dirty="0" err="1"/>
                  <a:t>choosen</a:t>
                </a:r>
                <a:r>
                  <a:rPr lang="de-DE" dirty="0"/>
                  <a:t> so </a:t>
                </a:r>
                <a:r>
                  <a:rPr lang="de-DE" dirty="0" err="1"/>
                  <a:t>that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b="1" dirty="0" err="1"/>
                  <a:t>inertia</a:t>
                </a:r>
                <a:r>
                  <a:rPr lang="de-DE" dirty="0"/>
                  <a:t> (</a:t>
                </a:r>
                <a:r>
                  <a:rPr lang="de-DE" dirty="0" err="1"/>
                  <a:t>within</a:t>
                </a:r>
                <a:r>
                  <a:rPr lang="de-DE" dirty="0"/>
                  <a:t>-cluster </a:t>
                </a:r>
                <a:r>
                  <a:rPr lang="de-DE" dirty="0" err="1"/>
                  <a:t>sum-of-squares</a:t>
                </a:r>
                <a:r>
                  <a:rPr lang="de-DE" dirty="0"/>
                  <a:t> </a:t>
                </a:r>
                <a:r>
                  <a:rPr lang="de-DE" dirty="0" err="1"/>
                  <a:t>criterion</a:t>
                </a:r>
                <a:r>
                  <a:rPr lang="de-DE" dirty="0"/>
                  <a:t>) </a:t>
                </a:r>
                <a:r>
                  <a:rPr lang="de-DE" dirty="0" err="1"/>
                  <a:t>is</a:t>
                </a:r>
                <a:r>
                  <a:rPr lang="de-DE" dirty="0"/>
                  <a:t> </a:t>
                </a:r>
                <a:r>
                  <a:rPr lang="de-DE" dirty="0" err="1"/>
                  <a:t>minimized</a:t>
                </a:r>
                <a:r>
                  <a:rPr lang="de-DE" dirty="0"/>
                  <a:t>:</a:t>
                </a:r>
                <a:endParaRPr lang="de-DE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func>
                            <m:funcPr>
                              <m:ctrlPr>
                                <a:rPr lang="de-DE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de-DE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de-DE" i="0" smtClean="0"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sSub>
                                    <m:sSubPr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lim>
                              </m:limLow>
                            </m:fName>
                            <m:e>
                              <m:sSup>
                                <m:sSup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p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𝐸𝐷𝑄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de-DE" dirty="0"/>
              </a:p>
              <a:p>
                <a:r>
                  <a:rPr lang="de-DE" dirty="0"/>
                  <a:t>More </a:t>
                </a:r>
                <a:r>
                  <a:rPr lang="de-DE" dirty="0" err="1"/>
                  <a:t>detailes</a:t>
                </a:r>
                <a:r>
                  <a:rPr lang="de-DE" dirty="0"/>
                  <a:t> </a:t>
                </a:r>
                <a:r>
                  <a:rPr lang="de-DE" dirty="0" err="1"/>
                  <a:t>here</a:t>
                </a:r>
                <a:r>
                  <a:rPr lang="de-DE" dirty="0"/>
                  <a:t>: </a:t>
                </a:r>
                <a:r>
                  <a:rPr lang="de-DE" dirty="0">
                    <a:hlinkClick r:id="rId2"/>
                  </a:rPr>
                  <a:t>https://scikit-learn.org/stable/modules/clustering.html#k-means</a:t>
                </a:r>
                <a:endParaRPr lang="de-DE" dirty="0"/>
              </a:p>
              <a:p>
                <a:endParaRPr lang="de-DE" dirty="0"/>
              </a:p>
              <a:p>
                <a:endParaRPr lang="de-DE" dirty="0"/>
              </a:p>
              <a:p>
                <a:pPr marL="0" indent="0">
                  <a:buNone/>
                </a:pPr>
                <a:endParaRPr lang="de-DE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0E71D9AF-3B17-5382-0E63-5842B5F39FA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241" b="-7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69113798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CA4C33F-D8AD-98C2-B9B4-143CB02D8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Image Segmentation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A7BD9D6-4DC2-892E-80E8-C26BC92B4B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Partition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images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multiple </a:t>
            </a:r>
            <a:r>
              <a:rPr lang="de-DE" dirty="0" err="1"/>
              <a:t>meaningful</a:t>
            </a:r>
            <a:r>
              <a:rPr lang="de-DE" dirty="0"/>
              <a:t> </a:t>
            </a:r>
            <a:r>
              <a:rPr lang="de-DE" dirty="0" err="1"/>
              <a:t>segments</a:t>
            </a:r>
            <a:r>
              <a:rPr lang="de-DE" dirty="0"/>
              <a:t>/</a:t>
            </a:r>
            <a:r>
              <a:rPr lang="de-DE" dirty="0" err="1"/>
              <a:t>partitions</a:t>
            </a:r>
            <a:r>
              <a:rPr lang="de-DE" dirty="0"/>
              <a:t>.</a:t>
            </a:r>
          </a:p>
          <a:p>
            <a:r>
              <a:rPr lang="de-DE" dirty="0"/>
              <a:t>Pixels in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partition</a:t>
            </a:r>
            <a:r>
              <a:rPr lang="de-DE" dirty="0"/>
              <a:t> </a:t>
            </a:r>
            <a:r>
              <a:rPr lang="de-DE" dirty="0" err="1"/>
              <a:t>share</a:t>
            </a:r>
            <a:r>
              <a:rPr lang="de-DE" dirty="0"/>
              <a:t> </a:t>
            </a:r>
            <a:r>
              <a:rPr lang="de-DE" dirty="0" err="1"/>
              <a:t>common</a:t>
            </a:r>
            <a:r>
              <a:rPr lang="de-DE" dirty="0"/>
              <a:t> </a:t>
            </a:r>
            <a:r>
              <a:rPr lang="de-DE" dirty="0" err="1"/>
              <a:t>property</a:t>
            </a:r>
            <a:r>
              <a:rPr lang="de-DE" dirty="0"/>
              <a:t> (like </a:t>
            </a:r>
            <a:r>
              <a:rPr lang="de-DE" dirty="0" err="1"/>
              <a:t>pixel</a:t>
            </a:r>
            <a:r>
              <a:rPr lang="de-DE" dirty="0"/>
              <a:t> </a:t>
            </a:r>
            <a:r>
              <a:rPr lang="de-DE" dirty="0" err="1"/>
              <a:t>intensity</a:t>
            </a:r>
            <a:r>
              <a:rPr lang="de-DE" dirty="0"/>
              <a:t>)</a:t>
            </a:r>
          </a:p>
          <a:p>
            <a:r>
              <a:rPr lang="de-DE" dirty="0" err="1"/>
              <a:t>Used</a:t>
            </a:r>
            <a:r>
              <a:rPr lang="de-DE" dirty="0"/>
              <a:t> in</a:t>
            </a:r>
          </a:p>
          <a:p>
            <a:pPr lvl="1"/>
            <a:r>
              <a:rPr lang="de-DE" dirty="0" err="1"/>
              <a:t>Object</a:t>
            </a:r>
            <a:r>
              <a:rPr lang="de-DE" dirty="0"/>
              <a:t> </a:t>
            </a:r>
            <a:r>
              <a:rPr lang="de-DE" dirty="0" err="1"/>
              <a:t>recognition</a:t>
            </a:r>
            <a:endParaRPr lang="de-DE" dirty="0"/>
          </a:p>
          <a:p>
            <a:pPr lvl="1"/>
            <a:r>
              <a:rPr lang="de-DE" dirty="0"/>
              <a:t>Image </a:t>
            </a:r>
            <a:r>
              <a:rPr lang="de-DE" dirty="0" err="1"/>
              <a:t>compression</a:t>
            </a:r>
            <a:endParaRPr lang="de-DE" dirty="0"/>
          </a:p>
          <a:p>
            <a:pPr lvl="1"/>
            <a:r>
              <a:rPr lang="de-DE" dirty="0"/>
              <a:t>Image </a:t>
            </a:r>
            <a:r>
              <a:rPr lang="de-DE" dirty="0" err="1"/>
              <a:t>editing</a:t>
            </a:r>
            <a:endParaRPr lang="de-DE" dirty="0"/>
          </a:p>
          <a:p>
            <a:pPr lvl="1"/>
            <a:r>
              <a:rPr lang="de-DE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700885014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8DC6119-372A-FE0E-7BAE-66A491AE22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sklearn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E493294-09B5-AE06-F811-5652F4F287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>
                <a:hlinkClick r:id="rId2"/>
              </a:rPr>
              <a:t>KMeans</a:t>
            </a:r>
            <a:endParaRPr lang="de-DE" dirty="0"/>
          </a:p>
          <a:p>
            <a:r>
              <a:rPr lang="de-DE" dirty="0" err="1"/>
              <a:t>Example</a:t>
            </a:r>
            <a:r>
              <a:rPr lang="de-DE" dirty="0"/>
              <a:t>: </a:t>
            </a:r>
            <a:r>
              <a:rPr lang="de-DE" b="0" i="0" dirty="0">
                <a:solidFill>
                  <a:srgbClr val="000000"/>
                </a:solidFill>
                <a:effectLst/>
                <a:latin typeface="Inter"/>
                <a:hlinkClick r:id="rId3"/>
              </a:rPr>
              <a:t>https://www.kaggle.com/viktorreichert/k-means-tumor-image-segmentation</a:t>
            </a:r>
            <a:endParaRPr lang="de-DE" b="0" i="0" dirty="0">
              <a:solidFill>
                <a:srgbClr val="000000"/>
              </a:solidFill>
              <a:effectLst/>
              <a:latin typeface="Inter"/>
            </a:endParaRPr>
          </a:p>
          <a:p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4A02488-A651-39D2-3816-7E180ABD6D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6393" y="3459924"/>
            <a:ext cx="5842186" cy="2851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781456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3737F63-069E-9E65-9388-8C6E473E6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Agglomerative</a:t>
            </a:r>
            <a:r>
              <a:rPr lang="de-DE" dirty="0"/>
              <a:t>/</a:t>
            </a:r>
            <a:r>
              <a:rPr lang="de-DE" dirty="0" err="1"/>
              <a:t>Hirarchical</a:t>
            </a:r>
            <a:r>
              <a:rPr lang="de-DE" dirty="0"/>
              <a:t> Clustering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32D11F0-4A4F-FC32-DC4D-CC651E4CBC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32203"/>
            <a:ext cx="10515600" cy="4351338"/>
          </a:xfrm>
        </p:spPr>
        <p:txBody>
          <a:bodyPr/>
          <a:lstStyle/>
          <a:p>
            <a:r>
              <a:rPr lang="de-DE" dirty="0"/>
              <a:t>Clustering </a:t>
            </a:r>
            <a:r>
              <a:rPr lang="de-DE" dirty="0" err="1"/>
              <a:t>Algorithm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recursively</a:t>
            </a:r>
            <a:r>
              <a:rPr lang="de-DE" dirty="0"/>
              <a:t> </a:t>
            </a:r>
            <a:r>
              <a:rPr lang="de-DE" dirty="0" err="1"/>
              <a:t>merges</a:t>
            </a:r>
            <a:r>
              <a:rPr lang="de-DE" dirty="0"/>
              <a:t> </a:t>
            </a:r>
            <a:r>
              <a:rPr lang="de-DE" dirty="0" err="1"/>
              <a:t>pairs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clusters</a:t>
            </a:r>
            <a:r>
              <a:rPr lang="de-DE" dirty="0"/>
              <a:t>.</a:t>
            </a:r>
          </a:p>
        </p:txBody>
      </p:sp>
      <p:pic>
        <p:nvPicPr>
          <p:cNvPr id="5" name="Grafik 4" descr="Katze Silhouette">
            <a:extLst>
              <a:ext uri="{FF2B5EF4-FFF2-40B4-BE49-F238E27FC236}">
                <a16:creationId xmlns:a16="http://schemas.microsoft.com/office/drawing/2014/main" id="{5F6CA3F1-F2B7-6473-B9AF-0200534598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87373" y="3918198"/>
            <a:ext cx="914400" cy="914400"/>
          </a:xfrm>
          <a:prstGeom prst="rect">
            <a:avLst/>
          </a:prstGeom>
        </p:spPr>
      </p:pic>
      <p:pic>
        <p:nvPicPr>
          <p:cNvPr id="7" name="Grafik 6" descr="Kätzchen mit einfarbiger Füllung">
            <a:extLst>
              <a:ext uri="{FF2B5EF4-FFF2-40B4-BE49-F238E27FC236}">
                <a16:creationId xmlns:a16="http://schemas.microsoft.com/office/drawing/2014/main" id="{CF000139-7BD0-3458-A91B-FDB89C3D6E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65504" y="4891941"/>
            <a:ext cx="914400" cy="914400"/>
          </a:xfrm>
          <a:prstGeom prst="rect">
            <a:avLst/>
          </a:prstGeom>
        </p:spPr>
      </p:pic>
      <p:pic>
        <p:nvPicPr>
          <p:cNvPr id="9" name="Grafik 8" descr="Löwe mit einfarbiger Füllung">
            <a:extLst>
              <a:ext uri="{FF2B5EF4-FFF2-40B4-BE49-F238E27FC236}">
                <a16:creationId xmlns:a16="http://schemas.microsoft.com/office/drawing/2014/main" id="{253C0A66-6973-F55F-26E5-55CC30C5F0F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265346" y="3250958"/>
            <a:ext cx="914400" cy="914400"/>
          </a:xfrm>
          <a:prstGeom prst="rect">
            <a:avLst/>
          </a:prstGeom>
        </p:spPr>
      </p:pic>
      <p:pic>
        <p:nvPicPr>
          <p:cNvPr id="11" name="Grafik 10" descr="Hund mit einfarbiger Füllung">
            <a:extLst>
              <a:ext uri="{FF2B5EF4-FFF2-40B4-BE49-F238E27FC236}">
                <a16:creationId xmlns:a16="http://schemas.microsoft.com/office/drawing/2014/main" id="{FFEE7B98-799E-C736-6E5E-3343FABA80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01046" y="3938635"/>
            <a:ext cx="914400" cy="914400"/>
          </a:xfrm>
          <a:prstGeom prst="rect">
            <a:avLst/>
          </a:prstGeom>
        </p:spPr>
      </p:pic>
      <p:pic>
        <p:nvPicPr>
          <p:cNvPr id="13" name="Grafik 12" descr="Hund Silhouette">
            <a:extLst>
              <a:ext uri="{FF2B5EF4-FFF2-40B4-BE49-F238E27FC236}">
                <a16:creationId xmlns:a16="http://schemas.microsoft.com/office/drawing/2014/main" id="{9246DEBD-39D2-F07A-CBB4-3D5B2C23466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31204" y="4851553"/>
            <a:ext cx="914400" cy="914400"/>
          </a:xfrm>
          <a:prstGeom prst="rect">
            <a:avLst/>
          </a:prstGeom>
        </p:spPr>
      </p:pic>
      <p:pic>
        <p:nvPicPr>
          <p:cNvPr id="15" name="Grafik 14" descr="Welpe mit einfarbiger Füllung">
            <a:extLst>
              <a:ext uri="{FF2B5EF4-FFF2-40B4-BE49-F238E27FC236}">
                <a16:creationId xmlns:a16="http://schemas.microsoft.com/office/drawing/2014/main" id="{6B692ECA-2A4E-82D7-C6A1-1624E963A23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189238" y="5375315"/>
            <a:ext cx="914400" cy="914400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7EB1B0C0-03F7-F8A9-6F74-AB1AF6F97E72}"/>
              </a:ext>
            </a:extLst>
          </p:cNvPr>
          <p:cNvSpPr txBox="1"/>
          <p:nvPr/>
        </p:nvSpPr>
        <p:spPr>
          <a:xfrm>
            <a:off x="2646438" y="295354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DE7583D-BCE6-9846-01AC-52B111853AEE}"/>
              </a:ext>
            </a:extLst>
          </p:cNvPr>
          <p:cNvSpPr txBox="1"/>
          <p:nvPr/>
        </p:nvSpPr>
        <p:spPr>
          <a:xfrm>
            <a:off x="4149987" y="393863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2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08A96B96-379D-5F01-0FAE-13612B3FF8C4}"/>
              </a:ext>
            </a:extLst>
          </p:cNvPr>
          <p:cNvSpPr txBox="1"/>
          <p:nvPr/>
        </p:nvSpPr>
        <p:spPr>
          <a:xfrm>
            <a:off x="4149987" y="537531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3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91BFD997-A424-426F-7E7C-647F856D9855}"/>
              </a:ext>
            </a:extLst>
          </p:cNvPr>
          <p:cNvSpPr txBox="1"/>
          <p:nvPr/>
        </p:nvSpPr>
        <p:spPr>
          <a:xfrm>
            <a:off x="2468033" y="61272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4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1312E10F-54C2-76A5-EC20-CAFF0A862C5D}"/>
              </a:ext>
            </a:extLst>
          </p:cNvPr>
          <p:cNvSpPr txBox="1"/>
          <p:nvPr/>
        </p:nvSpPr>
        <p:spPr>
          <a:xfrm>
            <a:off x="1061190" y="563766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5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87B00A42-61D0-CF2C-52CD-120AC1D7808E}"/>
              </a:ext>
            </a:extLst>
          </p:cNvPr>
          <p:cNvSpPr txBox="1"/>
          <p:nvPr/>
        </p:nvSpPr>
        <p:spPr>
          <a:xfrm>
            <a:off x="1061190" y="361038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4080669190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3737F63-069E-9E65-9388-8C6E473E6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Example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32D11F0-4A4F-FC32-DC4D-CC651E4CBC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animals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most</a:t>
            </a:r>
            <a:r>
              <a:rPr lang="de-DE" dirty="0"/>
              <a:t> </a:t>
            </a:r>
            <a:r>
              <a:rPr lang="de-DE" dirty="0" err="1"/>
              <a:t>similar</a:t>
            </a:r>
            <a:r>
              <a:rPr lang="de-DE" dirty="0"/>
              <a:t>?</a:t>
            </a:r>
          </a:p>
        </p:txBody>
      </p:sp>
      <p:pic>
        <p:nvPicPr>
          <p:cNvPr id="5" name="Grafik 4" descr="Katze Silhouette">
            <a:extLst>
              <a:ext uri="{FF2B5EF4-FFF2-40B4-BE49-F238E27FC236}">
                <a16:creationId xmlns:a16="http://schemas.microsoft.com/office/drawing/2014/main" id="{5F6CA3F1-F2B7-6473-B9AF-0200534598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87373" y="3918198"/>
            <a:ext cx="914400" cy="914400"/>
          </a:xfrm>
          <a:prstGeom prst="rect">
            <a:avLst/>
          </a:prstGeom>
        </p:spPr>
      </p:pic>
      <p:pic>
        <p:nvPicPr>
          <p:cNvPr id="7" name="Grafik 6" descr="Kätzchen mit einfarbiger Füllung">
            <a:extLst>
              <a:ext uri="{FF2B5EF4-FFF2-40B4-BE49-F238E27FC236}">
                <a16:creationId xmlns:a16="http://schemas.microsoft.com/office/drawing/2014/main" id="{CF000139-7BD0-3458-A91B-FDB89C3D6E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65504" y="4891941"/>
            <a:ext cx="914400" cy="914400"/>
          </a:xfrm>
          <a:prstGeom prst="rect">
            <a:avLst/>
          </a:prstGeom>
        </p:spPr>
      </p:pic>
      <p:pic>
        <p:nvPicPr>
          <p:cNvPr id="9" name="Grafik 8" descr="Löwe mit einfarbiger Füllung">
            <a:extLst>
              <a:ext uri="{FF2B5EF4-FFF2-40B4-BE49-F238E27FC236}">
                <a16:creationId xmlns:a16="http://schemas.microsoft.com/office/drawing/2014/main" id="{253C0A66-6973-F55F-26E5-55CC30C5F0F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265346" y="3250958"/>
            <a:ext cx="914400" cy="914400"/>
          </a:xfrm>
          <a:prstGeom prst="rect">
            <a:avLst/>
          </a:prstGeom>
        </p:spPr>
      </p:pic>
      <p:pic>
        <p:nvPicPr>
          <p:cNvPr id="11" name="Grafik 10" descr="Hund mit einfarbiger Füllung">
            <a:extLst>
              <a:ext uri="{FF2B5EF4-FFF2-40B4-BE49-F238E27FC236}">
                <a16:creationId xmlns:a16="http://schemas.microsoft.com/office/drawing/2014/main" id="{FFEE7B98-799E-C736-6E5E-3343FABA80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01046" y="3938635"/>
            <a:ext cx="914400" cy="914400"/>
          </a:xfrm>
          <a:prstGeom prst="rect">
            <a:avLst/>
          </a:prstGeom>
        </p:spPr>
      </p:pic>
      <p:pic>
        <p:nvPicPr>
          <p:cNvPr id="13" name="Grafik 12" descr="Hund Silhouette">
            <a:extLst>
              <a:ext uri="{FF2B5EF4-FFF2-40B4-BE49-F238E27FC236}">
                <a16:creationId xmlns:a16="http://schemas.microsoft.com/office/drawing/2014/main" id="{9246DEBD-39D2-F07A-CBB4-3D5B2C23466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31204" y="4851553"/>
            <a:ext cx="914400" cy="914400"/>
          </a:xfrm>
          <a:prstGeom prst="rect">
            <a:avLst/>
          </a:prstGeom>
        </p:spPr>
      </p:pic>
      <p:pic>
        <p:nvPicPr>
          <p:cNvPr id="15" name="Grafik 14" descr="Welpe mit einfarbiger Füllung">
            <a:extLst>
              <a:ext uri="{FF2B5EF4-FFF2-40B4-BE49-F238E27FC236}">
                <a16:creationId xmlns:a16="http://schemas.microsoft.com/office/drawing/2014/main" id="{6B692ECA-2A4E-82D7-C6A1-1624E963A23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189238" y="5375315"/>
            <a:ext cx="914400" cy="914400"/>
          </a:xfrm>
          <a:prstGeom prst="rect">
            <a:avLst/>
          </a:prstGeom>
        </p:spPr>
      </p:pic>
      <p:pic>
        <p:nvPicPr>
          <p:cNvPr id="19" name="Grafik 18" descr="Hund mit einfarbiger Füllung">
            <a:extLst>
              <a:ext uri="{FF2B5EF4-FFF2-40B4-BE49-F238E27FC236}">
                <a16:creationId xmlns:a16="http://schemas.microsoft.com/office/drawing/2014/main" id="{DACC495A-9E79-A396-8EA3-E789BEE70B8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553314" y="5510252"/>
            <a:ext cx="914400" cy="914400"/>
          </a:xfrm>
          <a:prstGeom prst="rect">
            <a:avLst/>
          </a:prstGeom>
        </p:spPr>
      </p:pic>
      <p:pic>
        <p:nvPicPr>
          <p:cNvPr id="20" name="Grafik 19" descr="Hund Silhouette">
            <a:extLst>
              <a:ext uri="{FF2B5EF4-FFF2-40B4-BE49-F238E27FC236}">
                <a16:creationId xmlns:a16="http://schemas.microsoft.com/office/drawing/2014/main" id="{E3BFCBC7-60B2-3E40-997E-EF6C781BA6F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615866" y="5522593"/>
            <a:ext cx="914400" cy="914400"/>
          </a:xfrm>
          <a:prstGeom prst="rect">
            <a:avLst/>
          </a:prstGeom>
        </p:spPr>
      </p:pic>
      <p:sp>
        <p:nvSpPr>
          <p:cNvPr id="48" name="Rechteck 47">
            <a:extLst>
              <a:ext uri="{FF2B5EF4-FFF2-40B4-BE49-F238E27FC236}">
                <a16:creationId xmlns:a16="http://schemas.microsoft.com/office/drawing/2014/main" id="{5A277D57-73C8-DEE2-598A-206F71C3F38A}"/>
              </a:ext>
            </a:extLst>
          </p:cNvPr>
          <p:cNvSpPr/>
          <p:nvPr/>
        </p:nvSpPr>
        <p:spPr>
          <a:xfrm>
            <a:off x="6031124" y="5016449"/>
            <a:ext cx="1000537" cy="36746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DDEC849B-299A-3527-66B2-8878E527E8A1}"/>
              </a:ext>
            </a:extLst>
          </p:cNvPr>
          <p:cNvSpPr/>
          <p:nvPr/>
        </p:nvSpPr>
        <p:spPr>
          <a:xfrm>
            <a:off x="861977" y="3898247"/>
            <a:ext cx="1421648" cy="1867706"/>
          </a:xfrm>
          <a:prstGeom prst="ellipse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5294DF5B-2E74-5BAC-A773-1A085F6ADC00}"/>
              </a:ext>
            </a:extLst>
          </p:cNvPr>
          <p:cNvSpPr/>
          <p:nvPr/>
        </p:nvSpPr>
        <p:spPr>
          <a:xfrm>
            <a:off x="5930348" y="5375315"/>
            <a:ext cx="5567086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F773E0F6-1D6F-9A9D-0B34-88CBCCD83B95}"/>
              </a:ext>
            </a:extLst>
          </p:cNvPr>
          <p:cNvSpPr txBox="1"/>
          <p:nvPr/>
        </p:nvSpPr>
        <p:spPr>
          <a:xfrm>
            <a:off x="2646438" y="295354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89B61657-A72C-A49F-004C-A8F4A0FC966D}"/>
              </a:ext>
            </a:extLst>
          </p:cNvPr>
          <p:cNvSpPr txBox="1"/>
          <p:nvPr/>
        </p:nvSpPr>
        <p:spPr>
          <a:xfrm>
            <a:off x="4149987" y="393863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2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B431326B-3328-B2F2-DB19-72247E839069}"/>
              </a:ext>
            </a:extLst>
          </p:cNvPr>
          <p:cNvSpPr txBox="1"/>
          <p:nvPr/>
        </p:nvSpPr>
        <p:spPr>
          <a:xfrm>
            <a:off x="4149987" y="537531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3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D8628238-4FC2-72F6-8B37-89E2144748E1}"/>
              </a:ext>
            </a:extLst>
          </p:cNvPr>
          <p:cNvSpPr txBox="1"/>
          <p:nvPr/>
        </p:nvSpPr>
        <p:spPr>
          <a:xfrm>
            <a:off x="2468033" y="61272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4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C6BF4592-44C9-596D-0BB2-CC2D411E99A2}"/>
              </a:ext>
            </a:extLst>
          </p:cNvPr>
          <p:cNvSpPr txBox="1"/>
          <p:nvPr/>
        </p:nvSpPr>
        <p:spPr>
          <a:xfrm>
            <a:off x="527591" y="458398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1272910772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3737F63-069E-9E65-9388-8C6E473E6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Agglomerative</a:t>
            </a:r>
            <a:r>
              <a:rPr lang="de-DE" dirty="0"/>
              <a:t>/</a:t>
            </a:r>
            <a:r>
              <a:rPr lang="de-DE" dirty="0" err="1"/>
              <a:t>Hirarchical</a:t>
            </a:r>
            <a:r>
              <a:rPr lang="de-DE" dirty="0"/>
              <a:t> Clustering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32D11F0-4A4F-FC32-DC4D-CC651E4CBC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Repeat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question</a:t>
            </a:r>
            <a:r>
              <a:rPr lang="de-DE" dirty="0"/>
              <a:t>. </a:t>
            </a:r>
            <a:r>
              <a:rPr lang="de-DE" dirty="0" err="1"/>
              <a:t>Another</a:t>
            </a:r>
            <a:r>
              <a:rPr lang="de-DE" dirty="0"/>
              <a:t> </a:t>
            </a:r>
            <a:r>
              <a:rPr lang="de-DE" dirty="0" err="1"/>
              <a:t>cluster</a:t>
            </a:r>
            <a:r>
              <a:rPr lang="de-DE" dirty="0"/>
              <a:t> </a:t>
            </a:r>
            <a:r>
              <a:rPr lang="de-DE" dirty="0" err="1"/>
              <a:t>emerges</a:t>
            </a:r>
            <a:endParaRPr lang="de-DE" dirty="0"/>
          </a:p>
        </p:txBody>
      </p:sp>
      <p:pic>
        <p:nvPicPr>
          <p:cNvPr id="5" name="Grafik 4" descr="Katze Silhouette">
            <a:extLst>
              <a:ext uri="{FF2B5EF4-FFF2-40B4-BE49-F238E27FC236}">
                <a16:creationId xmlns:a16="http://schemas.microsoft.com/office/drawing/2014/main" id="{5F6CA3F1-F2B7-6473-B9AF-0200534598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87373" y="3918198"/>
            <a:ext cx="914400" cy="914400"/>
          </a:xfrm>
          <a:prstGeom prst="rect">
            <a:avLst/>
          </a:prstGeom>
        </p:spPr>
      </p:pic>
      <p:pic>
        <p:nvPicPr>
          <p:cNvPr id="7" name="Grafik 6" descr="Kätzchen mit einfarbiger Füllung">
            <a:extLst>
              <a:ext uri="{FF2B5EF4-FFF2-40B4-BE49-F238E27FC236}">
                <a16:creationId xmlns:a16="http://schemas.microsoft.com/office/drawing/2014/main" id="{CF000139-7BD0-3458-A91B-FDB89C3D6E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65504" y="4891941"/>
            <a:ext cx="914400" cy="914400"/>
          </a:xfrm>
          <a:prstGeom prst="rect">
            <a:avLst/>
          </a:prstGeom>
        </p:spPr>
      </p:pic>
      <p:pic>
        <p:nvPicPr>
          <p:cNvPr id="9" name="Grafik 8" descr="Löwe mit einfarbiger Füllung">
            <a:extLst>
              <a:ext uri="{FF2B5EF4-FFF2-40B4-BE49-F238E27FC236}">
                <a16:creationId xmlns:a16="http://schemas.microsoft.com/office/drawing/2014/main" id="{253C0A66-6973-F55F-26E5-55CC30C5F0F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265346" y="3250958"/>
            <a:ext cx="914400" cy="914400"/>
          </a:xfrm>
          <a:prstGeom prst="rect">
            <a:avLst/>
          </a:prstGeom>
        </p:spPr>
      </p:pic>
      <p:pic>
        <p:nvPicPr>
          <p:cNvPr id="11" name="Grafik 10" descr="Hund mit einfarbiger Füllung">
            <a:extLst>
              <a:ext uri="{FF2B5EF4-FFF2-40B4-BE49-F238E27FC236}">
                <a16:creationId xmlns:a16="http://schemas.microsoft.com/office/drawing/2014/main" id="{FFEE7B98-799E-C736-6E5E-3343FABA80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01046" y="3938635"/>
            <a:ext cx="914400" cy="914400"/>
          </a:xfrm>
          <a:prstGeom prst="rect">
            <a:avLst/>
          </a:prstGeom>
        </p:spPr>
      </p:pic>
      <p:pic>
        <p:nvPicPr>
          <p:cNvPr id="13" name="Grafik 12" descr="Hund Silhouette">
            <a:extLst>
              <a:ext uri="{FF2B5EF4-FFF2-40B4-BE49-F238E27FC236}">
                <a16:creationId xmlns:a16="http://schemas.microsoft.com/office/drawing/2014/main" id="{9246DEBD-39D2-F07A-CBB4-3D5B2C23466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31204" y="4851553"/>
            <a:ext cx="914400" cy="914400"/>
          </a:xfrm>
          <a:prstGeom prst="rect">
            <a:avLst/>
          </a:prstGeom>
        </p:spPr>
      </p:pic>
      <p:pic>
        <p:nvPicPr>
          <p:cNvPr id="15" name="Grafik 14" descr="Welpe mit einfarbiger Füllung">
            <a:extLst>
              <a:ext uri="{FF2B5EF4-FFF2-40B4-BE49-F238E27FC236}">
                <a16:creationId xmlns:a16="http://schemas.microsoft.com/office/drawing/2014/main" id="{6B692ECA-2A4E-82D7-C6A1-1624E963A23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189238" y="5375315"/>
            <a:ext cx="914400" cy="914400"/>
          </a:xfrm>
          <a:prstGeom prst="rect">
            <a:avLst/>
          </a:prstGeom>
        </p:spPr>
      </p:pic>
      <p:pic>
        <p:nvPicPr>
          <p:cNvPr id="16" name="Grafik 15" descr="Katze Silhouette">
            <a:extLst>
              <a:ext uri="{FF2B5EF4-FFF2-40B4-BE49-F238E27FC236}">
                <a16:creationId xmlns:a16="http://schemas.microsoft.com/office/drawing/2014/main" id="{1DE3AB37-F506-9025-1E74-16004A7D85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33013" y="5510252"/>
            <a:ext cx="914400" cy="914400"/>
          </a:xfrm>
          <a:prstGeom prst="rect">
            <a:avLst/>
          </a:prstGeom>
        </p:spPr>
      </p:pic>
      <p:pic>
        <p:nvPicPr>
          <p:cNvPr id="17" name="Grafik 16" descr="Kätzchen mit einfarbiger Füllung">
            <a:extLst>
              <a:ext uri="{FF2B5EF4-FFF2-40B4-BE49-F238E27FC236}">
                <a16:creationId xmlns:a16="http://schemas.microsoft.com/office/drawing/2014/main" id="{08619FF5-ADE1-1028-3717-0BC11D6657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94021" y="5522593"/>
            <a:ext cx="914400" cy="914400"/>
          </a:xfrm>
          <a:prstGeom prst="rect">
            <a:avLst/>
          </a:prstGeom>
        </p:spPr>
      </p:pic>
      <p:pic>
        <p:nvPicPr>
          <p:cNvPr id="19" name="Grafik 18" descr="Hund mit einfarbiger Füllung">
            <a:extLst>
              <a:ext uri="{FF2B5EF4-FFF2-40B4-BE49-F238E27FC236}">
                <a16:creationId xmlns:a16="http://schemas.microsoft.com/office/drawing/2014/main" id="{DACC495A-9E79-A396-8EA3-E789BEE70B8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553314" y="5510252"/>
            <a:ext cx="914400" cy="914400"/>
          </a:xfrm>
          <a:prstGeom prst="rect">
            <a:avLst/>
          </a:prstGeom>
        </p:spPr>
      </p:pic>
      <p:pic>
        <p:nvPicPr>
          <p:cNvPr id="20" name="Grafik 19" descr="Hund Silhouette">
            <a:extLst>
              <a:ext uri="{FF2B5EF4-FFF2-40B4-BE49-F238E27FC236}">
                <a16:creationId xmlns:a16="http://schemas.microsoft.com/office/drawing/2014/main" id="{E3BFCBC7-60B2-3E40-997E-EF6C781BA6F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615866" y="5522593"/>
            <a:ext cx="914400" cy="914400"/>
          </a:xfrm>
          <a:prstGeom prst="rect">
            <a:avLst/>
          </a:prstGeom>
        </p:spPr>
      </p:pic>
      <p:sp>
        <p:nvSpPr>
          <p:cNvPr id="4" name="Ellipse 3">
            <a:extLst>
              <a:ext uri="{FF2B5EF4-FFF2-40B4-BE49-F238E27FC236}">
                <a16:creationId xmlns:a16="http://schemas.microsoft.com/office/drawing/2014/main" id="{DDEC849B-299A-3527-66B2-8878E527E8A1}"/>
              </a:ext>
            </a:extLst>
          </p:cNvPr>
          <p:cNvSpPr/>
          <p:nvPr/>
        </p:nvSpPr>
        <p:spPr>
          <a:xfrm>
            <a:off x="861977" y="3898247"/>
            <a:ext cx="1421648" cy="1867706"/>
          </a:xfrm>
          <a:prstGeom prst="ellipse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ACAF8601-939B-B01A-6BD1-A9857A7C799B}"/>
              </a:ext>
            </a:extLst>
          </p:cNvPr>
          <p:cNvSpPr/>
          <p:nvPr/>
        </p:nvSpPr>
        <p:spPr>
          <a:xfrm>
            <a:off x="7302500" y="3250958"/>
            <a:ext cx="3321050" cy="2140365"/>
          </a:xfrm>
          <a:prstGeom prst="rect">
            <a:avLst/>
          </a:prstGeom>
          <a:ln w="28575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B698A16E-DD68-9DFF-8356-9654623648A7}"/>
              </a:ext>
            </a:extLst>
          </p:cNvPr>
          <p:cNvSpPr/>
          <p:nvPr/>
        </p:nvSpPr>
        <p:spPr>
          <a:xfrm>
            <a:off x="9808421" y="3733800"/>
            <a:ext cx="1545379" cy="1650115"/>
          </a:xfrm>
          <a:prstGeom prst="rect">
            <a:avLst/>
          </a:prstGeom>
          <a:ln w="28575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98A9CBBA-2CE3-53FD-32AA-93D101019F07}"/>
              </a:ext>
            </a:extLst>
          </p:cNvPr>
          <p:cNvSpPr/>
          <p:nvPr/>
        </p:nvSpPr>
        <p:spPr>
          <a:xfrm>
            <a:off x="6467715" y="4216643"/>
            <a:ext cx="1700728" cy="1174680"/>
          </a:xfrm>
          <a:prstGeom prst="rect">
            <a:avLst/>
          </a:prstGeom>
          <a:ln w="28575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7DB4CABC-EAE4-820A-D99F-D5AB1D002782}"/>
              </a:ext>
            </a:extLst>
          </p:cNvPr>
          <p:cNvSpPr/>
          <p:nvPr/>
        </p:nvSpPr>
        <p:spPr>
          <a:xfrm>
            <a:off x="6031124" y="5016449"/>
            <a:ext cx="1000537" cy="36746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AC657110-0125-A8B8-F2EF-7C7E10B81883}"/>
              </a:ext>
            </a:extLst>
          </p:cNvPr>
          <p:cNvSpPr/>
          <p:nvPr/>
        </p:nvSpPr>
        <p:spPr>
          <a:xfrm>
            <a:off x="9332745" y="4697305"/>
            <a:ext cx="1000537" cy="686610"/>
          </a:xfrm>
          <a:prstGeom prst="rect">
            <a:avLst/>
          </a:prstGeom>
          <a:ln w="28575">
            <a:solidFill>
              <a:schemeClr val="accent6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8D4AE2F7-4BA1-35D4-6B89-9ED598DDBEF9}"/>
              </a:ext>
            </a:extLst>
          </p:cNvPr>
          <p:cNvSpPr/>
          <p:nvPr/>
        </p:nvSpPr>
        <p:spPr>
          <a:xfrm>
            <a:off x="5930348" y="5375315"/>
            <a:ext cx="5567086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Ellipse 23">
            <a:extLst>
              <a:ext uri="{FF2B5EF4-FFF2-40B4-BE49-F238E27FC236}">
                <a16:creationId xmlns:a16="http://schemas.microsoft.com/office/drawing/2014/main" id="{1430B07E-71D2-DFB8-C8FF-AE4F60969BE7}"/>
              </a:ext>
            </a:extLst>
          </p:cNvPr>
          <p:cNvSpPr/>
          <p:nvPr/>
        </p:nvSpPr>
        <p:spPr>
          <a:xfrm>
            <a:off x="3025920" y="3938635"/>
            <a:ext cx="1421648" cy="1867706"/>
          </a:xfrm>
          <a:prstGeom prst="ellipse">
            <a:avLst/>
          </a:prstGeom>
          <a:noFill/>
          <a:ln w="2857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06372387-09B2-E22C-139A-B9F176245461}"/>
              </a:ext>
            </a:extLst>
          </p:cNvPr>
          <p:cNvSpPr txBox="1"/>
          <p:nvPr/>
        </p:nvSpPr>
        <p:spPr>
          <a:xfrm>
            <a:off x="2646438" y="295354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391CBB77-9008-C819-2067-6D6B870581F3}"/>
              </a:ext>
            </a:extLst>
          </p:cNvPr>
          <p:cNvSpPr txBox="1"/>
          <p:nvPr/>
        </p:nvSpPr>
        <p:spPr>
          <a:xfrm>
            <a:off x="4504737" y="467879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8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4A07D543-D0AC-9512-1C25-B572F5BE035F}"/>
              </a:ext>
            </a:extLst>
          </p:cNvPr>
          <p:cNvSpPr txBox="1"/>
          <p:nvPr/>
        </p:nvSpPr>
        <p:spPr>
          <a:xfrm>
            <a:off x="2468033" y="61272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4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3F72399C-4272-EDE8-A8DB-9E0C7470DD2E}"/>
              </a:ext>
            </a:extLst>
          </p:cNvPr>
          <p:cNvSpPr txBox="1"/>
          <p:nvPr/>
        </p:nvSpPr>
        <p:spPr>
          <a:xfrm>
            <a:off x="527591" y="458398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2791333056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llipse 3">
            <a:extLst>
              <a:ext uri="{FF2B5EF4-FFF2-40B4-BE49-F238E27FC236}">
                <a16:creationId xmlns:a16="http://schemas.microsoft.com/office/drawing/2014/main" id="{DDEC849B-299A-3527-66B2-8878E527E8A1}"/>
              </a:ext>
            </a:extLst>
          </p:cNvPr>
          <p:cNvSpPr/>
          <p:nvPr/>
        </p:nvSpPr>
        <p:spPr>
          <a:xfrm rot="19665169">
            <a:off x="1230117" y="3788354"/>
            <a:ext cx="1548646" cy="2823656"/>
          </a:xfrm>
          <a:prstGeom prst="ellipse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3737F63-069E-9E65-9388-8C6E473E6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Agglomerative</a:t>
            </a:r>
            <a:r>
              <a:rPr lang="de-DE" dirty="0"/>
              <a:t>/</a:t>
            </a:r>
            <a:r>
              <a:rPr lang="de-DE" dirty="0" err="1"/>
              <a:t>Hirarchical</a:t>
            </a:r>
            <a:r>
              <a:rPr lang="de-DE" dirty="0"/>
              <a:t> Clustering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32D11F0-4A4F-FC32-DC4D-CC651E4CBC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Repeat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question</a:t>
            </a:r>
            <a:r>
              <a:rPr lang="de-DE" dirty="0"/>
              <a:t>. A </a:t>
            </a:r>
            <a:r>
              <a:rPr lang="de-DE" dirty="0" err="1"/>
              <a:t>cluster</a:t>
            </a:r>
            <a:r>
              <a:rPr lang="de-DE" dirty="0"/>
              <a:t> </a:t>
            </a:r>
            <a:r>
              <a:rPr lang="de-DE" dirty="0" err="1"/>
              <a:t>gets</a:t>
            </a:r>
            <a:r>
              <a:rPr lang="de-DE" dirty="0"/>
              <a:t> </a:t>
            </a:r>
            <a:r>
              <a:rPr lang="de-DE" dirty="0" err="1"/>
              <a:t>bigger</a:t>
            </a:r>
            <a:r>
              <a:rPr lang="de-DE" dirty="0"/>
              <a:t>.</a:t>
            </a:r>
          </a:p>
        </p:txBody>
      </p:sp>
      <p:pic>
        <p:nvPicPr>
          <p:cNvPr id="5" name="Grafik 4" descr="Katze Silhouette">
            <a:extLst>
              <a:ext uri="{FF2B5EF4-FFF2-40B4-BE49-F238E27FC236}">
                <a16:creationId xmlns:a16="http://schemas.microsoft.com/office/drawing/2014/main" id="{5F6CA3F1-F2B7-6473-B9AF-0200534598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87373" y="3918198"/>
            <a:ext cx="914400" cy="914400"/>
          </a:xfrm>
          <a:prstGeom prst="rect">
            <a:avLst/>
          </a:prstGeom>
        </p:spPr>
      </p:pic>
      <p:pic>
        <p:nvPicPr>
          <p:cNvPr id="7" name="Grafik 6" descr="Kätzchen mit einfarbiger Füllung">
            <a:extLst>
              <a:ext uri="{FF2B5EF4-FFF2-40B4-BE49-F238E27FC236}">
                <a16:creationId xmlns:a16="http://schemas.microsoft.com/office/drawing/2014/main" id="{CF000139-7BD0-3458-A91B-FDB89C3D6E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65504" y="4891941"/>
            <a:ext cx="914400" cy="914400"/>
          </a:xfrm>
          <a:prstGeom prst="rect">
            <a:avLst/>
          </a:prstGeom>
        </p:spPr>
      </p:pic>
      <p:pic>
        <p:nvPicPr>
          <p:cNvPr id="9" name="Grafik 8" descr="Löwe mit einfarbiger Füllung">
            <a:extLst>
              <a:ext uri="{FF2B5EF4-FFF2-40B4-BE49-F238E27FC236}">
                <a16:creationId xmlns:a16="http://schemas.microsoft.com/office/drawing/2014/main" id="{253C0A66-6973-F55F-26E5-55CC30C5F0F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265346" y="3250958"/>
            <a:ext cx="914400" cy="914400"/>
          </a:xfrm>
          <a:prstGeom prst="rect">
            <a:avLst/>
          </a:prstGeom>
        </p:spPr>
      </p:pic>
      <p:pic>
        <p:nvPicPr>
          <p:cNvPr id="11" name="Grafik 10" descr="Hund mit einfarbiger Füllung">
            <a:extLst>
              <a:ext uri="{FF2B5EF4-FFF2-40B4-BE49-F238E27FC236}">
                <a16:creationId xmlns:a16="http://schemas.microsoft.com/office/drawing/2014/main" id="{FFEE7B98-799E-C736-6E5E-3343FABA80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01046" y="3938635"/>
            <a:ext cx="914400" cy="914400"/>
          </a:xfrm>
          <a:prstGeom prst="rect">
            <a:avLst/>
          </a:prstGeom>
        </p:spPr>
      </p:pic>
      <p:pic>
        <p:nvPicPr>
          <p:cNvPr id="13" name="Grafik 12" descr="Hund Silhouette">
            <a:extLst>
              <a:ext uri="{FF2B5EF4-FFF2-40B4-BE49-F238E27FC236}">
                <a16:creationId xmlns:a16="http://schemas.microsoft.com/office/drawing/2014/main" id="{9246DEBD-39D2-F07A-CBB4-3D5B2C23466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31204" y="4851553"/>
            <a:ext cx="914400" cy="914400"/>
          </a:xfrm>
          <a:prstGeom prst="rect">
            <a:avLst/>
          </a:prstGeom>
        </p:spPr>
      </p:pic>
      <p:pic>
        <p:nvPicPr>
          <p:cNvPr id="15" name="Grafik 14" descr="Welpe mit einfarbiger Füllung">
            <a:extLst>
              <a:ext uri="{FF2B5EF4-FFF2-40B4-BE49-F238E27FC236}">
                <a16:creationId xmlns:a16="http://schemas.microsoft.com/office/drawing/2014/main" id="{6B692ECA-2A4E-82D7-C6A1-1624E963A23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189238" y="5375315"/>
            <a:ext cx="914400" cy="914400"/>
          </a:xfrm>
          <a:prstGeom prst="rect">
            <a:avLst/>
          </a:prstGeom>
        </p:spPr>
      </p:pic>
      <p:pic>
        <p:nvPicPr>
          <p:cNvPr id="16" name="Grafik 15" descr="Katze Silhouette">
            <a:extLst>
              <a:ext uri="{FF2B5EF4-FFF2-40B4-BE49-F238E27FC236}">
                <a16:creationId xmlns:a16="http://schemas.microsoft.com/office/drawing/2014/main" id="{1DE3AB37-F506-9025-1E74-16004A7D85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33013" y="5510252"/>
            <a:ext cx="914400" cy="914400"/>
          </a:xfrm>
          <a:prstGeom prst="rect">
            <a:avLst/>
          </a:prstGeom>
        </p:spPr>
      </p:pic>
      <p:pic>
        <p:nvPicPr>
          <p:cNvPr id="17" name="Grafik 16" descr="Kätzchen mit einfarbiger Füllung">
            <a:extLst>
              <a:ext uri="{FF2B5EF4-FFF2-40B4-BE49-F238E27FC236}">
                <a16:creationId xmlns:a16="http://schemas.microsoft.com/office/drawing/2014/main" id="{08619FF5-ADE1-1028-3717-0BC11D6657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94021" y="5522593"/>
            <a:ext cx="914400" cy="914400"/>
          </a:xfrm>
          <a:prstGeom prst="rect">
            <a:avLst/>
          </a:prstGeom>
        </p:spPr>
      </p:pic>
      <p:pic>
        <p:nvPicPr>
          <p:cNvPr id="19" name="Grafik 18" descr="Hund mit einfarbiger Füllung">
            <a:extLst>
              <a:ext uri="{FF2B5EF4-FFF2-40B4-BE49-F238E27FC236}">
                <a16:creationId xmlns:a16="http://schemas.microsoft.com/office/drawing/2014/main" id="{DACC495A-9E79-A396-8EA3-E789BEE70B8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553314" y="5510252"/>
            <a:ext cx="914400" cy="914400"/>
          </a:xfrm>
          <a:prstGeom prst="rect">
            <a:avLst/>
          </a:prstGeom>
        </p:spPr>
      </p:pic>
      <p:pic>
        <p:nvPicPr>
          <p:cNvPr id="20" name="Grafik 19" descr="Hund Silhouette">
            <a:extLst>
              <a:ext uri="{FF2B5EF4-FFF2-40B4-BE49-F238E27FC236}">
                <a16:creationId xmlns:a16="http://schemas.microsoft.com/office/drawing/2014/main" id="{E3BFCBC7-60B2-3E40-997E-EF6C781BA6F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615866" y="5522593"/>
            <a:ext cx="914400" cy="914400"/>
          </a:xfrm>
          <a:prstGeom prst="rect">
            <a:avLst/>
          </a:prstGeom>
        </p:spPr>
      </p:pic>
      <p:pic>
        <p:nvPicPr>
          <p:cNvPr id="21" name="Grafik 20" descr="Welpe mit einfarbiger Füllung">
            <a:extLst>
              <a:ext uri="{FF2B5EF4-FFF2-40B4-BE49-F238E27FC236}">
                <a16:creationId xmlns:a16="http://schemas.microsoft.com/office/drawing/2014/main" id="{9BBB251A-5FC0-89BC-D413-1DEB67DBACF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705847" y="5510252"/>
            <a:ext cx="914400" cy="914400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ACAF8601-939B-B01A-6BD1-A9857A7C799B}"/>
              </a:ext>
            </a:extLst>
          </p:cNvPr>
          <p:cNvSpPr/>
          <p:nvPr/>
        </p:nvSpPr>
        <p:spPr>
          <a:xfrm>
            <a:off x="7302500" y="3250958"/>
            <a:ext cx="3321050" cy="2140365"/>
          </a:xfrm>
          <a:prstGeom prst="rect">
            <a:avLst/>
          </a:prstGeom>
          <a:ln w="28575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B698A16E-DD68-9DFF-8356-9654623648A7}"/>
              </a:ext>
            </a:extLst>
          </p:cNvPr>
          <p:cNvSpPr/>
          <p:nvPr/>
        </p:nvSpPr>
        <p:spPr>
          <a:xfrm>
            <a:off x="9808421" y="3733800"/>
            <a:ext cx="1545379" cy="1650115"/>
          </a:xfrm>
          <a:prstGeom prst="rect">
            <a:avLst/>
          </a:prstGeom>
          <a:ln w="28575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98A9CBBA-2CE3-53FD-32AA-93D101019F07}"/>
              </a:ext>
            </a:extLst>
          </p:cNvPr>
          <p:cNvSpPr/>
          <p:nvPr/>
        </p:nvSpPr>
        <p:spPr>
          <a:xfrm>
            <a:off x="6467715" y="4216643"/>
            <a:ext cx="1700728" cy="1174680"/>
          </a:xfrm>
          <a:prstGeom prst="rect">
            <a:avLst/>
          </a:prstGeom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7DB4CABC-EAE4-820A-D99F-D5AB1D002782}"/>
              </a:ext>
            </a:extLst>
          </p:cNvPr>
          <p:cNvSpPr/>
          <p:nvPr/>
        </p:nvSpPr>
        <p:spPr>
          <a:xfrm>
            <a:off x="6031124" y="5016449"/>
            <a:ext cx="1000537" cy="36746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AC657110-0125-A8B8-F2EF-7C7E10B81883}"/>
              </a:ext>
            </a:extLst>
          </p:cNvPr>
          <p:cNvSpPr/>
          <p:nvPr/>
        </p:nvSpPr>
        <p:spPr>
          <a:xfrm>
            <a:off x="9332745" y="4697305"/>
            <a:ext cx="1000537" cy="686610"/>
          </a:xfrm>
          <a:prstGeom prst="rect">
            <a:avLst/>
          </a:prstGeom>
          <a:ln w="28575">
            <a:solidFill>
              <a:schemeClr val="accent6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8D4AE2F7-4BA1-35D4-6B89-9ED598DDBEF9}"/>
              </a:ext>
            </a:extLst>
          </p:cNvPr>
          <p:cNvSpPr/>
          <p:nvPr/>
        </p:nvSpPr>
        <p:spPr>
          <a:xfrm>
            <a:off x="5930348" y="5375315"/>
            <a:ext cx="5567086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Ellipse 23">
            <a:extLst>
              <a:ext uri="{FF2B5EF4-FFF2-40B4-BE49-F238E27FC236}">
                <a16:creationId xmlns:a16="http://schemas.microsoft.com/office/drawing/2014/main" id="{1430B07E-71D2-DFB8-C8FF-AE4F60969BE7}"/>
              </a:ext>
            </a:extLst>
          </p:cNvPr>
          <p:cNvSpPr/>
          <p:nvPr/>
        </p:nvSpPr>
        <p:spPr>
          <a:xfrm>
            <a:off x="3025920" y="3938635"/>
            <a:ext cx="1421648" cy="1867706"/>
          </a:xfrm>
          <a:prstGeom prst="ellipse">
            <a:avLst/>
          </a:prstGeom>
          <a:noFill/>
          <a:ln w="2857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3325CD09-E47A-01D9-16EC-538223A3D3C2}"/>
              </a:ext>
            </a:extLst>
          </p:cNvPr>
          <p:cNvSpPr txBox="1"/>
          <p:nvPr/>
        </p:nvSpPr>
        <p:spPr>
          <a:xfrm>
            <a:off x="2646438" y="295354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4A10FC9A-2AA1-F271-5C4B-F5DBC18ED663}"/>
              </a:ext>
            </a:extLst>
          </p:cNvPr>
          <p:cNvSpPr txBox="1"/>
          <p:nvPr/>
        </p:nvSpPr>
        <p:spPr>
          <a:xfrm>
            <a:off x="1061190" y="563766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9</a:t>
            </a: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75D99670-1BC6-3248-96D9-701D790682C1}"/>
              </a:ext>
            </a:extLst>
          </p:cNvPr>
          <p:cNvSpPr txBox="1"/>
          <p:nvPr/>
        </p:nvSpPr>
        <p:spPr>
          <a:xfrm>
            <a:off x="4504737" y="467879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2969410751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llipse 3">
            <a:extLst>
              <a:ext uri="{FF2B5EF4-FFF2-40B4-BE49-F238E27FC236}">
                <a16:creationId xmlns:a16="http://schemas.microsoft.com/office/drawing/2014/main" id="{DDEC849B-299A-3527-66B2-8878E527E8A1}"/>
              </a:ext>
            </a:extLst>
          </p:cNvPr>
          <p:cNvSpPr/>
          <p:nvPr/>
        </p:nvSpPr>
        <p:spPr>
          <a:xfrm rot="19665169">
            <a:off x="1230117" y="3788354"/>
            <a:ext cx="1548646" cy="2823656"/>
          </a:xfrm>
          <a:prstGeom prst="ellipse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3737F63-069E-9E65-9388-8C6E473E6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Agglomerative</a:t>
            </a:r>
            <a:r>
              <a:rPr lang="de-DE" dirty="0"/>
              <a:t>/</a:t>
            </a:r>
            <a:r>
              <a:rPr lang="de-DE" dirty="0" err="1"/>
              <a:t>Hirarchical</a:t>
            </a:r>
            <a:r>
              <a:rPr lang="de-DE" dirty="0"/>
              <a:t> Clustering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32D11F0-4A4F-FC32-DC4D-CC651E4CBC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Repeat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question</a:t>
            </a:r>
            <a:r>
              <a:rPr lang="de-DE" dirty="0"/>
              <a:t>. A </a:t>
            </a:r>
            <a:r>
              <a:rPr lang="de-DE" dirty="0" err="1"/>
              <a:t>cluster</a:t>
            </a:r>
            <a:r>
              <a:rPr lang="de-DE" dirty="0"/>
              <a:t> </a:t>
            </a:r>
            <a:r>
              <a:rPr lang="de-DE" dirty="0" err="1"/>
              <a:t>gets</a:t>
            </a:r>
            <a:r>
              <a:rPr lang="de-DE" dirty="0"/>
              <a:t> </a:t>
            </a:r>
            <a:r>
              <a:rPr lang="de-DE" dirty="0" err="1"/>
              <a:t>bigger</a:t>
            </a:r>
            <a:r>
              <a:rPr lang="de-DE" dirty="0"/>
              <a:t>.</a:t>
            </a:r>
          </a:p>
        </p:txBody>
      </p:sp>
      <p:pic>
        <p:nvPicPr>
          <p:cNvPr id="5" name="Grafik 4" descr="Katze Silhouette">
            <a:extLst>
              <a:ext uri="{FF2B5EF4-FFF2-40B4-BE49-F238E27FC236}">
                <a16:creationId xmlns:a16="http://schemas.microsoft.com/office/drawing/2014/main" id="{5F6CA3F1-F2B7-6473-B9AF-0200534598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87373" y="3918198"/>
            <a:ext cx="914400" cy="914400"/>
          </a:xfrm>
          <a:prstGeom prst="rect">
            <a:avLst/>
          </a:prstGeom>
        </p:spPr>
      </p:pic>
      <p:pic>
        <p:nvPicPr>
          <p:cNvPr id="7" name="Grafik 6" descr="Kätzchen mit einfarbiger Füllung">
            <a:extLst>
              <a:ext uri="{FF2B5EF4-FFF2-40B4-BE49-F238E27FC236}">
                <a16:creationId xmlns:a16="http://schemas.microsoft.com/office/drawing/2014/main" id="{CF000139-7BD0-3458-A91B-FDB89C3D6E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65504" y="4891941"/>
            <a:ext cx="914400" cy="914400"/>
          </a:xfrm>
          <a:prstGeom prst="rect">
            <a:avLst/>
          </a:prstGeom>
        </p:spPr>
      </p:pic>
      <p:pic>
        <p:nvPicPr>
          <p:cNvPr id="9" name="Grafik 8" descr="Löwe mit einfarbiger Füllung">
            <a:extLst>
              <a:ext uri="{FF2B5EF4-FFF2-40B4-BE49-F238E27FC236}">
                <a16:creationId xmlns:a16="http://schemas.microsoft.com/office/drawing/2014/main" id="{253C0A66-6973-F55F-26E5-55CC30C5F0F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265346" y="3250958"/>
            <a:ext cx="914400" cy="914400"/>
          </a:xfrm>
          <a:prstGeom prst="rect">
            <a:avLst/>
          </a:prstGeom>
        </p:spPr>
      </p:pic>
      <p:pic>
        <p:nvPicPr>
          <p:cNvPr id="11" name="Grafik 10" descr="Hund mit einfarbiger Füllung">
            <a:extLst>
              <a:ext uri="{FF2B5EF4-FFF2-40B4-BE49-F238E27FC236}">
                <a16:creationId xmlns:a16="http://schemas.microsoft.com/office/drawing/2014/main" id="{FFEE7B98-799E-C736-6E5E-3343FABA80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01046" y="3938635"/>
            <a:ext cx="914400" cy="914400"/>
          </a:xfrm>
          <a:prstGeom prst="rect">
            <a:avLst/>
          </a:prstGeom>
        </p:spPr>
      </p:pic>
      <p:pic>
        <p:nvPicPr>
          <p:cNvPr id="13" name="Grafik 12" descr="Hund Silhouette">
            <a:extLst>
              <a:ext uri="{FF2B5EF4-FFF2-40B4-BE49-F238E27FC236}">
                <a16:creationId xmlns:a16="http://schemas.microsoft.com/office/drawing/2014/main" id="{9246DEBD-39D2-F07A-CBB4-3D5B2C23466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31204" y="4851553"/>
            <a:ext cx="914400" cy="914400"/>
          </a:xfrm>
          <a:prstGeom prst="rect">
            <a:avLst/>
          </a:prstGeom>
        </p:spPr>
      </p:pic>
      <p:pic>
        <p:nvPicPr>
          <p:cNvPr id="15" name="Grafik 14" descr="Welpe mit einfarbiger Füllung">
            <a:extLst>
              <a:ext uri="{FF2B5EF4-FFF2-40B4-BE49-F238E27FC236}">
                <a16:creationId xmlns:a16="http://schemas.microsoft.com/office/drawing/2014/main" id="{6B692ECA-2A4E-82D7-C6A1-1624E963A23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189238" y="5375315"/>
            <a:ext cx="914400" cy="914400"/>
          </a:xfrm>
          <a:prstGeom prst="rect">
            <a:avLst/>
          </a:prstGeom>
        </p:spPr>
      </p:pic>
      <p:pic>
        <p:nvPicPr>
          <p:cNvPr id="16" name="Grafik 15" descr="Katze Silhouette">
            <a:extLst>
              <a:ext uri="{FF2B5EF4-FFF2-40B4-BE49-F238E27FC236}">
                <a16:creationId xmlns:a16="http://schemas.microsoft.com/office/drawing/2014/main" id="{1DE3AB37-F506-9025-1E74-16004A7D85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33013" y="5510252"/>
            <a:ext cx="914400" cy="914400"/>
          </a:xfrm>
          <a:prstGeom prst="rect">
            <a:avLst/>
          </a:prstGeom>
        </p:spPr>
      </p:pic>
      <p:pic>
        <p:nvPicPr>
          <p:cNvPr id="17" name="Grafik 16" descr="Kätzchen mit einfarbiger Füllung">
            <a:extLst>
              <a:ext uri="{FF2B5EF4-FFF2-40B4-BE49-F238E27FC236}">
                <a16:creationId xmlns:a16="http://schemas.microsoft.com/office/drawing/2014/main" id="{08619FF5-ADE1-1028-3717-0BC11D6657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94021" y="5522593"/>
            <a:ext cx="914400" cy="914400"/>
          </a:xfrm>
          <a:prstGeom prst="rect">
            <a:avLst/>
          </a:prstGeom>
        </p:spPr>
      </p:pic>
      <p:pic>
        <p:nvPicPr>
          <p:cNvPr id="18" name="Grafik 17" descr="Löwe mit einfarbiger Füllung">
            <a:extLst>
              <a:ext uri="{FF2B5EF4-FFF2-40B4-BE49-F238E27FC236}">
                <a16:creationId xmlns:a16="http://schemas.microsoft.com/office/drawing/2014/main" id="{DDC9226B-AB4E-A190-45D7-4C6082C096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72005" y="5510252"/>
            <a:ext cx="914400" cy="914400"/>
          </a:xfrm>
          <a:prstGeom prst="rect">
            <a:avLst/>
          </a:prstGeom>
        </p:spPr>
      </p:pic>
      <p:pic>
        <p:nvPicPr>
          <p:cNvPr id="19" name="Grafik 18" descr="Hund mit einfarbiger Füllung">
            <a:extLst>
              <a:ext uri="{FF2B5EF4-FFF2-40B4-BE49-F238E27FC236}">
                <a16:creationId xmlns:a16="http://schemas.microsoft.com/office/drawing/2014/main" id="{DACC495A-9E79-A396-8EA3-E789BEE70B8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553314" y="5510252"/>
            <a:ext cx="914400" cy="914400"/>
          </a:xfrm>
          <a:prstGeom prst="rect">
            <a:avLst/>
          </a:prstGeom>
        </p:spPr>
      </p:pic>
      <p:pic>
        <p:nvPicPr>
          <p:cNvPr id="20" name="Grafik 19" descr="Hund Silhouette">
            <a:extLst>
              <a:ext uri="{FF2B5EF4-FFF2-40B4-BE49-F238E27FC236}">
                <a16:creationId xmlns:a16="http://schemas.microsoft.com/office/drawing/2014/main" id="{E3BFCBC7-60B2-3E40-997E-EF6C781BA6F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615866" y="5522593"/>
            <a:ext cx="914400" cy="914400"/>
          </a:xfrm>
          <a:prstGeom prst="rect">
            <a:avLst/>
          </a:prstGeom>
        </p:spPr>
      </p:pic>
      <p:pic>
        <p:nvPicPr>
          <p:cNvPr id="21" name="Grafik 20" descr="Welpe mit einfarbiger Füllung">
            <a:extLst>
              <a:ext uri="{FF2B5EF4-FFF2-40B4-BE49-F238E27FC236}">
                <a16:creationId xmlns:a16="http://schemas.microsoft.com/office/drawing/2014/main" id="{9BBB251A-5FC0-89BC-D413-1DEB67DBACF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705847" y="5510252"/>
            <a:ext cx="914400" cy="914400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ACAF8601-939B-B01A-6BD1-A9857A7C799B}"/>
              </a:ext>
            </a:extLst>
          </p:cNvPr>
          <p:cNvSpPr/>
          <p:nvPr/>
        </p:nvSpPr>
        <p:spPr>
          <a:xfrm>
            <a:off x="7302500" y="3250958"/>
            <a:ext cx="3321050" cy="2140365"/>
          </a:xfrm>
          <a:prstGeom prst="rect">
            <a:avLst/>
          </a:prstGeom>
          <a:ln w="28575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B698A16E-DD68-9DFF-8356-9654623648A7}"/>
              </a:ext>
            </a:extLst>
          </p:cNvPr>
          <p:cNvSpPr/>
          <p:nvPr/>
        </p:nvSpPr>
        <p:spPr>
          <a:xfrm>
            <a:off x="9808421" y="3733800"/>
            <a:ext cx="1545379" cy="1650115"/>
          </a:xfrm>
          <a:prstGeom prst="rect">
            <a:avLst/>
          </a:prstGeom>
          <a:ln w="28575">
            <a:solidFill>
              <a:schemeClr val="accent6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98A9CBBA-2CE3-53FD-32AA-93D101019F07}"/>
              </a:ext>
            </a:extLst>
          </p:cNvPr>
          <p:cNvSpPr/>
          <p:nvPr/>
        </p:nvSpPr>
        <p:spPr>
          <a:xfrm>
            <a:off x="6467715" y="4216643"/>
            <a:ext cx="1700728" cy="1174680"/>
          </a:xfrm>
          <a:prstGeom prst="rect">
            <a:avLst/>
          </a:prstGeom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7DB4CABC-EAE4-820A-D99F-D5AB1D002782}"/>
              </a:ext>
            </a:extLst>
          </p:cNvPr>
          <p:cNvSpPr/>
          <p:nvPr/>
        </p:nvSpPr>
        <p:spPr>
          <a:xfrm>
            <a:off x="6031124" y="5016449"/>
            <a:ext cx="1000537" cy="36746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AC657110-0125-A8B8-F2EF-7C7E10B81883}"/>
              </a:ext>
            </a:extLst>
          </p:cNvPr>
          <p:cNvSpPr/>
          <p:nvPr/>
        </p:nvSpPr>
        <p:spPr>
          <a:xfrm>
            <a:off x="9332745" y="4697305"/>
            <a:ext cx="1000537" cy="686610"/>
          </a:xfrm>
          <a:prstGeom prst="rect">
            <a:avLst/>
          </a:prstGeom>
          <a:ln w="28575">
            <a:solidFill>
              <a:schemeClr val="accent6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8D4AE2F7-4BA1-35D4-6B89-9ED598DDBEF9}"/>
              </a:ext>
            </a:extLst>
          </p:cNvPr>
          <p:cNvSpPr/>
          <p:nvPr/>
        </p:nvSpPr>
        <p:spPr>
          <a:xfrm>
            <a:off x="5930348" y="5375315"/>
            <a:ext cx="5567086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958EEA45-EBE4-2D12-13BF-1CFBA9F1912F}"/>
              </a:ext>
            </a:extLst>
          </p:cNvPr>
          <p:cNvSpPr/>
          <p:nvPr/>
        </p:nvSpPr>
        <p:spPr>
          <a:xfrm rot="19665169">
            <a:off x="2557018" y="3025930"/>
            <a:ext cx="1548646" cy="2823656"/>
          </a:xfrm>
          <a:prstGeom prst="ellipse">
            <a:avLst/>
          </a:prstGeom>
          <a:noFill/>
          <a:ln w="2857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68F7F9FC-AC99-B7A1-F625-01FCB2631BA5}"/>
              </a:ext>
            </a:extLst>
          </p:cNvPr>
          <p:cNvSpPr txBox="1"/>
          <p:nvPr/>
        </p:nvSpPr>
        <p:spPr>
          <a:xfrm>
            <a:off x="4149987" y="3938635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10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8EB7F8B3-7DD1-E51B-26D4-C285A84EBC07}"/>
              </a:ext>
            </a:extLst>
          </p:cNvPr>
          <p:cNvSpPr txBox="1"/>
          <p:nvPr/>
        </p:nvSpPr>
        <p:spPr>
          <a:xfrm>
            <a:off x="1061190" y="563766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40940098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D0CD35-D61B-870E-DC73-B77C6FF9C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Renaming</a:t>
            </a:r>
            <a:r>
              <a:rPr lang="de-DE" dirty="0"/>
              <a:t> </a:t>
            </a:r>
            <a:r>
              <a:rPr lang="de-DE" dirty="0" err="1"/>
              <a:t>columns</a:t>
            </a:r>
            <a:r>
              <a:rPr lang="de-DE" dirty="0"/>
              <a:t> and </a:t>
            </a:r>
            <a:r>
              <a:rPr lang="de-DE" dirty="0" err="1"/>
              <a:t>index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885BA94-BB0D-0FA8-9A59-56FE52B1B6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Use </a:t>
            </a:r>
            <a:r>
              <a:rPr lang="de-DE" dirty="0" err="1">
                <a:hlinkClick r:id="rId2"/>
              </a:rPr>
              <a:t>rename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change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names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columns</a:t>
            </a:r>
            <a:r>
              <a:rPr lang="de-DE" dirty="0"/>
              <a:t> and </a:t>
            </a:r>
            <a:r>
              <a:rPr lang="de-DE" dirty="0" err="1"/>
              <a:t>index</a:t>
            </a:r>
            <a:r>
              <a:rPr lang="de-DE" dirty="0"/>
              <a:t>.</a:t>
            </a:r>
          </a:p>
          <a:p>
            <a:r>
              <a:rPr lang="en-US" dirty="0"/>
              <a:t>Best practice is to define a dictionary that contains the old names as keys and the new names as values.</a:t>
            </a:r>
          </a:p>
          <a:p>
            <a:r>
              <a:rPr lang="de-DE" dirty="0"/>
              <a:t>Alternative: </a:t>
            </a:r>
            <a:r>
              <a:rPr lang="de-DE" dirty="0" err="1">
                <a:hlinkClick r:id="rId3"/>
              </a:rPr>
              <a:t>rename_axis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94514AD-E516-2F1B-5578-52CED33B59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1449" y="5032111"/>
            <a:ext cx="3943350" cy="14192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489D98EC-45C8-D9CD-40CD-42FD3FD582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5157" y="4424252"/>
            <a:ext cx="4976326" cy="2068623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2A9B84FE-1185-6C1C-4D61-A021447C86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44765" y="4424252"/>
            <a:ext cx="1711391" cy="2027084"/>
          </a:xfrm>
          <a:prstGeom prst="rect">
            <a:avLst/>
          </a:prstGeom>
        </p:spPr>
      </p:pic>
      <p:sp>
        <p:nvSpPr>
          <p:cNvPr id="12" name="Pfeil: nach rechts 11">
            <a:extLst>
              <a:ext uri="{FF2B5EF4-FFF2-40B4-BE49-F238E27FC236}">
                <a16:creationId xmlns:a16="http://schemas.microsoft.com/office/drawing/2014/main" id="{26F10F4C-9464-4362-4A2D-6F4D7CA21398}"/>
              </a:ext>
            </a:extLst>
          </p:cNvPr>
          <p:cNvSpPr/>
          <p:nvPr/>
        </p:nvSpPr>
        <p:spPr>
          <a:xfrm>
            <a:off x="7029603" y="4395375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6B9A1EE6-EDDD-BA1B-2495-91F659A58606}"/>
              </a:ext>
            </a:extLst>
          </p:cNvPr>
          <p:cNvSpPr/>
          <p:nvPr/>
        </p:nvSpPr>
        <p:spPr>
          <a:xfrm>
            <a:off x="751367" y="4424252"/>
            <a:ext cx="4430233" cy="261162"/>
          </a:xfrm>
          <a:prstGeom prst="rect">
            <a:avLst/>
          </a:prstGeom>
          <a:noFill/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D9321DAE-714D-EEAD-C38F-6DA76D5B6730}"/>
              </a:ext>
            </a:extLst>
          </p:cNvPr>
          <p:cNvSpPr/>
          <p:nvPr/>
        </p:nvSpPr>
        <p:spPr>
          <a:xfrm>
            <a:off x="10249787" y="4416849"/>
            <a:ext cx="1076570" cy="261162"/>
          </a:xfrm>
          <a:prstGeom prst="rect">
            <a:avLst/>
          </a:prstGeom>
          <a:noFill/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98275637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llipse 3">
            <a:extLst>
              <a:ext uri="{FF2B5EF4-FFF2-40B4-BE49-F238E27FC236}">
                <a16:creationId xmlns:a16="http://schemas.microsoft.com/office/drawing/2014/main" id="{DDEC849B-299A-3527-66B2-8878E527E8A1}"/>
              </a:ext>
            </a:extLst>
          </p:cNvPr>
          <p:cNvSpPr/>
          <p:nvPr/>
        </p:nvSpPr>
        <p:spPr>
          <a:xfrm>
            <a:off x="1012636" y="3138979"/>
            <a:ext cx="3321050" cy="3314140"/>
          </a:xfrm>
          <a:prstGeom prst="ellipse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3737F63-069E-9E65-9388-8C6E473E6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Agglomerative</a:t>
            </a:r>
            <a:r>
              <a:rPr lang="de-DE" dirty="0"/>
              <a:t>/</a:t>
            </a:r>
            <a:r>
              <a:rPr lang="de-DE" dirty="0" err="1"/>
              <a:t>Hirarchical</a:t>
            </a:r>
            <a:r>
              <a:rPr lang="de-DE" dirty="0"/>
              <a:t> Clustering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32D11F0-4A4F-FC32-DC4D-CC651E4CBC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Repeat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question</a:t>
            </a:r>
            <a:r>
              <a:rPr lang="de-DE" dirty="0"/>
              <a:t>. 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cluster</a:t>
            </a:r>
            <a:r>
              <a:rPr lang="de-DE" dirty="0"/>
              <a:t> </a:t>
            </a:r>
            <a:r>
              <a:rPr lang="de-DE" dirty="0" err="1"/>
              <a:t>combine</a:t>
            </a:r>
            <a:r>
              <a:rPr lang="de-DE" dirty="0"/>
              <a:t>.</a:t>
            </a:r>
          </a:p>
          <a:p>
            <a:r>
              <a:rPr lang="de-DE" dirty="0" err="1"/>
              <a:t>Finished</a:t>
            </a:r>
            <a:r>
              <a:rPr lang="de-DE" dirty="0"/>
              <a:t>.</a:t>
            </a:r>
          </a:p>
        </p:txBody>
      </p:sp>
      <p:pic>
        <p:nvPicPr>
          <p:cNvPr id="5" name="Grafik 4" descr="Katze Silhouette">
            <a:extLst>
              <a:ext uri="{FF2B5EF4-FFF2-40B4-BE49-F238E27FC236}">
                <a16:creationId xmlns:a16="http://schemas.microsoft.com/office/drawing/2014/main" id="{5F6CA3F1-F2B7-6473-B9AF-0200534598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87373" y="3918198"/>
            <a:ext cx="914400" cy="914400"/>
          </a:xfrm>
          <a:prstGeom prst="rect">
            <a:avLst/>
          </a:prstGeom>
        </p:spPr>
      </p:pic>
      <p:pic>
        <p:nvPicPr>
          <p:cNvPr id="7" name="Grafik 6" descr="Kätzchen mit einfarbiger Füllung">
            <a:extLst>
              <a:ext uri="{FF2B5EF4-FFF2-40B4-BE49-F238E27FC236}">
                <a16:creationId xmlns:a16="http://schemas.microsoft.com/office/drawing/2014/main" id="{CF000139-7BD0-3458-A91B-FDB89C3D6E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65504" y="4891941"/>
            <a:ext cx="914400" cy="914400"/>
          </a:xfrm>
          <a:prstGeom prst="rect">
            <a:avLst/>
          </a:prstGeom>
        </p:spPr>
      </p:pic>
      <p:pic>
        <p:nvPicPr>
          <p:cNvPr id="9" name="Grafik 8" descr="Löwe mit einfarbiger Füllung">
            <a:extLst>
              <a:ext uri="{FF2B5EF4-FFF2-40B4-BE49-F238E27FC236}">
                <a16:creationId xmlns:a16="http://schemas.microsoft.com/office/drawing/2014/main" id="{253C0A66-6973-F55F-26E5-55CC30C5F0F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265346" y="3250958"/>
            <a:ext cx="914400" cy="914400"/>
          </a:xfrm>
          <a:prstGeom prst="rect">
            <a:avLst/>
          </a:prstGeom>
        </p:spPr>
      </p:pic>
      <p:pic>
        <p:nvPicPr>
          <p:cNvPr id="11" name="Grafik 10" descr="Hund mit einfarbiger Füllung">
            <a:extLst>
              <a:ext uri="{FF2B5EF4-FFF2-40B4-BE49-F238E27FC236}">
                <a16:creationId xmlns:a16="http://schemas.microsoft.com/office/drawing/2014/main" id="{FFEE7B98-799E-C736-6E5E-3343FABA80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01046" y="3938635"/>
            <a:ext cx="914400" cy="914400"/>
          </a:xfrm>
          <a:prstGeom prst="rect">
            <a:avLst/>
          </a:prstGeom>
        </p:spPr>
      </p:pic>
      <p:pic>
        <p:nvPicPr>
          <p:cNvPr id="13" name="Grafik 12" descr="Hund Silhouette">
            <a:extLst>
              <a:ext uri="{FF2B5EF4-FFF2-40B4-BE49-F238E27FC236}">
                <a16:creationId xmlns:a16="http://schemas.microsoft.com/office/drawing/2014/main" id="{9246DEBD-39D2-F07A-CBB4-3D5B2C23466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31204" y="4851553"/>
            <a:ext cx="914400" cy="914400"/>
          </a:xfrm>
          <a:prstGeom prst="rect">
            <a:avLst/>
          </a:prstGeom>
        </p:spPr>
      </p:pic>
      <p:pic>
        <p:nvPicPr>
          <p:cNvPr id="15" name="Grafik 14" descr="Welpe mit einfarbiger Füllung">
            <a:extLst>
              <a:ext uri="{FF2B5EF4-FFF2-40B4-BE49-F238E27FC236}">
                <a16:creationId xmlns:a16="http://schemas.microsoft.com/office/drawing/2014/main" id="{6B692ECA-2A4E-82D7-C6A1-1624E963A23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189238" y="5375315"/>
            <a:ext cx="914400" cy="914400"/>
          </a:xfrm>
          <a:prstGeom prst="rect">
            <a:avLst/>
          </a:prstGeom>
        </p:spPr>
      </p:pic>
      <p:pic>
        <p:nvPicPr>
          <p:cNvPr id="16" name="Grafik 15" descr="Katze Silhouette">
            <a:extLst>
              <a:ext uri="{FF2B5EF4-FFF2-40B4-BE49-F238E27FC236}">
                <a16:creationId xmlns:a16="http://schemas.microsoft.com/office/drawing/2014/main" id="{1DE3AB37-F506-9025-1E74-16004A7D85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33013" y="5510252"/>
            <a:ext cx="914400" cy="914400"/>
          </a:xfrm>
          <a:prstGeom prst="rect">
            <a:avLst/>
          </a:prstGeom>
        </p:spPr>
      </p:pic>
      <p:pic>
        <p:nvPicPr>
          <p:cNvPr id="17" name="Grafik 16" descr="Kätzchen mit einfarbiger Füllung">
            <a:extLst>
              <a:ext uri="{FF2B5EF4-FFF2-40B4-BE49-F238E27FC236}">
                <a16:creationId xmlns:a16="http://schemas.microsoft.com/office/drawing/2014/main" id="{08619FF5-ADE1-1028-3717-0BC11D6657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94021" y="5522593"/>
            <a:ext cx="914400" cy="914400"/>
          </a:xfrm>
          <a:prstGeom prst="rect">
            <a:avLst/>
          </a:prstGeom>
        </p:spPr>
      </p:pic>
      <p:pic>
        <p:nvPicPr>
          <p:cNvPr id="18" name="Grafik 17" descr="Löwe mit einfarbiger Füllung">
            <a:extLst>
              <a:ext uri="{FF2B5EF4-FFF2-40B4-BE49-F238E27FC236}">
                <a16:creationId xmlns:a16="http://schemas.microsoft.com/office/drawing/2014/main" id="{DDC9226B-AB4E-A190-45D7-4C6082C096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72005" y="5510252"/>
            <a:ext cx="914400" cy="914400"/>
          </a:xfrm>
          <a:prstGeom prst="rect">
            <a:avLst/>
          </a:prstGeom>
        </p:spPr>
      </p:pic>
      <p:pic>
        <p:nvPicPr>
          <p:cNvPr id="19" name="Grafik 18" descr="Hund mit einfarbiger Füllung">
            <a:extLst>
              <a:ext uri="{FF2B5EF4-FFF2-40B4-BE49-F238E27FC236}">
                <a16:creationId xmlns:a16="http://schemas.microsoft.com/office/drawing/2014/main" id="{DACC495A-9E79-A396-8EA3-E789BEE70B8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553314" y="5510252"/>
            <a:ext cx="914400" cy="914400"/>
          </a:xfrm>
          <a:prstGeom prst="rect">
            <a:avLst/>
          </a:prstGeom>
        </p:spPr>
      </p:pic>
      <p:pic>
        <p:nvPicPr>
          <p:cNvPr id="20" name="Grafik 19" descr="Hund Silhouette">
            <a:extLst>
              <a:ext uri="{FF2B5EF4-FFF2-40B4-BE49-F238E27FC236}">
                <a16:creationId xmlns:a16="http://schemas.microsoft.com/office/drawing/2014/main" id="{E3BFCBC7-60B2-3E40-997E-EF6C781BA6F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615866" y="5522593"/>
            <a:ext cx="914400" cy="914400"/>
          </a:xfrm>
          <a:prstGeom prst="rect">
            <a:avLst/>
          </a:prstGeom>
        </p:spPr>
      </p:pic>
      <p:pic>
        <p:nvPicPr>
          <p:cNvPr id="21" name="Grafik 20" descr="Welpe mit einfarbiger Füllung">
            <a:extLst>
              <a:ext uri="{FF2B5EF4-FFF2-40B4-BE49-F238E27FC236}">
                <a16:creationId xmlns:a16="http://schemas.microsoft.com/office/drawing/2014/main" id="{9BBB251A-5FC0-89BC-D413-1DEB67DBACF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705847" y="5510252"/>
            <a:ext cx="914400" cy="914400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ACAF8601-939B-B01A-6BD1-A9857A7C799B}"/>
              </a:ext>
            </a:extLst>
          </p:cNvPr>
          <p:cNvSpPr/>
          <p:nvPr/>
        </p:nvSpPr>
        <p:spPr>
          <a:xfrm>
            <a:off x="7302500" y="3250958"/>
            <a:ext cx="3321050" cy="2140365"/>
          </a:xfrm>
          <a:prstGeom prst="rect">
            <a:avLst/>
          </a:prstGeom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B698A16E-DD68-9DFF-8356-9654623648A7}"/>
              </a:ext>
            </a:extLst>
          </p:cNvPr>
          <p:cNvSpPr/>
          <p:nvPr/>
        </p:nvSpPr>
        <p:spPr>
          <a:xfrm>
            <a:off x="9808421" y="3733800"/>
            <a:ext cx="1545379" cy="1650115"/>
          </a:xfrm>
          <a:prstGeom prst="rect">
            <a:avLst/>
          </a:prstGeom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98A9CBBA-2CE3-53FD-32AA-93D101019F07}"/>
              </a:ext>
            </a:extLst>
          </p:cNvPr>
          <p:cNvSpPr/>
          <p:nvPr/>
        </p:nvSpPr>
        <p:spPr>
          <a:xfrm>
            <a:off x="6467715" y="4216643"/>
            <a:ext cx="1700728" cy="1174680"/>
          </a:xfrm>
          <a:prstGeom prst="rect">
            <a:avLst/>
          </a:prstGeom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7DB4CABC-EAE4-820A-D99F-D5AB1D002782}"/>
              </a:ext>
            </a:extLst>
          </p:cNvPr>
          <p:cNvSpPr/>
          <p:nvPr/>
        </p:nvSpPr>
        <p:spPr>
          <a:xfrm>
            <a:off x="6031124" y="5016449"/>
            <a:ext cx="1000537" cy="36746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AC657110-0125-A8B8-F2EF-7C7E10B81883}"/>
              </a:ext>
            </a:extLst>
          </p:cNvPr>
          <p:cNvSpPr/>
          <p:nvPr/>
        </p:nvSpPr>
        <p:spPr>
          <a:xfrm>
            <a:off x="9332745" y="4697305"/>
            <a:ext cx="1000537" cy="686610"/>
          </a:xfrm>
          <a:prstGeom prst="rect">
            <a:avLst/>
          </a:prstGeom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8D4AE2F7-4BA1-35D4-6B89-9ED598DDBEF9}"/>
              </a:ext>
            </a:extLst>
          </p:cNvPr>
          <p:cNvSpPr/>
          <p:nvPr/>
        </p:nvSpPr>
        <p:spPr>
          <a:xfrm>
            <a:off x="5930348" y="5375315"/>
            <a:ext cx="5567086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15F28CB5-32E2-A42C-8AE3-60F9AD8E7E7F}"/>
              </a:ext>
            </a:extLst>
          </p:cNvPr>
          <p:cNvSpPr txBox="1"/>
          <p:nvPr/>
        </p:nvSpPr>
        <p:spPr>
          <a:xfrm>
            <a:off x="2380202" y="6453119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683315803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2C8691-F860-CE10-A4F4-45EF2A780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Comparing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329D0759-12EF-3939-3DE2-BC405647840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1116358"/>
              </a:xfrm>
            </p:spPr>
            <p:txBody>
              <a:bodyPr/>
              <a:lstStyle/>
              <a:p>
                <a:r>
                  <a:rPr lang="de-DE" dirty="0"/>
                  <a:t>First </a:t>
                </a:r>
                <a:r>
                  <a:rPr lang="de-DE" dirty="0" err="1"/>
                  <a:t>we</a:t>
                </a:r>
                <a:r>
                  <a:rPr lang="de-DE" dirty="0"/>
                  <a:t> </a:t>
                </a:r>
                <a:r>
                  <a:rPr lang="de-DE" dirty="0" err="1"/>
                  <a:t>need</a:t>
                </a:r>
                <a:r>
                  <a:rPr lang="de-DE" dirty="0"/>
                  <a:t> a </a:t>
                </a:r>
                <a:r>
                  <a:rPr lang="de-DE" dirty="0" err="1"/>
                  <a:t>distance</a:t>
                </a:r>
                <a:r>
                  <a:rPr lang="de-DE" dirty="0"/>
                  <a:t> </a:t>
                </a:r>
                <a:r>
                  <a:rPr lang="de-DE" dirty="0" err="1"/>
                  <a:t>function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de-DE" dirty="0"/>
                  <a:t>.</a:t>
                </a:r>
              </a:p>
              <a:p>
                <a:r>
                  <a:rPr lang="de-DE" dirty="0"/>
                  <a:t>Second </a:t>
                </a:r>
                <a:r>
                  <a:rPr lang="de-DE" dirty="0" err="1"/>
                  <a:t>we</a:t>
                </a:r>
                <a:r>
                  <a:rPr lang="de-DE" dirty="0"/>
                  <a:t> </a:t>
                </a:r>
                <a:r>
                  <a:rPr lang="de-DE" dirty="0" err="1"/>
                  <a:t>need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define</a:t>
                </a:r>
                <a:r>
                  <a:rPr lang="de-DE" dirty="0"/>
                  <a:t> </a:t>
                </a:r>
                <a:r>
                  <a:rPr lang="de-DE" dirty="0" err="1"/>
                  <a:t>how</a:t>
                </a:r>
                <a:r>
                  <a:rPr lang="de-DE" dirty="0"/>
                  <a:t> </a:t>
                </a:r>
                <a:r>
                  <a:rPr lang="de-DE" dirty="0" err="1"/>
                  <a:t>two</a:t>
                </a:r>
                <a:r>
                  <a:rPr lang="de-DE" dirty="0"/>
                  <a:t> </a:t>
                </a:r>
                <a:r>
                  <a:rPr lang="de-DE" dirty="0" err="1"/>
                  <a:t>clusters</a:t>
                </a:r>
                <a:r>
                  <a:rPr lang="de-DE" dirty="0"/>
                  <a:t> </a:t>
                </a:r>
                <a:r>
                  <a:rPr lang="de-DE" dirty="0" err="1"/>
                  <a:t>are</a:t>
                </a:r>
                <a:r>
                  <a:rPr lang="de-DE" dirty="0"/>
                  <a:t> </a:t>
                </a:r>
                <a:r>
                  <a:rPr lang="de-DE" dirty="0" err="1"/>
                  <a:t>compared</a:t>
                </a:r>
                <a:r>
                  <a:rPr lang="de-DE" dirty="0"/>
                  <a:t>. (</a:t>
                </a:r>
                <a:r>
                  <a:rPr lang="de-DE" dirty="0" err="1"/>
                  <a:t>Linkage</a:t>
                </a:r>
                <a:r>
                  <a:rPr lang="de-DE" dirty="0"/>
                  <a:t>)</a:t>
                </a:r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329D0759-12EF-3939-3DE2-BC405647840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1116358"/>
              </a:xfrm>
              <a:blipFill>
                <a:blip r:embed="rId2"/>
                <a:stretch>
                  <a:fillRect l="-1043" t="-8696" b="-326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989392A1-DADF-5E96-C2DD-B085D1D46C98}"/>
              </a:ext>
            </a:extLst>
          </p:cNvPr>
          <p:cNvGrpSpPr/>
          <p:nvPr/>
        </p:nvGrpSpPr>
        <p:grpSpPr>
          <a:xfrm>
            <a:off x="4242523" y="3690831"/>
            <a:ext cx="3071139" cy="1590262"/>
            <a:chOff x="4229271" y="3750466"/>
            <a:chExt cx="3071139" cy="1590262"/>
          </a:xfrm>
        </p:grpSpPr>
        <p:pic>
          <p:nvPicPr>
            <p:cNvPr id="5" name="Grafik 4" descr="Schließen mit einfarbiger Füllung">
              <a:extLst>
                <a:ext uri="{FF2B5EF4-FFF2-40B4-BE49-F238E27FC236}">
                  <a16:creationId xmlns:a16="http://schemas.microsoft.com/office/drawing/2014/main" id="{7F722C46-4928-904E-D0B6-7294588BA3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618383" y="3889445"/>
              <a:ext cx="304937" cy="304937"/>
            </a:xfrm>
            <a:prstGeom prst="rect">
              <a:avLst/>
            </a:prstGeom>
          </p:spPr>
        </p:pic>
        <p:pic>
          <p:nvPicPr>
            <p:cNvPr id="6" name="Grafik 5" descr="Schließen mit einfarbiger Füllung">
              <a:extLst>
                <a:ext uri="{FF2B5EF4-FFF2-40B4-BE49-F238E27FC236}">
                  <a16:creationId xmlns:a16="http://schemas.microsoft.com/office/drawing/2014/main" id="{388812FA-9BFC-EDC8-02BA-707215AB7D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313446" y="4545427"/>
              <a:ext cx="304937" cy="304937"/>
            </a:xfrm>
            <a:prstGeom prst="rect">
              <a:avLst/>
            </a:prstGeom>
          </p:spPr>
        </p:pic>
        <p:pic>
          <p:nvPicPr>
            <p:cNvPr id="7" name="Grafik 6" descr="Schließen mit einfarbiger Füllung">
              <a:extLst>
                <a:ext uri="{FF2B5EF4-FFF2-40B4-BE49-F238E27FC236}">
                  <a16:creationId xmlns:a16="http://schemas.microsoft.com/office/drawing/2014/main" id="{89A826E7-0CED-21D1-980A-116141F3CF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128318" y="4750835"/>
              <a:ext cx="304937" cy="304937"/>
            </a:xfrm>
            <a:prstGeom prst="rect">
              <a:avLst/>
            </a:prstGeom>
          </p:spPr>
        </p:pic>
        <p:pic>
          <p:nvPicPr>
            <p:cNvPr id="8" name="Grafik 7" descr="Schließen mit einfarbiger Füllung">
              <a:extLst>
                <a:ext uri="{FF2B5EF4-FFF2-40B4-BE49-F238E27FC236}">
                  <a16:creationId xmlns:a16="http://schemas.microsoft.com/office/drawing/2014/main" id="{EEF2C6B0-9F99-C2E3-175D-19A201E6857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512781" y="4598673"/>
              <a:ext cx="304937" cy="304937"/>
            </a:xfrm>
            <a:prstGeom prst="rect">
              <a:avLst/>
            </a:prstGeom>
          </p:spPr>
        </p:pic>
        <p:pic>
          <p:nvPicPr>
            <p:cNvPr id="9" name="Grafik 8" descr="Schließen mit einfarbiger Füllung">
              <a:extLst>
                <a:ext uri="{FF2B5EF4-FFF2-40B4-BE49-F238E27FC236}">
                  <a16:creationId xmlns:a16="http://schemas.microsoft.com/office/drawing/2014/main" id="{88588779-F78D-930C-4349-5986D799F7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983508" y="3942315"/>
              <a:ext cx="304937" cy="304937"/>
            </a:xfrm>
            <a:prstGeom prst="rect">
              <a:avLst/>
            </a:prstGeom>
          </p:spPr>
        </p:pic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F316BD34-6EAA-445F-F506-FB14F713A4F4}"/>
                </a:ext>
              </a:extLst>
            </p:cNvPr>
            <p:cNvSpPr/>
            <p:nvPr/>
          </p:nvSpPr>
          <p:spPr>
            <a:xfrm rot="19823621">
              <a:off x="4229271" y="3750466"/>
              <a:ext cx="1323253" cy="1590262"/>
            </a:xfrm>
            <a:prstGeom prst="ellipse">
              <a:avLst/>
            </a:prstGeom>
            <a:noFill/>
            <a:ln w="2857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8460AD02-88AD-67D8-4EA6-7D7AFC23B9B0}"/>
                </a:ext>
              </a:extLst>
            </p:cNvPr>
            <p:cNvSpPr/>
            <p:nvPr/>
          </p:nvSpPr>
          <p:spPr>
            <a:xfrm rot="2127860">
              <a:off x="6487342" y="3761782"/>
              <a:ext cx="813068" cy="1313806"/>
            </a:xfrm>
            <a:prstGeom prst="ellipse">
              <a:avLst/>
            </a:prstGeom>
            <a:noFill/>
            <a:ln w="2857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3874216728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el 13">
            <a:extLst>
              <a:ext uri="{FF2B5EF4-FFF2-40B4-BE49-F238E27FC236}">
                <a16:creationId xmlns:a16="http://schemas.microsoft.com/office/drawing/2014/main" id="{F2FA1690-C977-913C-46A0-34CF8B835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Single </a:t>
            </a:r>
            <a:r>
              <a:rPr lang="de-DE" dirty="0" err="1"/>
              <a:t>linkage</a:t>
            </a:r>
            <a:endParaRPr lang="de-DE" dirty="0"/>
          </a:p>
        </p:txBody>
      </p:sp>
      <p:sp>
        <p:nvSpPr>
          <p:cNvPr id="15" name="Inhaltsplatzhalter 14">
            <a:extLst>
              <a:ext uri="{FF2B5EF4-FFF2-40B4-BE49-F238E27FC236}">
                <a16:creationId xmlns:a16="http://schemas.microsoft.com/office/drawing/2014/main" id="{91E90F3B-DBAD-B5F9-23D5-7C8AE739DF3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Use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distance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closest</a:t>
            </a:r>
            <a:r>
              <a:rPr lang="de-DE" dirty="0"/>
              <a:t> </a:t>
            </a:r>
            <a:r>
              <a:rPr lang="de-DE" dirty="0" err="1"/>
              <a:t>points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clusters</a:t>
            </a:r>
            <a:r>
              <a:rPr lang="de-DE" dirty="0"/>
              <a:t>.</a:t>
            </a:r>
          </a:p>
          <a:p>
            <a:r>
              <a:rPr lang="de-DE" dirty="0"/>
              <a:t>Great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finding</a:t>
            </a:r>
            <a:r>
              <a:rPr lang="de-DE" dirty="0"/>
              <a:t> </a:t>
            </a:r>
            <a:r>
              <a:rPr lang="de-DE" dirty="0" err="1"/>
              <a:t>unregular</a:t>
            </a:r>
            <a:r>
              <a:rPr lang="de-DE" dirty="0"/>
              <a:t>, non-</a:t>
            </a:r>
            <a:r>
              <a:rPr lang="de-DE" dirty="0" err="1"/>
              <a:t>globular</a:t>
            </a:r>
            <a:r>
              <a:rPr lang="de-DE" dirty="0"/>
              <a:t> </a:t>
            </a:r>
            <a:r>
              <a:rPr lang="de-DE" dirty="0" err="1"/>
              <a:t>clusters</a:t>
            </a:r>
            <a:r>
              <a:rPr lang="de-DE" dirty="0"/>
              <a:t>.</a:t>
            </a:r>
          </a:p>
          <a:p>
            <a:r>
              <a:rPr lang="de-DE" dirty="0" err="1"/>
              <a:t>Tends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produce</a:t>
            </a:r>
            <a:r>
              <a:rPr lang="de-DE" dirty="0"/>
              <a:t> </a:t>
            </a:r>
            <a:r>
              <a:rPr lang="de-DE" dirty="0" err="1"/>
              <a:t>long</a:t>
            </a:r>
            <a:r>
              <a:rPr lang="de-DE" dirty="0"/>
              <a:t> </a:t>
            </a:r>
            <a:r>
              <a:rPr lang="de-DE" dirty="0" err="1"/>
              <a:t>chained</a:t>
            </a:r>
            <a:r>
              <a:rPr lang="de-DE" dirty="0"/>
              <a:t> </a:t>
            </a:r>
            <a:r>
              <a:rPr lang="de-DE" dirty="0" err="1"/>
              <a:t>clusters</a:t>
            </a:r>
            <a:r>
              <a:rPr lang="de-DE" dirty="0"/>
              <a:t>.</a:t>
            </a:r>
          </a:p>
          <a:p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susceptible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outliers</a:t>
            </a:r>
            <a:r>
              <a:rPr lang="de-DE" dirty="0"/>
              <a:t>.</a:t>
            </a:r>
          </a:p>
        </p:txBody>
      </p: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DD163D96-DFB1-D312-AEA7-8E63FE8305D7}"/>
              </a:ext>
            </a:extLst>
          </p:cNvPr>
          <p:cNvGrpSpPr/>
          <p:nvPr/>
        </p:nvGrpSpPr>
        <p:grpSpPr>
          <a:xfrm>
            <a:off x="7151374" y="2021057"/>
            <a:ext cx="3071139" cy="1590262"/>
            <a:chOff x="4229271" y="3750466"/>
            <a:chExt cx="3071139" cy="1590262"/>
          </a:xfrm>
        </p:grpSpPr>
        <p:pic>
          <p:nvPicPr>
            <p:cNvPr id="18" name="Grafik 17" descr="Schließen mit einfarbiger Füllung">
              <a:extLst>
                <a:ext uri="{FF2B5EF4-FFF2-40B4-BE49-F238E27FC236}">
                  <a16:creationId xmlns:a16="http://schemas.microsoft.com/office/drawing/2014/main" id="{75F15352-7C15-E0D0-C5FC-A1B49375E8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618383" y="3889445"/>
              <a:ext cx="304937" cy="304937"/>
            </a:xfrm>
            <a:prstGeom prst="rect">
              <a:avLst/>
            </a:prstGeom>
          </p:spPr>
        </p:pic>
        <p:pic>
          <p:nvPicPr>
            <p:cNvPr id="19" name="Grafik 18" descr="Schließen mit einfarbiger Füllung">
              <a:extLst>
                <a:ext uri="{FF2B5EF4-FFF2-40B4-BE49-F238E27FC236}">
                  <a16:creationId xmlns:a16="http://schemas.microsoft.com/office/drawing/2014/main" id="{B4805038-F825-58B1-90B1-1BB5F2BABF9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313446" y="4545427"/>
              <a:ext cx="304937" cy="304937"/>
            </a:xfrm>
            <a:prstGeom prst="rect">
              <a:avLst/>
            </a:prstGeom>
          </p:spPr>
        </p:pic>
        <p:pic>
          <p:nvPicPr>
            <p:cNvPr id="20" name="Grafik 19" descr="Schließen mit einfarbiger Füllung">
              <a:extLst>
                <a:ext uri="{FF2B5EF4-FFF2-40B4-BE49-F238E27FC236}">
                  <a16:creationId xmlns:a16="http://schemas.microsoft.com/office/drawing/2014/main" id="{496BF1F1-9D2F-134C-4592-BB067E6DC1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128318" y="4750835"/>
              <a:ext cx="304937" cy="304937"/>
            </a:xfrm>
            <a:prstGeom prst="rect">
              <a:avLst/>
            </a:prstGeom>
          </p:spPr>
        </p:pic>
        <p:pic>
          <p:nvPicPr>
            <p:cNvPr id="21" name="Grafik 20" descr="Schließen mit einfarbiger Füllung">
              <a:extLst>
                <a:ext uri="{FF2B5EF4-FFF2-40B4-BE49-F238E27FC236}">
                  <a16:creationId xmlns:a16="http://schemas.microsoft.com/office/drawing/2014/main" id="{B8E46920-DB38-7178-9C52-B75065A57E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512781" y="4598673"/>
              <a:ext cx="304937" cy="304937"/>
            </a:xfrm>
            <a:prstGeom prst="rect">
              <a:avLst/>
            </a:prstGeom>
          </p:spPr>
        </p:pic>
        <p:pic>
          <p:nvPicPr>
            <p:cNvPr id="22" name="Grafik 21" descr="Schließen mit einfarbiger Füllung">
              <a:extLst>
                <a:ext uri="{FF2B5EF4-FFF2-40B4-BE49-F238E27FC236}">
                  <a16:creationId xmlns:a16="http://schemas.microsoft.com/office/drawing/2014/main" id="{C0144BAD-958A-0BA3-CA54-10AFB15374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983508" y="3942315"/>
              <a:ext cx="304937" cy="304937"/>
            </a:xfrm>
            <a:prstGeom prst="rect">
              <a:avLst/>
            </a:prstGeom>
          </p:spPr>
        </p:pic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B5843C2D-E90A-1AAC-9330-02A73F77F428}"/>
                </a:ext>
              </a:extLst>
            </p:cNvPr>
            <p:cNvSpPr/>
            <p:nvPr/>
          </p:nvSpPr>
          <p:spPr>
            <a:xfrm rot="19823621">
              <a:off x="4229271" y="3750466"/>
              <a:ext cx="1323253" cy="1590262"/>
            </a:xfrm>
            <a:prstGeom prst="ellipse">
              <a:avLst/>
            </a:prstGeom>
            <a:noFill/>
            <a:ln w="2857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" name="Ellipse 23">
              <a:extLst>
                <a:ext uri="{FF2B5EF4-FFF2-40B4-BE49-F238E27FC236}">
                  <a16:creationId xmlns:a16="http://schemas.microsoft.com/office/drawing/2014/main" id="{9099810F-2A46-F9B1-9BB9-9386D4135B75}"/>
                </a:ext>
              </a:extLst>
            </p:cNvPr>
            <p:cNvSpPr/>
            <p:nvPr/>
          </p:nvSpPr>
          <p:spPr>
            <a:xfrm rot="2127860">
              <a:off x="6487342" y="3761782"/>
              <a:ext cx="813068" cy="1313806"/>
            </a:xfrm>
            <a:prstGeom prst="ellipse">
              <a:avLst/>
            </a:prstGeom>
            <a:noFill/>
            <a:ln w="2857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F9785B7A-1870-41CC-EA94-988611541426}"/>
                  </a:ext>
                </a:extLst>
              </p:cNvPr>
              <p:cNvSpPr txBox="1"/>
              <p:nvPr/>
            </p:nvSpPr>
            <p:spPr>
              <a:xfrm>
                <a:off x="6844930" y="4683604"/>
                <a:ext cx="3981411" cy="3818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de-DE" b="0" i="0" smtClean="0">
                              <a:latin typeface="Cambria Math" panose="02040503050406030204" pitchFamily="18" charset="0"/>
                            </a:rPr>
                            <m:t>single</m:t>
                          </m:r>
                          <m:r>
                            <m:rPr>
                              <m:nor/>
                            </m:rPr>
                            <a:rPr lang="de-DE" b="0" i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nor/>
                            </m:rPr>
                            <a:rPr lang="de-DE" b="0" i="0" smtClean="0">
                              <a:latin typeface="Cambria Math" panose="02040503050406030204" pitchFamily="18" charset="0"/>
                            </a:rPr>
                            <m:t>linkage</m:t>
                          </m:r>
                        </m:sub>
                      </m:sSub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de-DE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,   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lim>
                          </m:limLow>
                        </m:fName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d>
                            <m:d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F9785B7A-1870-41CC-EA94-9886115414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4930" y="4683604"/>
                <a:ext cx="3981411" cy="381836"/>
              </a:xfrm>
              <a:prstGeom prst="rect">
                <a:avLst/>
              </a:prstGeom>
              <a:blipFill>
                <a:blip r:embed="rId4"/>
                <a:stretch>
                  <a:fillRect l="-1225" b="-1746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Gerader Verbinder 26">
            <a:extLst>
              <a:ext uri="{FF2B5EF4-FFF2-40B4-BE49-F238E27FC236}">
                <a16:creationId xmlns:a16="http://schemas.microsoft.com/office/drawing/2014/main" id="{A96275D9-8376-6080-FAF1-EE25B6499613}"/>
              </a:ext>
            </a:extLst>
          </p:cNvPr>
          <p:cNvCxnSpPr/>
          <p:nvPr/>
        </p:nvCxnSpPr>
        <p:spPr>
          <a:xfrm flipV="1">
            <a:off x="8202889" y="3021426"/>
            <a:ext cx="1384463" cy="152468"/>
          </a:xfrm>
          <a:prstGeom prst="line">
            <a:avLst/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5085450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el 13">
            <a:extLst>
              <a:ext uri="{FF2B5EF4-FFF2-40B4-BE49-F238E27FC236}">
                <a16:creationId xmlns:a16="http://schemas.microsoft.com/office/drawing/2014/main" id="{F2FA1690-C977-913C-46A0-34CF8B835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Complete</a:t>
            </a:r>
            <a:r>
              <a:rPr lang="de-DE" dirty="0"/>
              <a:t> </a:t>
            </a:r>
            <a:r>
              <a:rPr lang="de-DE" dirty="0" err="1"/>
              <a:t>linkage</a:t>
            </a:r>
            <a:endParaRPr lang="de-DE" dirty="0"/>
          </a:p>
        </p:txBody>
      </p:sp>
      <p:sp>
        <p:nvSpPr>
          <p:cNvPr id="15" name="Inhaltsplatzhalter 14">
            <a:extLst>
              <a:ext uri="{FF2B5EF4-FFF2-40B4-BE49-F238E27FC236}">
                <a16:creationId xmlns:a16="http://schemas.microsoft.com/office/drawing/2014/main" id="{91E90F3B-DBAD-B5F9-23D5-7C8AE739DF3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Use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distance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farthest</a:t>
            </a:r>
            <a:r>
              <a:rPr lang="de-DE" dirty="0"/>
              <a:t> </a:t>
            </a:r>
            <a:r>
              <a:rPr lang="de-DE" dirty="0" err="1"/>
              <a:t>points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clusters</a:t>
            </a:r>
            <a:r>
              <a:rPr lang="de-DE" dirty="0"/>
              <a:t>.</a:t>
            </a:r>
          </a:p>
          <a:p>
            <a:r>
              <a:rPr lang="de-DE" dirty="0" err="1"/>
              <a:t>Produces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compact</a:t>
            </a:r>
            <a:r>
              <a:rPr lang="de-DE" dirty="0"/>
              <a:t>, </a:t>
            </a:r>
            <a:r>
              <a:rPr lang="de-DE" dirty="0" err="1"/>
              <a:t>globular</a:t>
            </a:r>
            <a:r>
              <a:rPr lang="de-DE" dirty="0"/>
              <a:t> </a:t>
            </a:r>
            <a:r>
              <a:rPr lang="de-DE" dirty="0" err="1"/>
              <a:t>clusters</a:t>
            </a:r>
            <a:r>
              <a:rPr lang="de-DE" dirty="0"/>
              <a:t>.</a:t>
            </a:r>
          </a:p>
          <a:p>
            <a:r>
              <a:rPr lang="de-DE" dirty="0" err="1"/>
              <a:t>Less</a:t>
            </a:r>
            <a:r>
              <a:rPr lang="de-DE" dirty="0"/>
              <a:t> </a:t>
            </a:r>
            <a:r>
              <a:rPr lang="de-DE" dirty="0" err="1"/>
              <a:t>susceptible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outliers</a:t>
            </a:r>
            <a:r>
              <a:rPr lang="de-DE" dirty="0"/>
              <a:t> </a:t>
            </a:r>
            <a:r>
              <a:rPr lang="de-DE" dirty="0" err="1"/>
              <a:t>than</a:t>
            </a:r>
            <a:r>
              <a:rPr lang="de-DE" dirty="0"/>
              <a:t> </a:t>
            </a:r>
            <a:r>
              <a:rPr lang="de-DE" dirty="0" err="1"/>
              <a:t>single</a:t>
            </a:r>
            <a:r>
              <a:rPr lang="de-DE" dirty="0"/>
              <a:t> </a:t>
            </a:r>
            <a:r>
              <a:rPr lang="de-DE" dirty="0" err="1"/>
              <a:t>linkage</a:t>
            </a:r>
            <a:r>
              <a:rPr lang="de-DE" dirty="0"/>
              <a:t>.</a:t>
            </a:r>
          </a:p>
          <a:p>
            <a:r>
              <a:rPr lang="de-DE" dirty="0"/>
              <a:t>Can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difficulties</a:t>
            </a:r>
            <a:r>
              <a:rPr lang="de-DE" dirty="0"/>
              <a:t> </a:t>
            </a:r>
            <a:r>
              <a:rPr lang="de-DE" dirty="0" err="1"/>
              <a:t>detacting</a:t>
            </a:r>
            <a:r>
              <a:rPr lang="de-DE" dirty="0"/>
              <a:t> </a:t>
            </a:r>
            <a:r>
              <a:rPr lang="de-DE" dirty="0" err="1"/>
              <a:t>irregular</a:t>
            </a:r>
            <a:r>
              <a:rPr lang="de-DE" dirty="0"/>
              <a:t> </a:t>
            </a:r>
            <a:r>
              <a:rPr lang="de-DE" dirty="0" err="1"/>
              <a:t>clusters</a:t>
            </a:r>
            <a:r>
              <a:rPr lang="de-DE" dirty="0"/>
              <a:t>.</a:t>
            </a:r>
          </a:p>
        </p:txBody>
      </p: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DD163D96-DFB1-D312-AEA7-8E63FE8305D7}"/>
              </a:ext>
            </a:extLst>
          </p:cNvPr>
          <p:cNvGrpSpPr/>
          <p:nvPr/>
        </p:nvGrpSpPr>
        <p:grpSpPr>
          <a:xfrm>
            <a:off x="7151374" y="2021057"/>
            <a:ext cx="3071139" cy="1590262"/>
            <a:chOff x="4229271" y="3750466"/>
            <a:chExt cx="3071139" cy="1590262"/>
          </a:xfrm>
        </p:grpSpPr>
        <p:pic>
          <p:nvPicPr>
            <p:cNvPr id="18" name="Grafik 17" descr="Schließen mit einfarbiger Füllung">
              <a:extLst>
                <a:ext uri="{FF2B5EF4-FFF2-40B4-BE49-F238E27FC236}">
                  <a16:creationId xmlns:a16="http://schemas.microsoft.com/office/drawing/2014/main" id="{75F15352-7C15-E0D0-C5FC-A1B49375E8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618383" y="3889445"/>
              <a:ext cx="304937" cy="304937"/>
            </a:xfrm>
            <a:prstGeom prst="rect">
              <a:avLst/>
            </a:prstGeom>
          </p:spPr>
        </p:pic>
        <p:pic>
          <p:nvPicPr>
            <p:cNvPr id="19" name="Grafik 18" descr="Schließen mit einfarbiger Füllung">
              <a:extLst>
                <a:ext uri="{FF2B5EF4-FFF2-40B4-BE49-F238E27FC236}">
                  <a16:creationId xmlns:a16="http://schemas.microsoft.com/office/drawing/2014/main" id="{B4805038-F825-58B1-90B1-1BB5F2BABF9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313446" y="4545427"/>
              <a:ext cx="304937" cy="304937"/>
            </a:xfrm>
            <a:prstGeom prst="rect">
              <a:avLst/>
            </a:prstGeom>
          </p:spPr>
        </p:pic>
        <p:pic>
          <p:nvPicPr>
            <p:cNvPr id="20" name="Grafik 19" descr="Schließen mit einfarbiger Füllung">
              <a:extLst>
                <a:ext uri="{FF2B5EF4-FFF2-40B4-BE49-F238E27FC236}">
                  <a16:creationId xmlns:a16="http://schemas.microsoft.com/office/drawing/2014/main" id="{496BF1F1-9D2F-134C-4592-BB067E6DC1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128318" y="4750835"/>
              <a:ext cx="304937" cy="304937"/>
            </a:xfrm>
            <a:prstGeom prst="rect">
              <a:avLst/>
            </a:prstGeom>
          </p:spPr>
        </p:pic>
        <p:pic>
          <p:nvPicPr>
            <p:cNvPr id="21" name="Grafik 20" descr="Schließen mit einfarbiger Füllung">
              <a:extLst>
                <a:ext uri="{FF2B5EF4-FFF2-40B4-BE49-F238E27FC236}">
                  <a16:creationId xmlns:a16="http://schemas.microsoft.com/office/drawing/2014/main" id="{B8E46920-DB38-7178-9C52-B75065A57E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512781" y="4598673"/>
              <a:ext cx="304937" cy="304937"/>
            </a:xfrm>
            <a:prstGeom prst="rect">
              <a:avLst/>
            </a:prstGeom>
          </p:spPr>
        </p:pic>
        <p:pic>
          <p:nvPicPr>
            <p:cNvPr id="22" name="Grafik 21" descr="Schließen mit einfarbiger Füllung">
              <a:extLst>
                <a:ext uri="{FF2B5EF4-FFF2-40B4-BE49-F238E27FC236}">
                  <a16:creationId xmlns:a16="http://schemas.microsoft.com/office/drawing/2014/main" id="{C0144BAD-958A-0BA3-CA54-10AFB15374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983508" y="3942315"/>
              <a:ext cx="304937" cy="304937"/>
            </a:xfrm>
            <a:prstGeom prst="rect">
              <a:avLst/>
            </a:prstGeom>
          </p:spPr>
        </p:pic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B5843C2D-E90A-1AAC-9330-02A73F77F428}"/>
                </a:ext>
              </a:extLst>
            </p:cNvPr>
            <p:cNvSpPr/>
            <p:nvPr/>
          </p:nvSpPr>
          <p:spPr>
            <a:xfrm rot="19823621">
              <a:off x="4229271" y="3750466"/>
              <a:ext cx="1323253" cy="1590262"/>
            </a:xfrm>
            <a:prstGeom prst="ellipse">
              <a:avLst/>
            </a:prstGeom>
            <a:noFill/>
            <a:ln w="2857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" name="Ellipse 23">
              <a:extLst>
                <a:ext uri="{FF2B5EF4-FFF2-40B4-BE49-F238E27FC236}">
                  <a16:creationId xmlns:a16="http://schemas.microsoft.com/office/drawing/2014/main" id="{9099810F-2A46-F9B1-9BB9-9386D4135B75}"/>
                </a:ext>
              </a:extLst>
            </p:cNvPr>
            <p:cNvSpPr/>
            <p:nvPr/>
          </p:nvSpPr>
          <p:spPr>
            <a:xfrm rot="2127860">
              <a:off x="6487342" y="3761782"/>
              <a:ext cx="813068" cy="1313806"/>
            </a:xfrm>
            <a:prstGeom prst="ellipse">
              <a:avLst/>
            </a:prstGeom>
            <a:noFill/>
            <a:ln w="2857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F9785B7A-1870-41CC-EA94-988611541426}"/>
                  </a:ext>
                </a:extLst>
              </p:cNvPr>
              <p:cNvSpPr txBox="1"/>
              <p:nvPr/>
            </p:nvSpPr>
            <p:spPr>
              <a:xfrm>
                <a:off x="6844930" y="4683604"/>
                <a:ext cx="4103239" cy="3836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de-DE" b="0" i="0" smtClean="0">
                              <a:latin typeface="Cambria Math" panose="02040503050406030204" pitchFamily="18" charset="0"/>
                            </a:rPr>
                            <m:t>comlete</m:t>
                          </m:r>
                          <m:r>
                            <m:rPr>
                              <m:nor/>
                            </m:rPr>
                            <a:rPr lang="de-DE" b="0" i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nor/>
                            </m:rPr>
                            <a:rPr lang="de-DE" b="0" i="0" smtClean="0">
                              <a:latin typeface="Cambria Math" panose="02040503050406030204" pitchFamily="18" charset="0"/>
                            </a:rPr>
                            <m:t>linkage</m:t>
                          </m:r>
                        </m:sub>
                      </m:sSub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de-DE" b="0" i="0" smtClean="0">
                                  <a:latin typeface="Cambria Math" panose="02040503050406030204" pitchFamily="18" charset="0"/>
                                </a:rPr>
                                <m:t>m</m:t>
                              </m:r>
                              <m:r>
                                <m:rPr>
                                  <m:nor/>
                                </m:rPr>
                                <a:rPr lang="de-DE" b="0" i="0" smtClean="0">
                                  <a:latin typeface="Cambria Math" panose="02040503050406030204" pitchFamily="18" charset="0"/>
                                </a:rPr>
                                <m:t>ax</m:t>
                              </m:r>
                            </m:e>
                            <m:lim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,   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lim>
                          </m:limLow>
                        </m:fName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d>
                            <m:d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F9785B7A-1870-41CC-EA94-9886115414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4930" y="4683604"/>
                <a:ext cx="4103239" cy="383631"/>
              </a:xfrm>
              <a:prstGeom prst="rect">
                <a:avLst/>
              </a:prstGeom>
              <a:blipFill>
                <a:blip r:embed="rId4"/>
                <a:stretch>
                  <a:fillRect l="-2080" b="-1746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Gerader Verbinder 26">
            <a:extLst>
              <a:ext uri="{FF2B5EF4-FFF2-40B4-BE49-F238E27FC236}">
                <a16:creationId xmlns:a16="http://schemas.microsoft.com/office/drawing/2014/main" id="{A96275D9-8376-6080-FAF1-EE25B6499613}"/>
              </a:ext>
            </a:extLst>
          </p:cNvPr>
          <p:cNvCxnSpPr>
            <a:cxnSpLocks/>
          </p:cNvCxnSpPr>
          <p:nvPr/>
        </p:nvCxnSpPr>
        <p:spPr>
          <a:xfrm flipV="1">
            <a:off x="7394713" y="2372139"/>
            <a:ext cx="2663687" cy="596348"/>
          </a:xfrm>
          <a:prstGeom prst="line">
            <a:avLst/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5143028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el 13">
            <a:extLst>
              <a:ext uri="{FF2B5EF4-FFF2-40B4-BE49-F238E27FC236}">
                <a16:creationId xmlns:a16="http://schemas.microsoft.com/office/drawing/2014/main" id="{F2FA1690-C977-913C-46A0-34CF8B835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Average </a:t>
            </a:r>
            <a:r>
              <a:rPr lang="de-DE" dirty="0" err="1"/>
              <a:t>linkage</a:t>
            </a:r>
            <a:endParaRPr lang="de-DE" dirty="0"/>
          </a:p>
        </p:txBody>
      </p:sp>
      <p:sp>
        <p:nvSpPr>
          <p:cNvPr id="15" name="Inhaltsplatzhalter 14">
            <a:extLst>
              <a:ext uri="{FF2B5EF4-FFF2-40B4-BE49-F238E27FC236}">
                <a16:creationId xmlns:a16="http://schemas.microsoft.com/office/drawing/2014/main" id="{91E90F3B-DBAD-B5F9-23D5-7C8AE739DF3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Calculate the average distance.</a:t>
            </a:r>
          </a:p>
          <a:p>
            <a:r>
              <a:rPr lang="en-US" dirty="0"/>
              <a:t>Provides a good compromise between Single Linkage and Complete Linkage.</a:t>
            </a:r>
          </a:p>
          <a:p>
            <a:r>
              <a:rPr lang="en-US" dirty="0"/>
              <a:t>Able to detect both compact and irregularly shaped clusters.</a:t>
            </a:r>
          </a:p>
          <a:p>
            <a:r>
              <a:rPr lang="en-US" dirty="0"/>
              <a:t>It's less robust to outliers than Complete Linkage.</a:t>
            </a:r>
            <a:endParaRPr lang="de-DE" dirty="0"/>
          </a:p>
        </p:txBody>
      </p: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DD163D96-DFB1-D312-AEA7-8E63FE8305D7}"/>
              </a:ext>
            </a:extLst>
          </p:cNvPr>
          <p:cNvGrpSpPr/>
          <p:nvPr/>
        </p:nvGrpSpPr>
        <p:grpSpPr>
          <a:xfrm>
            <a:off x="7151374" y="2021057"/>
            <a:ext cx="3071139" cy="1590262"/>
            <a:chOff x="4229271" y="3750466"/>
            <a:chExt cx="3071139" cy="1590262"/>
          </a:xfrm>
        </p:grpSpPr>
        <p:pic>
          <p:nvPicPr>
            <p:cNvPr id="18" name="Grafik 17" descr="Schließen mit einfarbiger Füllung">
              <a:extLst>
                <a:ext uri="{FF2B5EF4-FFF2-40B4-BE49-F238E27FC236}">
                  <a16:creationId xmlns:a16="http://schemas.microsoft.com/office/drawing/2014/main" id="{75F15352-7C15-E0D0-C5FC-A1B49375E8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618383" y="3889445"/>
              <a:ext cx="304937" cy="304937"/>
            </a:xfrm>
            <a:prstGeom prst="rect">
              <a:avLst/>
            </a:prstGeom>
          </p:spPr>
        </p:pic>
        <p:pic>
          <p:nvPicPr>
            <p:cNvPr id="19" name="Grafik 18" descr="Schließen mit einfarbiger Füllung">
              <a:extLst>
                <a:ext uri="{FF2B5EF4-FFF2-40B4-BE49-F238E27FC236}">
                  <a16:creationId xmlns:a16="http://schemas.microsoft.com/office/drawing/2014/main" id="{B4805038-F825-58B1-90B1-1BB5F2BABF9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313446" y="4545427"/>
              <a:ext cx="304937" cy="304937"/>
            </a:xfrm>
            <a:prstGeom prst="rect">
              <a:avLst/>
            </a:prstGeom>
          </p:spPr>
        </p:pic>
        <p:pic>
          <p:nvPicPr>
            <p:cNvPr id="20" name="Grafik 19" descr="Schließen mit einfarbiger Füllung">
              <a:extLst>
                <a:ext uri="{FF2B5EF4-FFF2-40B4-BE49-F238E27FC236}">
                  <a16:creationId xmlns:a16="http://schemas.microsoft.com/office/drawing/2014/main" id="{496BF1F1-9D2F-134C-4592-BB067E6DC1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128318" y="4750835"/>
              <a:ext cx="304937" cy="304937"/>
            </a:xfrm>
            <a:prstGeom prst="rect">
              <a:avLst/>
            </a:prstGeom>
          </p:spPr>
        </p:pic>
        <p:pic>
          <p:nvPicPr>
            <p:cNvPr id="21" name="Grafik 20" descr="Schließen mit einfarbiger Füllung">
              <a:extLst>
                <a:ext uri="{FF2B5EF4-FFF2-40B4-BE49-F238E27FC236}">
                  <a16:creationId xmlns:a16="http://schemas.microsoft.com/office/drawing/2014/main" id="{B8E46920-DB38-7178-9C52-B75065A57E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512781" y="4598673"/>
              <a:ext cx="304937" cy="304937"/>
            </a:xfrm>
            <a:prstGeom prst="rect">
              <a:avLst/>
            </a:prstGeom>
          </p:spPr>
        </p:pic>
        <p:pic>
          <p:nvPicPr>
            <p:cNvPr id="22" name="Grafik 21" descr="Schließen mit einfarbiger Füllung">
              <a:extLst>
                <a:ext uri="{FF2B5EF4-FFF2-40B4-BE49-F238E27FC236}">
                  <a16:creationId xmlns:a16="http://schemas.microsoft.com/office/drawing/2014/main" id="{C0144BAD-958A-0BA3-CA54-10AFB15374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983508" y="3942315"/>
              <a:ext cx="304937" cy="304937"/>
            </a:xfrm>
            <a:prstGeom prst="rect">
              <a:avLst/>
            </a:prstGeom>
          </p:spPr>
        </p:pic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B5843C2D-E90A-1AAC-9330-02A73F77F428}"/>
                </a:ext>
              </a:extLst>
            </p:cNvPr>
            <p:cNvSpPr/>
            <p:nvPr/>
          </p:nvSpPr>
          <p:spPr>
            <a:xfrm rot="19823621">
              <a:off x="4229271" y="3750466"/>
              <a:ext cx="1323253" cy="1590262"/>
            </a:xfrm>
            <a:prstGeom prst="ellipse">
              <a:avLst/>
            </a:prstGeom>
            <a:noFill/>
            <a:ln w="2857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" name="Ellipse 23">
              <a:extLst>
                <a:ext uri="{FF2B5EF4-FFF2-40B4-BE49-F238E27FC236}">
                  <a16:creationId xmlns:a16="http://schemas.microsoft.com/office/drawing/2014/main" id="{9099810F-2A46-F9B1-9BB9-9386D4135B75}"/>
                </a:ext>
              </a:extLst>
            </p:cNvPr>
            <p:cNvSpPr/>
            <p:nvPr/>
          </p:nvSpPr>
          <p:spPr>
            <a:xfrm rot="2127860">
              <a:off x="6487342" y="3761782"/>
              <a:ext cx="813068" cy="1313806"/>
            </a:xfrm>
            <a:prstGeom prst="ellipse">
              <a:avLst/>
            </a:prstGeom>
            <a:noFill/>
            <a:ln w="2857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F9785B7A-1870-41CC-EA94-988611541426}"/>
                  </a:ext>
                </a:extLst>
              </p:cNvPr>
              <p:cNvSpPr txBox="1"/>
              <p:nvPr/>
            </p:nvSpPr>
            <p:spPr>
              <a:xfrm>
                <a:off x="6593470" y="4683604"/>
                <a:ext cx="4867871" cy="6933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de-DE" b="0" i="0" smtClean="0">
                              <a:latin typeface="Cambria Math" panose="02040503050406030204" pitchFamily="18" charset="0"/>
                            </a:rPr>
                            <m:t>average</m:t>
                          </m:r>
                          <m:r>
                            <m:rPr>
                              <m:nor/>
                            </m:rPr>
                            <a:rPr lang="de-DE" b="0" i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nor/>
                            </m:rPr>
                            <a:rPr lang="de-DE" b="0" i="0" smtClean="0">
                              <a:latin typeface="Cambria Math" panose="02040503050406030204" pitchFamily="18" charset="0"/>
                            </a:rPr>
                            <m:t>linkage</m:t>
                          </m:r>
                        </m:sub>
                      </m:sSub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  <m:sup/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d>
                            <m:d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F9785B7A-1870-41CC-EA94-9886115414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3470" y="4683604"/>
                <a:ext cx="4867871" cy="69339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Gerader Verbinder 26">
            <a:extLst>
              <a:ext uri="{FF2B5EF4-FFF2-40B4-BE49-F238E27FC236}">
                <a16:creationId xmlns:a16="http://schemas.microsoft.com/office/drawing/2014/main" id="{A96275D9-8376-6080-FAF1-EE25B6499613}"/>
              </a:ext>
            </a:extLst>
          </p:cNvPr>
          <p:cNvCxnSpPr>
            <a:cxnSpLocks/>
          </p:cNvCxnSpPr>
          <p:nvPr/>
        </p:nvCxnSpPr>
        <p:spPr>
          <a:xfrm flipV="1">
            <a:off x="7394713" y="2372139"/>
            <a:ext cx="2663687" cy="596348"/>
          </a:xfrm>
          <a:prstGeom prst="line">
            <a:avLst/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" name="Gerader Verbinder 1">
            <a:extLst>
              <a:ext uri="{FF2B5EF4-FFF2-40B4-BE49-F238E27FC236}">
                <a16:creationId xmlns:a16="http://schemas.microsoft.com/office/drawing/2014/main" id="{55AB9B2B-ECDC-1F15-14B4-E77415E3B19C}"/>
              </a:ext>
            </a:extLst>
          </p:cNvPr>
          <p:cNvCxnSpPr>
            <a:cxnSpLocks/>
          </p:cNvCxnSpPr>
          <p:nvPr/>
        </p:nvCxnSpPr>
        <p:spPr>
          <a:xfrm>
            <a:off x="7712765" y="2312504"/>
            <a:ext cx="2345635" cy="59635"/>
          </a:xfrm>
          <a:prstGeom prst="line">
            <a:avLst/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id="{E7D77513-93FD-817A-039C-F2AF4031F69E}"/>
              </a:ext>
            </a:extLst>
          </p:cNvPr>
          <p:cNvCxnSpPr>
            <a:cxnSpLocks/>
          </p:cNvCxnSpPr>
          <p:nvPr/>
        </p:nvCxnSpPr>
        <p:spPr>
          <a:xfrm flipV="1">
            <a:off x="8222974" y="2372139"/>
            <a:ext cx="1835426" cy="802062"/>
          </a:xfrm>
          <a:prstGeom prst="line">
            <a:avLst/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431FA1DF-2EBF-96EB-FBAA-61D13F052806}"/>
              </a:ext>
            </a:extLst>
          </p:cNvPr>
          <p:cNvCxnSpPr>
            <a:cxnSpLocks/>
          </p:cNvCxnSpPr>
          <p:nvPr/>
        </p:nvCxnSpPr>
        <p:spPr>
          <a:xfrm>
            <a:off x="7712765" y="2312504"/>
            <a:ext cx="1895061" cy="708922"/>
          </a:xfrm>
          <a:prstGeom prst="line">
            <a:avLst/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0A29B8A7-7445-BB76-A558-E5570D85F41B}"/>
              </a:ext>
            </a:extLst>
          </p:cNvPr>
          <p:cNvCxnSpPr>
            <a:cxnSpLocks/>
          </p:cNvCxnSpPr>
          <p:nvPr/>
        </p:nvCxnSpPr>
        <p:spPr>
          <a:xfrm>
            <a:off x="7396219" y="2970736"/>
            <a:ext cx="2209982" cy="50690"/>
          </a:xfrm>
          <a:prstGeom prst="line">
            <a:avLst/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2D994E2D-85D4-071D-B2C7-1B99B1F080FB}"/>
              </a:ext>
            </a:extLst>
          </p:cNvPr>
          <p:cNvCxnSpPr>
            <a:cxnSpLocks/>
          </p:cNvCxnSpPr>
          <p:nvPr/>
        </p:nvCxnSpPr>
        <p:spPr>
          <a:xfrm flipV="1">
            <a:off x="8222974" y="3021426"/>
            <a:ext cx="1383227" cy="172903"/>
          </a:xfrm>
          <a:prstGeom prst="line">
            <a:avLst/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6364440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el 13">
            <a:extLst>
              <a:ext uri="{FF2B5EF4-FFF2-40B4-BE49-F238E27FC236}">
                <a16:creationId xmlns:a16="http://schemas.microsoft.com/office/drawing/2014/main" id="{F2FA1690-C977-913C-46A0-34CF8B835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Centroid</a:t>
            </a:r>
            <a:r>
              <a:rPr lang="de-DE" dirty="0"/>
              <a:t> </a:t>
            </a:r>
            <a:r>
              <a:rPr lang="de-DE" dirty="0" err="1"/>
              <a:t>linkage</a:t>
            </a:r>
            <a:endParaRPr lang="de-DE" dirty="0"/>
          </a:p>
        </p:txBody>
      </p:sp>
      <p:sp>
        <p:nvSpPr>
          <p:cNvPr id="15" name="Inhaltsplatzhalter 14">
            <a:extLst>
              <a:ext uri="{FF2B5EF4-FFF2-40B4-BE49-F238E27FC236}">
                <a16:creationId xmlns:a16="http://schemas.microsoft.com/office/drawing/2014/main" id="{91E90F3B-DBAD-B5F9-23D5-7C8AE739DF3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de-DE" dirty="0" err="1"/>
              <a:t>Calculate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distance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cluster</a:t>
            </a:r>
            <a:r>
              <a:rPr lang="de-DE" dirty="0"/>
              <a:t> </a:t>
            </a:r>
            <a:r>
              <a:rPr lang="de-DE" dirty="0" err="1"/>
              <a:t>centers</a:t>
            </a:r>
            <a:r>
              <a:rPr lang="de-DE" dirty="0"/>
              <a:t>.</a:t>
            </a:r>
          </a:p>
          <a:p>
            <a:r>
              <a:rPr lang="en-US" dirty="0"/>
              <a:t>It minimizes the total within-cluster variance.</a:t>
            </a:r>
          </a:p>
          <a:p>
            <a:r>
              <a:rPr lang="en-US" dirty="0"/>
              <a:t>Tends to produce compact, equally sized clusters.</a:t>
            </a:r>
          </a:p>
          <a:p>
            <a:r>
              <a:rPr lang="en-US" dirty="0"/>
              <a:t>It can have difficulty detecting irregularly shaped clusters and is susceptible to outliers.</a:t>
            </a:r>
            <a:endParaRPr lang="de-DE" dirty="0"/>
          </a:p>
        </p:txBody>
      </p: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DD163D96-DFB1-D312-AEA7-8E63FE8305D7}"/>
              </a:ext>
            </a:extLst>
          </p:cNvPr>
          <p:cNvGrpSpPr/>
          <p:nvPr/>
        </p:nvGrpSpPr>
        <p:grpSpPr>
          <a:xfrm>
            <a:off x="7151374" y="2021057"/>
            <a:ext cx="3071139" cy="1590262"/>
            <a:chOff x="4229271" y="3750466"/>
            <a:chExt cx="3071139" cy="1590262"/>
          </a:xfrm>
        </p:grpSpPr>
        <p:pic>
          <p:nvPicPr>
            <p:cNvPr id="18" name="Grafik 17" descr="Schließen mit einfarbiger Füllung">
              <a:extLst>
                <a:ext uri="{FF2B5EF4-FFF2-40B4-BE49-F238E27FC236}">
                  <a16:creationId xmlns:a16="http://schemas.microsoft.com/office/drawing/2014/main" id="{75F15352-7C15-E0D0-C5FC-A1B49375E8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618383" y="3889445"/>
              <a:ext cx="304937" cy="304937"/>
            </a:xfrm>
            <a:prstGeom prst="rect">
              <a:avLst/>
            </a:prstGeom>
          </p:spPr>
        </p:pic>
        <p:pic>
          <p:nvPicPr>
            <p:cNvPr id="19" name="Grafik 18" descr="Schließen mit einfarbiger Füllung">
              <a:extLst>
                <a:ext uri="{FF2B5EF4-FFF2-40B4-BE49-F238E27FC236}">
                  <a16:creationId xmlns:a16="http://schemas.microsoft.com/office/drawing/2014/main" id="{B4805038-F825-58B1-90B1-1BB5F2BABF9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313446" y="4545427"/>
              <a:ext cx="304937" cy="304937"/>
            </a:xfrm>
            <a:prstGeom prst="rect">
              <a:avLst/>
            </a:prstGeom>
          </p:spPr>
        </p:pic>
        <p:pic>
          <p:nvPicPr>
            <p:cNvPr id="20" name="Grafik 19" descr="Schließen mit einfarbiger Füllung">
              <a:extLst>
                <a:ext uri="{FF2B5EF4-FFF2-40B4-BE49-F238E27FC236}">
                  <a16:creationId xmlns:a16="http://schemas.microsoft.com/office/drawing/2014/main" id="{496BF1F1-9D2F-134C-4592-BB067E6DC1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128318" y="4750835"/>
              <a:ext cx="304937" cy="304937"/>
            </a:xfrm>
            <a:prstGeom prst="rect">
              <a:avLst/>
            </a:prstGeom>
          </p:spPr>
        </p:pic>
        <p:pic>
          <p:nvPicPr>
            <p:cNvPr id="21" name="Grafik 20" descr="Schließen mit einfarbiger Füllung">
              <a:extLst>
                <a:ext uri="{FF2B5EF4-FFF2-40B4-BE49-F238E27FC236}">
                  <a16:creationId xmlns:a16="http://schemas.microsoft.com/office/drawing/2014/main" id="{B8E46920-DB38-7178-9C52-B75065A57E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512781" y="4598673"/>
              <a:ext cx="304937" cy="304937"/>
            </a:xfrm>
            <a:prstGeom prst="rect">
              <a:avLst/>
            </a:prstGeom>
          </p:spPr>
        </p:pic>
        <p:pic>
          <p:nvPicPr>
            <p:cNvPr id="22" name="Grafik 21" descr="Schließen mit einfarbiger Füllung">
              <a:extLst>
                <a:ext uri="{FF2B5EF4-FFF2-40B4-BE49-F238E27FC236}">
                  <a16:creationId xmlns:a16="http://schemas.microsoft.com/office/drawing/2014/main" id="{C0144BAD-958A-0BA3-CA54-10AFB15374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983508" y="3942315"/>
              <a:ext cx="304937" cy="304937"/>
            </a:xfrm>
            <a:prstGeom prst="rect">
              <a:avLst/>
            </a:prstGeom>
          </p:spPr>
        </p:pic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B5843C2D-E90A-1AAC-9330-02A73F77F428}"/>
                </a:ext>
              </a:extLst>
            </p:cNvPr>
            <p:cNvSpPr/>
            <p:nvPr/>
          </p:nvSpPr>
          <p:spPr>
            <a:xfrm rot="19823621">
              <a:off x="4229271" y="3750466"/>
              <a:ext cx="1323253" cy="1590262"/>
            </a:xfrm>
            <a:prstGeom prst="ellipse">
              <a:avLst/>
            </a:prstGeom>
            <a:noFill/>
            <a:ln w="2857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" name="Ellipse 23">
              <a:extLst>
                <a:ext uri="{FF2B5EF4-FFF2-40B4-BE49-F238E27FC236}">
                  <a16:creationId xmlns:a16="http://schemas.microsoft.com/office/drawing/2014/main" id="{9099810F-2A46-F9B1-9BB9-9386D4135B75}"/>
                </a:ext>
              </a:extLst>
            </p:cNvPr>
            <p:cNvSpPr/>
            <p:nvPr/>
          </p:nvSpPr>
          <p:spPr>
            <a:xfrm rot="2127860">
              <a:off x="6487342" y="3761782"/>
              <a:ext cx="813068" cy="1313806"/>
            </a:xfrm>
            <a:prstGeom prst="ellipse">
              <a:avLst/>
            </a:prstGeom>
            <a:noFill/>
            <a:ln w="2857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F9785B7A-1870-41CC-EA94-988611541426}"/>
                  </a:ext>
                </a:extLst>
              </p:cNvPr>
              <p:cNvSpPr txBox="1"/>
              <p:nvPr/>
            </p:nvSpPr>
            <p:spPr>
              <a:xfrm>
                <a:off x="6844930" y="4683604"/>
                <a:ext cx="3402149" cy="3651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de-DE" b="0" i="0" smtClean="0">
                              <a:latin typeface="Cambria Math" panose="02040503050406030204" pitchFamily="18" charset="0"/>
                            </a:rPr>
                            <m:t>centroid</m:t>
                          </m:r>
                          <m:r>
                            <m:rPr>
                              <m:nor/>
                            </m:rPr>
                            <a:rPr lang="de-DE" b="0" i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nor/>
                            </m:rPr>
                            <a:rPr lang="de-DE" b="0" i="0" smtClean="0">
                              <a:latin typeface="Cambria Math" panose="02040503050406030204" pitchFamily="18" charset="0"/>
                            </a:rPr>
                            <m:t>linkage</m:t>
                          </m:r>
                        </m:sub>
                      </m:sSub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acc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̅"/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F9785B7A-1870-41CC-EA94-9886115414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4930" y="4683604"/>
                <a:ext cx="3402149" cy="365100"/>
              </a:xfrm>
              <a:prstGeom prst="rect">
                <a:avLst/>
              </a:prstGeom>
              <a:blipFill>
                <a:blip r:embed="rId4"/>
                <a:stretch>
                  <a:fillRect l="-2509" r="-7168" b="-2833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Gerader Verbinder 26">
            <a:extLst>
              <a:ext uri="{FF2B5EF4-FFF2-40B4-BE49-F238E27FC236}">
                <a16:creationId xmlns:a16="http://schemas.microsoft.com/office/drawing/2014/main" id="{A96275D9-8376-6080-FAF1-EE25B6499613}"/>
              </a:ext>
            </a:extLst>
          </p:cNvPr>
          <p:cNvCxnSpPr>
            <a:cxnSpLocks/>
            <a:stCxn id="3" idx="6"/>
            <a:endCxn id="4" idx="2"/>
          </p:cNvCxnSpPr>
          <p:nvPr/>
        </p:nvCxnSpPr>
        <p:spPr>
          <a:xfrm flipV="1">
            <a:off x="7871637" y="2689276"/>
            <a:ext cx="1904264" cy="133758"/>
          </a:xfrm>
          <a:prstGeom prst="line">
            <a:avLst/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" name="Ellipse 2">
            <a:extLst>
              <a:ext uri="{FF2B5EF4-FFF2-40B4-BE49-F238E27FC236}">
                <a16:creationId xmlns:a16="http://schemas.microsoft.com/office/drawing/2014/main" id="{D4AF0D63-E000-31DE-97CE-8829A5A8DD0D}"/>
              </a:ext>
            </a:extLst>
          </p:cNvPr>
          <p:cNvSpPr/>
          <p:nvPr/>
        </p:nvSpPr>
        <p:spPr>
          <a:xfrm>
            <a:off x="7778872" y="2776804"/>
            <a:ext cx="92765" cy="9246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5445E7FA-7421-A340-255E-0A7B306D78CD}"/>
              </a:ext>
            </a:extLst>
          </p:cNvPr>
          <p:cNvSpPr/>
          <p:nvPr/>
        </p:nvSpPr>
        <p:spPr>
          <a:xfrm>
            <a:off x="9775901" y="2643046"/>
            <a:ext cx="92765" cy="9246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80182903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061DFD9-9B7E-00EB-F0F9-60CA561C8F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sklearn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F7BA422-999C-FBAE-C645-1B3D161E53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>
                <a:hlinkClick r:id="rId2"/>
              </a:rPr>
              <a:t>AgglomerativeClustering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sklearn</a:t>
            </a:r>
            <a:endParaRPr lang="de-DE" dirty="0"/>
          </a:p>
          <a:p>
            <a:r>
              <a:rPr lang="de-DE" dirty="0" err="1"/>
              <a:t>Example</a:t>
            </a:r>
            <a:r>
              <a:rPr lang="de-DE" dirty="0"/>
              <a:t>: </a:t>
            </a:r>
            <a:r>
              <a:rPr lang="de-DE" b="0" i="0" dirty="0">
                <a:solidFill>
                  <a:srgbClr val="000000"/>
                </a:solidFill>
                <a:effectLst/>
                <a:latin typeface="Inter"/>
                <a:hlinkClick r:id="rId3"/>
              </a:rPr>
              <a:t>https://www.kaggle.com/viktorreichert/hirarchical-clustering-with-world-map</a:t>
            </a:r>
            <a:endParaRPr lang="de-DE" b="0" i="0" dirty="0">
              <a:solidFill>
                <a:srgbClr val="000000"/>
              </a:solidFill>
              <a:effectLst/>
              <a:latin typeface="Inter"/>
            </a:endParaRPr>
          </a:p>
          <a:p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81D4129-44F1-2412-B93F-AB066AF610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2090" y="3372675"/>
            <a:ext cx="6851788" cy="293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225110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3596663-EDA2-66E0-9636-6C44EBCE4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DBSCAN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6E0E1C6-24DD-3EB8-7077-6BAC2E8A1B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DBSCAN is a clustering algorithm. It’s result often match clusters humans would predict. </a:t>
            </a:r>
          </a:p>
          <a:p>
            <a:r>
              <a:rPr lang="en-US" dirty="0"/>
              <a:t>DBSCAN has the following key features: </a:t>
            </a:r>
          </a:p>
          <a:p>
            <a:pPr lvl="1"/>
            <a:r>
              <a:rPr lang="en-US" dirty="0"/>
              <a:t>DBSCAN chooses the number of clusters by itself. </a:t>
            </a:r>
          </a:p>
          <a:p>
            <a:pPr lvl="1"/>
            <a:r>
              <a:rPr lang="en-US" dirty="0"/>
              <a:t>Outliers are detected automatically and are put into the cluster “-1”. 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65391022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5BC640F-01AC-39BB-00D5-106894FEBE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Algorithm</a:t>
            </a:r>
            <a:r>
              <a:rPr lang="de-DE" dirty="0"/>
              <a:t> </a:t>
            </a:r>
            <a:r>
              <a:rPr lang="de-DE" dirty="0" err="1"/>
              <a:t>Overview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7162ECE7-BDEA-DABD-FA5F-285C025B4AA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de-DE" dirty="0"/>
                  <a:t>For </a:t>
                </a:r>
                <a:r>
                  <a:rPr lang="de-DE" dirty="0" err="1"/>
                  <a:t>each</a:t>
                </a:r>
                <a:r>
                  <a:rPr lang="de-DE" dirty="0"/>
                  <a:t> </a:t>
                </a:r>
                <a:r>
                  <a:rPr lang="de-DE" dirty="0" err="1"/>
                  <a:t>datapoint</a:t>
                </a:r>
                <a:r>
                  <a:rPr lang="de-DE" dirty="0"/>
                  <a:t> </a:t>
                </a:r>
                <a:r>
                  <a:rPr lang="de-DE" dirty="0" err="1"/>
                  <a:t>calculate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number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neighbors</a:t>
                </a:r>
                <a:r>
                  <a:rPr lang="de-DE" dirty="0"/>
                  <a:t>, </a:t>
                </a:r>
                <a:r>
                  <a:rPr lang="de-DE" dirty="0" err="1"/>
                  <a:t>closer</a:t>
                </a:r>
                <a:r>
                  <a:rPr lang="de-DE" dirty="0"/>
                  <a:t> </a:t>
                </a:r>
                <a:r>
                  <a:rPr lang="de-DE" dirty="0" err="1"/>
                  <a:t>then</a:t>
                </a:r>
                <a:r>
                  <a:rPr lang="de-DE" dirty="0"/>
                  <a:t> a </a:t>
                </a:r>
                <a:r>
                  <a:rPr lang="de-DE" dirty="0" err="1"/>
                  <a:t>given</a:t>
                </a:r>
                <a:r>
                  <a:rPr lang="de-DE" dirty="0"/>
                  <a:t> </a:t>
                </a:r>
                <a:r>
                  <a:rPr lang="de-DE" dirty="0" err="1"/>
                  <a:t>limit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𝜀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0,∞</m:t>
                        </m:r>
                      </m:e>
                    </m:d>
                  </m:oMath>
                </a14:m>
                <a:r>
                  <a:rPr lang="de-DE" dirty="0"/>
                  <a:t>.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de-DE" dirty="0"/>
                  <a:t>Mark all </a:t>
                </a:r>
                <a:r>
                  <a:rPr lang="de-DE" dirty="0" err="1"/>
                  <a:t>points</a:t>
                </a:r>
                <a:r>
                  <a:rPr lang="de-DE" dirty="0"/>
                  <a:t> </a:t>
                </a:r>
                <a:r>
                  <a:rPr lang="de-DE" dirty="0" err="1"/>
                  <a:t>with</a:t>
                </a:r>
                <a:r>
                  <a:rPr lang="de-DE" dirty="0"/>
                  <a:t> at least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ℕ</m:t>
                    </m:r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neibors</a:t>
                </a:r>
                <a:r>
                  <a:rPr lang="de-DE" dirty="0"/>
                  <a:t> </a:t>
                </a:r>
                <a:r>
                  <a:rPr lang="de-DE" dirty="0" err="1"/>
                  <a:t>as</a:t>
                </a:r>
                <a:r>
                  <a:rPr lang="de-DE" dirty="0"/>
                  <a:t> </a:t>
                </a:r>
                <a:r>
                  <a:rPr lang="de-DE" b="1" dirty="0" err="1"/>
                  <a:t>core</a:t>
                </a:r>
                <a:r>
                  <a:rPr lang="de-DE" b="1" dirty="0"/>
                  <a:t> </a:t>
                </a:r>
                <a:r>
                  <a:rPr lang="de-DE" b="1" dirty="0" err="1"/>
                  <a:t>points</a:t>
                </a:r>
                <a:r>
                  <a:rPr lang="de-DE" dirty="0"/>
                  <a:t>.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de-DE" dirty="0"/>
                  <a:t>Pick an </a:t>
                </a:r>
                <a:r>
                  <a:rPr lang="de-DE" dirty="0" err="1"/>
                  <a:t>arbitrary</a:t>
                </a:r>
                <a:r>
                  <a:rPr lang="de-DE" dirty="0"/>
                  <a:t> </a:t>
                </a:r>
                <a:r>
                  <a:rPr lang="de-DE" dirty="0" err="1"/>
                  <a:t>core</a:t>
                </a:r>
                <a:r>
                  <a:rPr lang="de-DE" dirty="0"/>
                  <a:t> </a:t>
                </a:r>
                <a:r>
                  <a:rPr lang="de-DE" dirty="0" err="1"/>
                  <a:t>point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that</a:t>
                </a:r>
                <a:r>
                  <a:rPr lang="de-DE" dirty="0"/>
                  <a:t> </a:t>
                </a:r>
                <a:r>
                  <a:rPr lang="de-DE" dirty="0" err="1"/>
                  <a:t>is</a:t>
                </a:r>
                <a:r>
                  <a:rPr lang="de-DE" dirty="0"/>
                  <a:t> not </a:t>
                </a:r>
                <a:r>
                  <a:rPr lang="de-DE" dirty="0" err="1"/>
                  <a:t>jet</a:t>
                </a:r>
                <a:r>
                  <a:rPr lang="de-DE" dirty="0"/>
                  <a:t> </a:t>
                </a:r>
                <a:r>
                  <a:rPr lang="de-DE" dirty="0" err="1"/>
                  <a:t>part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any</a:t>
                </a:r>
                <a:r>
                  <a:rPr lang="de-DE" dirty="0"/>
                  <a:t> </a:t>
                </a:r>
                <a:r>
                  <a:rPr lang="de-DE" dirty="0" err="1"/>
                  <a:t>cluster</a:t>
                </a:r>
                <a:r>
                  <a:rPr lang="de-DE" dirty="0"/>
                  <a:t> and </a:t>
                </a:r>
                <a:r>
                  <a:rPr lang="de-DE" dirty="0" err="1"/>
                  <a:t>add</a:t>
                </a:r>
                <a:r>
                  <a:rPr lang="de-DE" dirty="0"/>
                  <a:t> </a:t>
                </a:r>
                <a:r>
                  <a:rPr lang="de-DE" dirty="0" err="1"/>
                  <a:t>it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a </a:t>
                </a:r>
                <a:r>
                  <a:rPr lang="de-DE" dirty="0" err="1"/>
                  <a:t>new</a:t>
                </a:r>
                <a:r>
                  <a:rPr lang="de-DE" dirty="0"/>
                  <a:t> </a:t>
                </a:r>
                <a:r>
                  <a:rPr lang="de-DE" dirty="0" err="1"/>
                  <a:t>cluster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de-DE" dirty="0"/>
                  <a:t>.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de-DE" dirty="0"/>
                  <a:t>Add all </a:t>
                </a:r>
                <a:r>
                  <a:rPr lang="de-DE" dirty="0" err="1"/>
                  <a:t>core</a:t>
                </a:r>
                <a:r>
                  <a:rPr lang="de-DE" dirty="0"/>
                  <a:t> </a:t>
                </a:r>
                <a:r>
                  <a:rPr lang="de-DE" dirty="0" err="1"/>
                  <a:t>points</a:t>
                </a:r>
                <a:r>
                  <a:rPr lang="de-DE" dirty="0"/>
                  <a:t> </a:t>
                </a:r>
                <a:r>
                  <a:rPr lang="de-DE" dirty="0" err="1"/>
                  <a:t>that</a:t>
                </a:r>
                <a:r>
                  <a:rPr lang="de-DE" dirty="0"/>
                  <a:t> </a:t>
                </a:r>
                <a:r>
                  <a:rPr lang="de-DE" dirty="0" err="1"/>
                  <a:t>have</a:t>
                </a:r>
                <a:r>
                  <a:rPr lang="de-DE" dirty="0"/>
                  <a:t> a maximum </a:t>
                </a:r>
                <a:r>
                  <a:rPr lang="de-DE" dirty="0" err="1"/>
                  <a:t>distance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cluster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de-DE" dirty="0"/>
                  <a:t>.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de-DE" dirty="0"/>
                  <a:t>Repeat </a:t>
                </a:r>
                <a:r>
                  <a:rPr lang="de-DE" dirty="0" err="1"/>
                  <a:t>step</a:t>
                </a:r>
                <a:r>
                  <a:rPr lang="de-DE" dirty="0"/>
                  <a:t> 4 </a:t>
                </a:r>
                <a:r>
                  <a:rPr lang="de-DE" dirty="0" err="1"/>
                  <a:t>for</a:t>
                </a:r>
                <a:r>
                  <a:rPr lang="de-DE" dirty="0"/>
                  <a:t> all </a:t>
                </a:r>
                <a:r>
                  <a:rPr lang="de-DE" dirty="0" err="1"/>
                  <a:t>newly</a:t>
                </a:r>
                <a:r>
                  <a:rPr lang="de-DE" dirty="0"/>
                  <a:t> </a:t>
                </a:r>
                <a:r>
                  <a:rPr lang="de-DE" dirty="0" err="1"/>
                  <a:t>added</a:t>
                </a:r>
                <a:r>
                  <a:rPr lang="de-DE" dirty="0"/>
                  <a:t> </a:t>
                </a:r>
                <a:r>
                  <a:rPr lang="de-DE" dirty="0" err="1"/>
                  <a:t>core</a:t>
                </a:r>
                <a:r>
                  <a:rPr lang="de-DE" dirty="0"/>
                  <a:t> </a:t>
                </a:r>
                <a:r>
                  <a:rPr lang="de-DE" dirty="0" err="1"/>
                  <a:t>points</a:t>
                </a:r>
                <a:r>
                  <a:rPr lang="de-DE" dirty="0"/>
                  <a:t> in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cluster</a:t>
                </a:r>
                <a:r>
                  <a:rPr lang="de-DE" dirty="0"/>
                  <a:t>.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de-DE" dirty="0" err="1"/>
                  <a:t>When</a:t>
                </a:r>
                <a:r>
                  <a:rPr lang="de-DE" dirty="0"/>
                  <a:t> </a:t>
                </a:r>
                <a:r>
                  <a:rPr lang="de-DE" dirty="0" err="1"/>
                  <a:t>there</a:t>
                </a:r>
                <a:r>
                  <a:rPr lang="de-DE" dirty="0"/>
                  <a:t> </a:t>
                </a:r>
                <a:r>
                  <a:rPr lang="de-DE" dirty="0" err="1"/>
                  <a:t>are</a:t>
                </a:r>
                <a:r>
                  <a:rPr lang="de-DE" dirty="0"/>
                  <a:t> </a:t>
                </a:r>
                <a:r>
                  <a:rPr lang="de-DE" dirty="0" err="1"/>
                  <a:t>no</a:t>
                </a:r>
                <a:r>
                  <a:rPr lang="de-DE" dirty="0"/>
                  <a:t> </a:t>
                </a:r>
                <a:r>
                  <a:rPr lang="de-DE" dirty="0" err="1"/>
                  <a:t>more</a:t>
                </a:r>
                <a:r>
                  <a:rPr lang="de-DE" dirty="0"/>
                  <a:t> </a:t>
                </a:r>
                <a:r>
                  <a:rPr lang="de-DE" dirty="0" err="1"/>
                  <a:t>core</a:t>
                </a:r>
                <a:r>
                  <a:rPr lang="de-DE" dirty="0"/>
                  <a:t> </a:t>
                </a:r>
                <a:r>
                  <a:rPr lang="de-DE" dirty="0" err="1"/>
                  <a:t>points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add</a:t>
                </a:r>
                <a:r>
                  <a:rPr lang="de-DE" dirty="0"/>
                  <a:t> in </a:t>
                </a:r>
                <a:r>
                  <a:rPr lang="de-DE" dirty="0" err="1"/>
                  <a:t>this</a:t>
                </a:r>
                <a:r>
                  <a:rPr lang="de-DE" dirty="0"/>
                  <a:t> </a:t>
                </a:r>
                <a:r>
                  <a:rPr lang="de-DE" dirty="0" err="1"/>
                  <a:t>cluster</a:t>
                </a:r>
                <a:r>
                  <a:rPr lang="de-DE" dirty="0"/>
                  <a:t>, </a:t>
                </a:r>
                <a:r>
                  <a:rPr lang="de-DE" dirty="0" err="1"/>
                  <a:t>repet</a:t>
                </a:r>
                <a:r>
                  <a:rPr lang="de-DE" dirty="0"/>
                  <a:t> </a:t>
                </a:r>
                <a:r>
                  <a:rPr lang="de-DE" dirty="0" err="1"/>
                  <a:t>from</a:t>
                </a:r>
                <a:r>
                  <a:rPr lang="de-DE" dirty="0"/>
                  <a:t> </a:t>
                </a:r>
                <a:r>
                  <a:rPr lang="de-DE" dirty="0" err="1"/>
                  <a:t>step</a:t>
                </a:r>
                <a:r>
                  <a:rPr lang="de-DE" dirty="0"/>
                  <a:t> 3. </a:t>
                </a:r>
                <a:r>
                  <a:rPr lang="de-DE" dirty="0" err="1"/>
                  <a:t>If</a:t>
                </a:r>
                <a:r>
                  <a:rPr lang="de-DE" dirty="0"/>
                  <a:t> all </a:t>
                </a:r>
                <a:r>
                  <a:rPr lang="de-DE" dirty="0" err="1"/>
                  <a:t>core</a:t>
                </a:r>
                <a:r>
                  <a:rPr lang="de-DE" dirty="0"/>
                  <a:t> </a:t>
                </a:r>
                <a:r>
                  <a:rPr lang="de-DE" dirty="0" err="1"/>
                  <a:t>points</a:t>
                </a:r>
                <a:r>
                  <a:rPr lang="de-DE" dirty="0"/>
                  <a:t> </a:t>
                </a:r>
                <a:r>
                  <a:rPr lang="de-DE" dirty="0" err="1"/>
                  <a:t>are</a:t>
                </a:r>
                <a:r>
                  <a:rPr lang="de-DE" dirty="0"/>
                  <a:t> </a:t>
                </a:r>
                <a:r>
                  <a:rPr lang="de-DE" dirty="0" err="1"/>
                  <a:t>added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clusters</a:t>
                </a:r>
                <a:r>
                  <a:rPr lang="de-DE" dirty="0"/>
                  <a:t> </a:t>
                </a:r>
                <a:r>
                  <a:rPr lang="de-DE" dirty="0" err="1"/>
                  <a:t>go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step</a:t>
                </a:r>
                <a:r>
                  <a:rPr lang="de-DE" dirty="0"/>
                  <a:t> 7.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de-DE" dirty="0" err="1"/>
                  <a:t>For</a:t>
                </a:r>
                <a:r>
                  <a:rPr lang="de-DE" dirty="0"/>
                  <a:t> </a:t>
                </a:r>
                <a:r>
                  <a:rPr lang="de-DE" dirty="0" err="1"/>
                  <a:t>every</a:t>
                </a:r>
                <a:r>
                  <a:rPr lang="de-DE" dirty="0"/>
                  <a:t> non-core </a:t>
                </a:r>
                <a:r>
                  <a:rPr lang="de-DE" dirty="0" err="1"/>
                  <a:t>point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de-DE" dirty="0"/>
                  <a:t> find </a:t>
                </a:r>
                <a:r>
                  <a:rPr lang="de-DE" dirty="0" err="1"/>
                  <a:t>it‘s</a:t>
                </a:r>
                <a:r>
                  <a:rPr lang="de-DE" dirty="0"/>
                  <a:t> </a:t>
                </a:r>
                <a:r>
                  <a:rPr lang="de-DE" dirty="0" err="1"/>
                  <a:t>closest</a:t>
                </a:r>
                <a:r>
                  <a:rPr lang="de-DE" dirty="0"/>
                  <a:t> </a:t>
                </a:r>
                <a:r>
                  <a:rPr lang="de-DE" dirty="0" err="1"/>
                  <a:t>core</a:t>
                </a:r>
                <a:r>
                  <a:rPr lang="de-DE" dirty="0"/>
                  <a:t>-point </a:t>
                </a:r>
                <a:r>
                  <a:rPr lang="de-DE" dirty="0" err="1"/>
                  <a:t>neighbor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with</a:t>
                </a:r>
                <a:r>
                  <a:rPr lang="de-DE" dirty="0"/>
                  <a:t> a maximum </a:t>
                </a:r>
                <a:r>
                  <a:rPr lang="de-DE" dirty="0" err="1"/>
                  <a:t>distance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de-DE" dirty="0"/>
                  <a:t> and </a:t>
                </a:r>
                <a:r>
                  <a:rPr lang="de-DE" dirty="0" err="1"/>
                  <a:t>add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cluster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de-DE" dirty="0"/>
                  <a:t>.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de-DE" dirty="0"/>
                  <a:t>Any non-core </a:t>
                </a:r>
                <a:r>
                  <a:rPr lang="de-DE" dirty="0" err="1"/>
                  <a:t>points</a:t>
                </a:r>
                <a:r>
                  <a:rPr lang="de-DE" dirty="0"/>
                  <a:t> </a:t>
                </a:r>
                <a:r>
                  <a:rPr lang="de-DE" dirty="0" err="1"/>
                  <a:t>remaining</a:t>
                </a:r>
                <a:r>
                  <a:rPr lang="de-DE" dirty="0"/>
                  <a:t> </a:t>
                </a:r>
                <a:r>
                  <a:rPr lang="de-DE" dirty="0" err="1"/>
                  <a:t>are</a:t>
                </a:r>
                <a:r>
                  <a:rPr lang="de-DE" dirty="0"/>
                  <a:t> </a:t>
                </a:r>
                <a:r>
                  <a:rPr lang="de-DE" dirty="0" err="1"/>
                  <a:t>added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outlier</a:t>
                </a:r>
                <a:r>
                  <a:rPr lang="de-DE" dirty="0"/>
                  <a:t> </a:t>
                </a:r>
                <a:r>
                  <a:rPr lang="de-DE" dirty="0" err="1"/>
                  <a:t>cluster</a:t>
                </a:r>
                <a:r>
                  <a:rPr lang="de-DE" dirty="0"/>
                  <a:t>.</a:t>
                </a:r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7162ECE7-BDEA-DABD-FA5F-285C025B4AA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 t="-336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61449408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F41F30-A99A-38F4-A7C6-0EFE75135E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Important</a:t>
            </a:r>
            <a:r>
              <a:rPr lang="de-DE" dirty="0"/>
              <a:t> Hyperparameters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9B9516E0-0B6D-328A-DB19-BABD96FE960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ℕ</m:t>
                    </m:r>
                  </m:oMath>
                </a14:m>
                <a:r>
                  <a:rPr lang="de-DE" dirty="0"/>
                  <a:t> :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number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neighbors</a:t>
                </a:r>
                <a:r>
                  <a:rPr lang="de-DE" dirty="0"/>
                  <a:t> </a:t>
                </a:r>
                <a:r>
                  <a:rPr lang="de-DE" dirty="0" err="1"/>
                  <a:t>needed</a:t>
                </a:r>
                <a:r>
                  <a:rPr lang="de-DE" dirty="0"/>
                  <a:t> </a:t>
                </a:r>
                <a:r>
                  <a:rPr lang="de-DE" dirty="0" err="1"/>
                  <a:t>for</a:t>
                </a:r>
                <a:r>
                  <a:rPr lang="de-DE" dirty="0"/>
                  <a:t> a </a:t>
                </a:r>
                <a:r>
                  <a:rPr lang="de-DE" dirty="0" err="1"/>
                  <a:t>point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be</a:t>
                </a:r>
                <a:r>
                  <a:rPr lang="de-DE" dirty="0"/>
                  <a:t> </a:t>
                </a:r>
                <a:r>
                  <a:rPr lang="de-DE" dirty="0" err="1"/>
                  <a:t>considered</a:t>
                </a:r>
                <a:r>
                  <a:rPr lang="de-DE" dirty="0"/>
                  <a:t> a </a:t>
                </a:r>
                <a:r>
                  <a:rPr lang="de-DE" dirty="0" err="1"/>
                  <a:t>core</a:t>
                </a:r>
                <a:r>
                  <a:rPr lang="de-DE" dirty="0"/>
                  <a:t> </a:t>
                </a:r>
                <a:r>
                  <a:rPr lang="de-DE" dirty="0" err="1"/>
                  <a:t>point</a:t>
                </a:r>
                <a:r>
                  <a:rPr lang="de-DE" dirty="0"/>
                  <a:t>.</a:t>
                </a:r>
              </a:p>
              <a:p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𝜀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0,∞</m:t>
                        </m:r>
                      </m:e>
                    </m:d>
                  </m:oMath>
                </a14:m>
                <a:r>
                  <a:rPr lang="de-DE" dirty="0"/>
                  <a:t>: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distance</a:t>
                </a:r>
                <a:r>
                  <a:rPr lang="de-DE" dirty="0"/>
                  <a:t> in </a:t>
                </a:r>
                <a:r>
                  <a:rPr lang="de-DE" dirty="0" err="1"/>
                  <a:t>which</a:t>
                </a:r>
                <a:r>
                  <a:rPr lang="de-DE" dirty="0"/>
                  <a:t> a </a:t>
                </a:r>
                <a:r>
                  <a:rPr lang="de-DE" dirty="0" err="1"/>
                  <a:t>point</a:t>
                </a:r>
                <a:r>
                  <a:rPr lang="de-DE" dirty="0"/>
                  <a:t> </a:t>
                </a:r>
                <a:r>
                  <a:rPr lang="de-DE" dirty="0" err="1"/>
                  <a:t>is</a:t>
                </a:r>
                <a:r>
                  <a:rPr lang="de-DE" dirty="0"/>
                  <a:t> </a:t>
                </a:r>
                <a:r>
                  <a:rPr lang="de-DE" dirty="0" err="1"/>
                  <a:t>considered</a:t>
                </a:r>
                <a:r>
                  <a:rPr lang="de-DE" dirty="0"/>
                  <a:t> a </a:t>
                </a:r>
                <a:r>
                  <a:rPr lang="de-DE" dirty="0" err="1"/>
                  <a:t>neighbor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another</a:t>
                </a:r>
                <a:r>
                  <a:rPr lang="de-DE" dirty="0"/>
                  <a:t> </a:t>
                </a:r>
                <a:r>
                  <a:rPr lang="de-DE" dirty="0" err="1"/>
                  <a:t>point</a:t>
                </a:r>
                <a:r>
                  <a:rPr lang="de-DE" dirty="0"/>
                  <a:t>.</a:t>
                </a:r>
              </a:p>
              <a:p>
                <a:r>
                  <a:rPr lang="de-DE" dirty="0"/>
                  <a:t>A </a:t>
                </a:r>
                <a:r>
                  <a:rPr lang="de-DE" dirty="0" err="1"/>
                  <a:t>distance</a:t>
                </a:r>
                <a:r>
                  <a:rPr lang="de-DE" dirty="0"/>
                  <a:t> </a:t>
                </a:r>
                <a:r>
                  <a:rPr lang="de-DE" dirty="0" err="1"/>
                  <a:t>function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de-DE" dirty="0"/>
                  <a:t>.</a:t>
                </a:r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9B9516E0-0B6D-328A-DB19-BABD96FE96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423503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D56A2B7-59D3-84F6-48BF-E13BE3202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Changing</a:t>
            </a:r>
            <a:r>
              <a:rPr lang="de-DE" dirty="0"/>
              <a:t> </a:t>
            </a:r>
            <a:r>
              <a:rPr lang="de-DE" dirty="0" err="1"/>
              <a:t>datatypes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469E304-5797-7D02-911D-788FEB65AB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method</a:t>
            </a:r>
            <a:r>
              <a:rPr lang="de-DE" dirty="0"/>
              <a:t> </a:t>
            </a:r>
            <a:r>
              <a:rPr lang="de-DE" dirty="0" err="1">
                <a:hlinkClick r:id="rId2"/>
              </a:rPr>
              <a:t>astype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used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change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type </a:t>
            </a:r>
            <a:r>
              <a:rPr lang="de-DE" dirty="0" err="1"/>
              <a:t>of</a:t>
            </a:r>
            <a:r>
              <a:rPr lang="de-DE" dirty="0"/>
              <a:t> a </a:t>
            </a:r>
            <a:r>
              <a:rPr lang="de-DE" dirty="0" err="1"/>
              <a:t>column</a:t>
            </a:r>
            <a:r>
              <a:rPr lang="de-DE" dirty="0"/>
              <a:t>.</a:t>
            </a:r>
          </a:p>
          <a:p>
            <a:endParaRPr lang="de-DE" dirty="0"/>
          </a:p>
          <a:p>
            <a:endParaRPr lang="de-DE" dirty="0"/>
          </a:p>
          <a:p>
            <a:r>
              <a:rPr lang="en-US" dirty="0"/>
              <a:t>There are also other methods available for special types:</a:t>
            </a:r>
          </a:p>
          <a:p>
            <a:pPr lvl="1"/>
            <a:r>
              <a:rPr lang="de-DE" dirty="0" err="1">
                <a:hlinkClick r:id="rId3"/>
              </a:rPr>
              <a:t>to_numeric</a:t>
            </a:r>
            <a:r>
              <a:rPr lang="de-DE" dirty="0"/>
              <a:t> </a:t>
            </a:r>
            <a:r>
              <a:rPr lang="en-US" dirty="0"/>
              <a:t>(good for turning strings into numbers or using the "downcast" parameter to reduce disk space)</a:t>
            </a:r>
          </a:p>
          <a:p>
            <a:pPr lvl="1"/>
            <a:r>
              <a:rPr lang="de-DE" dirty="0" err="1">
                <a:hlinkClick r:id="rId4"/>
              </a:rPr>
              <a:t>to_datetime</a:t>
            </a:r>
            <a:endParaRPr lang="de-DE" dirty="0"/>
          </a:p>
          <a:p>
            <a:pPr lvl="1"/>
            <a:r>
              <a:rPr lang="de-DE" dirty="0" err="1">
                <a:hlinkClick r:id="rId5"/>
              </a:rPr>
              <a:t>to_timedelta</a:t>
            </a:r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E24B3571-DFDC-2A68-711E-9C2BE59BED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00782" y="2464226"/>
            <a:ext cx="4295775" cy="619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16700947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A48197-DCC4-4865-C522-EE91213F2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Example</a:t>
            </a:r>
            <a:r>
              <a:rPr lang="de-DE" dirty="0"/>
              <a:t>: 2d </a:t>
            </a:r>
            <a:r>
              <a:rPr lang="de-DE" dirty="0" err="1"/>
              <a:t>dataset</a:t>
            </a:r>
            <a:endParaRPr lang="de-DE" dirty="0"/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7C93BE93-80DB-AC7B-8C44-2F637BE659C8}"/>
              </a:ext>
            </a:extLst>
          </p:cNvPr>
          <p:cNvSpPr>
            <a:spLocks noChangeAspect="1"/>
          </p:cNvSpPr>
          <p:nvPr/>
        </p:nvSpPr>
        <p:spPr>
          <a:xfrm>
            <a:off x="3954626" y="2653227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A1B80A55-6FA5-FCB1-EE90-AE5C966D86B6}"/>
              </a:ext>
            </a:extLst>
          </p:cNvPr>
          <p:cNvSpPr>
            <a:spLocks noChangeAspect="1"/>
          </p:cNvSpPr>
          <p:nvPr/>
        </p:nvSpPr>
        <p:spPr>
          <a:xfrm>
            <a:off x="4512578" y="2897227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27A786FC-9711-935A-62FE-AA65D00EF316}"/>
              </a:ext>
            </a:extLst>
          </p:cNvPr>
          <p:cNvSpPr>
            <a:spLocks noChangeAspect="1"/>
          </p:cNvSpPr>
          <p:nvPr/>
        </p:nvSpPr>
        <p:spPr>
          <a:xfrm>
            <a:off x="4015409" y="3856383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4A3010FB-C8D7-7F94-E7A1-C2F5A8645FB2}"/>
              </a:ext>
            </a:extLst>
          </p:cNvPr>
          <p:cNvSpPr>
            <a:spLocks noChangeAspect="1"/>
          </p:cNvSpPr>
          <p:nvPr/>
        </p:nvSpPr>
        <p:spPr>
          <a:xfrm>
            <a:off x="3594626" y="3288757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C91EBBAB-2A99-1B64-0FB3-B24428E40130}"/>
              </a:ext>
            </a:extLst>
          </p:cNvPr>
          <p:cNvSpPr>
            <a:spLocks noChangeAspect="1"/>
          </p:cNvSpPr>
          <p:nvPr/>
        </p:nvSpPr>
        <p:spPr>
          <a:xfrm>
            <a:off x="3445565" y="4366592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009384DB-D876-6BA4-F023-F7786A25349E}"/>
              </a:ext>
            </a:extLst>
          </p:cNvPr>
          <p:cNvSpPr>
            <a:spLocks noChangeAspect="1"/>
          </p:cNvSpPr>
          <p:nvPr/>
        </p:nvSpPr>
        <p:spPr>
          <a:xfrm>
            <a:off x="4004349" y="5127443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E43E9054-2D46-A27B-B95E-604B711434AA}"/>
              </a:ext>
            </a:extLst>
          </p:cNvPr>
          <p:cNvSpPr>
            <a:spLocks noChangeAspect="1"/>
          </p:cNvSpPr>
          <p:nvPr/>
        </p:nvSpPr>
        <p:spPr>
          <a:xfrm>
            <a:off x="4711149" y="5487443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05A43F7A-9E19-24A9-C7E4-F6D60AA8E274}"/>
              </a:ext>
            </a:extLst>
          </p:cNvPr>
          <p:cNvSpPr>
            <a:spLocks noChangeAspect="1"/>
          </p:cNvSpPr>
          <p:nvPr/>
        </p:nvSpPr>
        <p:spPr>
          <a:xfrm>
            <a:off x="6787257" y="5225049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9C61EFFD-9897-A494-B939-21289B897FEA}"/>
              </a:ext>
            </a:extLst>
          </p:cNvPr>
          <p:cNvSpPr>
            <a:spLocks noChangeAspect="1"/>
          </p:cNvSpPr>
          <p:nvPr/>
        </p:nvSpPr>
        <p:spPr>
          <a:xfrm>
            <a:off x="5749203" y="5474269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ED480C72-842B-CF7B-C2F2-E6E1BEDCE945}"/>
              </a:ext>
            </a:extLst>
          </p:cNvPr>
          <p:cNvSpPr>
            <a:spLocks noChangeAspect="1"/>
          </p:cNvSpPr>
          <p:nvPr/>
        </p:nvSpPr>
        <p:spPr>
          <a:xfrm>
            <a:off x="4436095" y="2358253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65B25CE2-A7A9-A304-D695-EC62B3700922}"/>
              </a:ext>
            </a:extLst>
          </p:cNvPr>
          <p:cNvSpPr>
            <a:spLocks noChangeAspect="1"/>
          </p:cNvSpPr>
          <p:nvPr/>
        </p:nvSpPr>
        <p:spPr>
          <a:xfrm>
            <a:off x="4031952" y="4506287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9B34E332-2476-2E4F-8142-69B525140F53}"/>
              </a:ext>
            </a:extLst>
          </p:cNvPr>
          <p:cNvSpPr>
            <a:spLocks noChangeAspect="1"/>
          </p:cNvSpPr>
          <p:nvPr/>
        </p:nvSpPr>
        <p:spPr>
          <a:xfrm>
            <a:off x="4240650" y="3303131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D0864957-09AC-DE38-714F-8C08D6108C0B}"/>
              </a:ext>
            </a:extLst>
          </p:cNvPr>
          <p:cNvSpPr>
            <a:spLocks noChangeAspect="1"/>
          </p:cNvSpPr>
          <p:nvPr/>
        </p:nvSpPr>
        <p:spPr>
          <a:xfrm>
            <a:off x="3401901" y="3909939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BB04F976-7FA7-393B-CCEB-369642BEFDBB}"/>
              </a:ext>
            </a:extLst>
          </p:cNvPr>
          <p:cNvSpPr>
            <a:spLocks noChangeAspect="1"/>
          </p:cNvSpPr>
          <p:nvPr/>
        </p:nvSpPr>
        <p:spPr>
          <a:xfrm>
            <a:off x="4706145" y="6014269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82345C1E-A7BC-2302-53EE-C35B11D19912}"/>
              </a:ext>
            </a:extLst>
          </p:cNvPr>
          <p:cNvSpPr>
            <a:spLocks noChangeAspect="1"/>
          </p:cNvSpPr>
          <p:nvPr/>
        </p:nvSpPr>
        <p:spPr>
          <a:xfrm>
            <a:off x="5173831" y="5834269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63648FCA-CB20-7998-CB4B-4BE9118BEF68}"/>
              </a:ext>
            </a:extLst>
          </p:cNvPr>
          <p:cNvSpPr>
            <a:spLocks noChangeAspect="1"/>
          </p:cNvSpPr>
          <p:nvPr/>
        </p:nvSpPr>
        <p:spPr>
          <a:xfrm>
            <a:off x="4192074" y="5653094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3009A79A-C38D-6AA0-DF71-93AC6FB59BCB}"/>
              </a:ext>
            </a:extLst>
          </p:cNvPr>
          <p:cNvSpPr>
            <a:spLocks noChangeAspect="1"/>
          </p:cNvSpPr>
          <p:nvPr/>
        </p:nvSpPr>
        <p:spPr>
          <a:xfrm>
            <a:off x="3388122" y="4919843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67092B24-A0D1-B6CB-FBF1-A4352E449A9C}"/>
              </a:ext>
            </a:extLst>
          </p:cNvPr>
          <p:cNvSpPr>
            <a:spLocks noChangeAspect="1"/>
          </p:cNvSpPr>
          <p:nvPr/>
        </p:nvSpPr>
        <p:spPr>
          <a:xfrm>
            <a:off x="6324575" y="5585739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A7EB11A0-7B46-E3E0-6A54-6AFD995C87A0}"/>
              </a:ext>
            </a:extLst>
          </p:cNvPr>
          <p:cNvSpPr>
            <a:spLocks noChangeAspect="1"/>
          </p:cNvSpPr>
          <p:nvPr/>
        </p:nvSpPr>
        <p:spPr>
          <a:xfrm>
            <a:off x="5749203" y="5869539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Ellipse 23">
            <a:extLst>
              <a:ext uri="{FF2B5EF4-FFF2-40B4-BE49-F238E27FC236}">
                <a16:creationId xmlns:a16="http://schemas.microsoft.com/office/drawing/2014/main" id="{F27747C9-D78E-88D8-CAA8-D5FB43FFCA39}"/>
              </a:ext>
            </a:extLst>
          </p:cNvPr>
          <p:cNvSpPr>
            <a:spLocks noChangeAspect="1"/>
          </p:cNvSpPr>
          <p:nvPr/>
        </p:nvSpPr>
        <p:spPr>
          <a:xfrm>
            <a:off x="6285249" y="5045739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Ellipse 24">
            <a:extLst>
              <a:ext uri="{FF2B5EF4-FFF2-40B4-BE49-F238E27FC236}">
                <a16:creationId xmlns:a16="http://schemas.microsoft.com/office/drawing/2014/main" id="{7B1F4290-AE18-DD3F-3DE2-5568048FAA63}"/>
              </a:ext>
            </a:extLst>
          </p:cNvPr>
          <p:cNvSpPr>
            <a:spLocks noChangeAspect="1"/>
          </p:cNvSpPr>
          <p:nvPr/>
        </p:nvSpPr>
        <p:spPr>
          <a:xfrm>
            <a:off x="4917564" y="2469981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Ellipse 25">
            <a:extLst>
              <a:ext uri="{FF2B5EF4-FFF2-40B4-BE49-F238E27FC236}">
                <a16:creationId xmlns:a16="http://schemas.microsoft.com/office/drawing/2014/main" id="{8CD5E78F-9C79-10D6-0AAE-6F8317F8F422}"/>
              </a:ext>
            </a:extLst>
          </p:cNvPr>
          <p:cNvSpPr>
            <a:spLocks noChangeAspect="1"/>
          </p:cNvSpPr>
          <p:nvPr/>
        </p:nvSpPr>
        <p:spPr>
          <a:xfrm>
            <a:off x="4897723" y="2045449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D27849EC-56AB-F647-736A-C638065ECF87}"/>
              </a:ext>
            </a:extLst>
          </p:cNvPr>
          <p:cNvSpPr>
            <a:spLocks noChangeAspect="1"/>
          </p:cNvSpPr>
          <p:nvPr/>
        </p:nvSpPr>
        <p:spPr>
          <a:xfrm>
            <a:off x="5533831" y="3766887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Ellipse 27">
            <a:extLst>
              <a:ext uri="{FF2B5EF4-FFF2-40B4-BE49-F238E27FC236}">
                <a16:creationId xmlns:a16="http://schemas.microsoft.com/office/drawing/2014/main" id="{F32FB453-9966-CDC9-E8B6-455719AD6926}"/>
              </a:ext>
            </a:extLst>
          </p:cNvPr>
          <p:cNvSpPr>
            <a:spLocks noChangeAspect="1"/>
          </p:cNvSpPr>
          <p:nvPr/>
        </p:nvSpPr>
        <p:spPr>
          <a:xfrm>
            <a:off x="5079914" y="3677979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1E26AF77-737A-30F0-50A0-BD14AFF49633}"/>
              </a:ext>
            </a:extLst>
          </p:cNvPr>
          <p:cNvSpPr>
            <a:spLocks noChangeAspect="1"/>
          </p:cNvSpPr>
          <p:nvPr/>
        </p:nvSpPr>
        <p:spPr>
          <a:xfrm>
            <a:off x="5177669" y="4146287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Ellipse 29">
            <a:extLst>
              <a:ext uri="{FF2B5EF4-FFF2-40B4-BE49-F238E27FC236}">
                <a16:creationId xmlns:a16="http://schemas.microsoft.com/office/drawing/2014/main" id="{228DD4B7-89AC-1565-B546-86D3AF780AF2}"/>
              </a:ext>
            </a:extLst>
          </p:cNvPr>
          <p:cNvSpPr>
            <a:spLocks noChangeAspect="1"/>
          </p:cNvSpPr>
          <p:nvPr/>
        </p:nvSpPr>
        <p:spPr>
          <a:xfrm>
            <a:off x="5430530" y="3361755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Ellipse 30">
            <a:extLst>
              <a:ext uri="{FF2B5EF4-FFF2-40B4-BE49-F238E27FC236}">
                <a16:creationId xmlns:a16="http://schemas.microsoft.com/office/drawing/2014/main" id="{D9DA0264-0DB7-EE43-6548-61FC056764AC}"/>
              </a:ext>
            </a:extLst>
          </p:cNvPr>
          <p:cNvSpPr>
            <a:spLocks noChangeAspect="1"/>
          </p:cNvSpPr>
          <p:nvPr/>
        </p:nvSpPr>
        <p:spPr>
          <a:xfrm>
            <a:off x="5627720" y="4233081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C64CEE2C-CD7F-E141-AAE5-5CAC0D07D077}"/>
              </a:ext>
            </a:extLst>
          </p:cNvPr>
          <p:cNvSpPr>
            <a:spLocks noChangeAspect="1"/>
          </p:cNvSpPr>
          <p:nvPr/>
        </p:nvSpPr>
        <p:spPr>
          <a:xfrm>
            <a:off x="2964068" y="4326287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Ellipse 32">
            <a:extLst>
              <a:ext uri="{FF2B5EF4-FFF2-40B4-BE49-F238E27FC236}">
                <a16:creationId xmlns:a16="http://schemas.microsoft.com/office/drawing/2014/main" id="{E9F27BC3-87E4-166E-5E5E-E63C0EB814C2}"/>
              </a:ext>
            </a:extLst>
          </p:cNvPr>
          <p:cNvSpPr>
            <a:spLocks noChangeAspect="1"/>
          </p:cNvSpPr>
          <p:nvPr/>
        </p:nvSpPr>
        <p:spPr>
          <a:xfrm>
            <a:off x="2948602" y="3108757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Ellipse 33">
            <a:extLst>
              <a:ext uri="{FF2B5EF4-FFF2-40B4-BE49-F238E27FC236}">
                <a16:creationId xmlns:a16="http://schemas.microsoft.com/office/drawing/2014/main" id="{237A2DE5-7D81-E3C8-21B0-62BD2B35A62A}"/>
              </a:ext>
            </a:extLst>
          </p:cNvPr>
          <p:cNvSpPr>
            <a:spLocks noChangeAspect="1"/>
          </p:cNvSpPr>
          <p:nvPr/>
        </p:nvSpPr>
        <p:spPr>
          <a:xfrm>
            <a:off x="6088278" y="3400496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Ellipse 34">
            <a:extLst>
              <a:ext uri="{FF2B5EF4-FFF2-40B4-BE49-F238E27FC236}">
                <a16:creationId xmlns:a16="http://schemas.microsoft.com/office/drawing/2014/main" id="{B9EB4CDF-53F7-C73A-222A-CF843DD89AA4}"/>
              </a:ext>
            </a:extLst>
          </p:cNvPr>
          <p:cNvSpPr>
            <a:spLocks noChangeAspect="1"/>
          </p:cNvSpPr>
          <p:nvPr/>
        </p:nvSpPr>
        <p:spPr>
          <a:xfrm>
            <a:off x="2155695" y="5167199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Ellipse 35">
            <a:extLst>
              <a:ext uri="{FF2B5EF4-FFF2-40B4-BE49-F238E27FC236}">
                <a16:creationId xmlns:a16="http://schemas.microsoft.com/office/drawing/2014/main" id="{C28E139A-3446-F60F-6DD2-FA047C457549}"/>
              </a:ext>
            </a:extLst>
          </p:cNvPr>
          <p:cNvSpPr>
            <a:spLocks noChangeAspect="1"/>
          </p:cNvSpPr>
          <p:nvPr/>
        </p:nvSpPr>
        <p:spPr>
          <a:xfrm>
            <a:off x="2784068" y="5363817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Ellipse 36">
            <a:extLst>
              <a:ext uri="{FF2B5EF4-FFF2-40B4-BE49-F238E27FC236}">
                <a16:creationId xmlns:a16="http://schemas.microsoft.com/office/drawing/2014/main" id="{CFA6BE0C-E32C-CC39-A5F6-43533FC8648F}"/>
              </a:ext>
            </a:extLst>
          </p:cNvPr>
          <p:cNvSpPr>
            <a:spLocks noChangeAspect="1"/>
          </p:cNvSpPr>
          <p:nvPr/>
        </p:nvSpPr>
        <p:spPr>
          <a:xfrm>
            <a:off x="8126922" y="4739843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" name="Ellipse 37">
            <a:extLst>
              <a:ext uri="{FF2B5EF4-FFF2-40B4-BE49-F238E27FC236}">
                <a16:creationId xmlns:a16="http://schemas.microsoft.com/office/drawing/2014/main" id="{D6C53B24-8328-1765-E66A-A58066D7E61C}"/>
              </a:ext>
            </a:extLst>
          </p:cNvPr>
          <p:cNvSpPr>
            <a:spLocks noChangeAspect="1"/>
          </p:cNvSpPr>
          <p:nvPr/>
        </p:nvSpPr>
        <p:spPr>
          <a:xfrm>
            <a:off x="1564626" y="2870693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95466896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A48197-DCC4-4865-C522-EE91213F2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Example</a:t>
            </a:r>
            <a:r>
              <a:rPr lang="de-DE" dirty="0"/>
              <a:t>: 2d </a:t>
            </a:r>
            <a:r>
              <a:rPr lang="de-DE" dirty="0" err="1"/>
              <a:t>dataset</a:t>
            </a:r>
            <a:endParaRPr lang="de-DE" dirty="0"/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7C93BE93-80DB-AC7B-8C44-2F637BE659C8}"/>
              </a:ext>
            </a:extLst>
          </p:cNvPr>
          <p:cNvSpPr>
            <a:spLocks noChangeAspect="1"/>
          </p:cNvSpPr>
          <p:nvPr/>
        </p:nvSpPr>
        <p:spPr>
          <a:xfrm>
            <a:off x="3954626" y="2653227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A1B80A55-6FA5-FCB1-EE90-AE5C966D86B6}"/>
              </a:ext>
            </a:extLst>
          </p:cNvPr>
          <p:cNvSpPr>
            <a:spLocks noChangeAspect="1"/>
          </p:cNvSpPr>
          <p:nvPr/>
        </p:nvSpPr>
        <p:spPr>
          <a:xfrm>
            <a:off x="4512578" y="2897227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27A786FC-9711-935A-62FE-AA65D00EF316}"/>
              </a:ext>
            </a:extLst>
          </p:cNvPr>
          <p:cNvSpPr>
            <a:spLocks noChangeAspect="1"/>
          </p:cNvSpPr>
          <p:nvPr/>
        </p:nvSpPr>
        <p:spPr>
          <a:xfrm>
            <a:off x="4015409" y="3856383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4A3010FB-C8D7-7F94-E7A1-C2F5A8645FB2}"/>
              </a:ext>
            </a:extLst>
          </p:cNvPr>
          <p:cNvSpPr>
            <a:spLocks noChangeAspect="1"/>
          </p:cNvSpPr>
          <p:nvPr/>
        </p:nvSpPr>
        <p:spPr>
          <a:xfrm>
            <a:off x="3594626" y="3288757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C91EBBAB-2A99-1B64-0FB3-B24428E40130}"/>
              </a:ext>
            </a:extLst>
          </p:cNvPr>
          <p:cNvSpPr>
            <a:spLocks noChangeAspect="1"/>
          </p:cNvSpPr>
          <p:nvPr/>
        </p:nvSpPr>
        <p:spPr>
          <a:xfrm>
            <a:off x="3445565" y="4366592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009384DB-D876-6BA4-F023-F7786A25349E}"/>
              </a:ext>
            </a:extLst>
          </p:cNvPr>
          <p:cNvSpPr>
            <a:spLocks noChangeAspect="1"/>
          </p:cNvSpPr>
          <p:nvPr/>
        </p:nvSpPr>
        <p:spPr>
          <a:xfrm>
            <a:off x="4004349" y="5127443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E43E9054-2D46-A27B-B95E-604B711434AA}"/>
              </a:ext>
            </a:extLst>
          </p:cNvPr>
          <p:cNvSpPr>
            <a:spLocks noChangeAspect="1"/>
          </p:cNvSpPr>
          <p:nvPr/>
        </p:nvSpPr>
        <p:spPr>
          <a:xfrm>
            <a:off x="4711149" y="5487443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05A43F7A-9E19-24A9-C7E4-F6D60AA8E274}"/>
              </a:ext>
            </a:extLst>
          </p:cNvPr>
          <p:cNvSpPr>
            <a:spLocks noChangeAspect="1"/>
          </p:cNvSpPr>
          <p:nvPr/>
        </p:nvSpPr>
        <p:spPr>
          <a:xfrm>
            <a:off x="6787257" y="5225049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9C61EFFD-9897-A494-B939-21289B897FEA}"/>
              </a:ext>
            </a:extLst>
          </p:cNvPr>
          <p:cNvSpPr>
            <a:spLocks noChangeAspect="1"/>
          </p:cNvSpPr>
          <p:nvPr/>
        </p:nvSpPr>
        <p:spPr>
          <a:xfrm>
            <a:off x="5749203" y="5474269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ED480C72-842B-CF7B-C2F2-E6E1BEDCE945}"/>
              </a:ext>
            </a:extLst>
          </p:cNvPr>
          <p:cNvSpPr>
            <a:spLocks noChangeAspect="1"/>
          </p:cNvSpPr>
          <p:nvPr/>
        </p:nvSpPr>
        <p:spPr>
          <a:xfrm>
            <a:off x="4436095" y="2358253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65B25CE2-A7A9-A304-D695-EC62B3700922}"/>
              </a:ext>
            </a:extLst>
          </p:cNvPr>
          <p:cNvSpPr>
            <a:spLocks noChangeAspect="1"/>
          </p:cNvSpPr>
          <p:nvPr/>
        </p:nvSpPr>
        <p:spPr>
          <a:xfrm>
            <a:off x="4031952" y="4506287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9B34E332-2476-2E4F-8142-69B525140F53}"/>
              </a:ext>
            </a:extLst>
          </p:cNvPr>
          <p:cNvSpPr>
            <a:spLocks noChangeAspect="1"/>
          </p:cNvSpPr>
          <p:nvPr/>
        </p:nvSpPr>
        <p:spPr>
          <a:xfrm>
            <a:off x="4240650" y="3303131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D0864957-09AC-DE38-714F-8C08D6108C0B}"/>
              </a:ext>
            </a:extLst>
          </p:cNvPr>
          <p:cNvSpPr>
            <a:spLocks noChangeAspect="1"/>
          </p:cNvSpPr>
          <p:nvPr/>
        </p:nvSpPr>
        <p:spPr>
          <a:xfrm>
            <a:off x="3401901" y="3909939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BB04F976-7FA7-393B-CCEB-369642BEFDBB}"/>
              </a:ext>
            </a:extLst>
          </p:cNvPr>
          <p:cNvSpPr>
            <a:spLocks noChangeAspect="1"/>
          </p:cNvSpPr>
          <p:nvPr/>
        </p:nvSpPr>
        <p:spPr>
          <a:xfrm>
            <a:off x="4706145" y="6014269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82345C1E-A7BC-2302-53EE-C35B11D19912}"/>
              </a:ext>
            </a:extLst>
          </p:cNvPr>
          <p:cNvSpPr>
            <a:spLocks noChangeAspect="1"/>
          </p:cNvSpPr>
          <p:nvPr/>
        </p:nvSpPr>
        <p:spPr>
          <a:xfrm>
            <a:off x="5173831" y="5834269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63648FCA-CB20-7998-CB4B-4BE9118BEF68}"/>
              </a:ext>
            </a:extLst>
          </p:cNvPr>
          <p:cNvSpPr>
            <a:spLocks noChangeAspect="1"/>
          </p:cNvSpPr>
          <p:nvPr/>
        </p:nvSpPr>
        <p:spPr>
          <a:xfrm>
            <a:off x="4192074" y="5653094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3009A79A-C38D-6AA0-DF71-93AC6FB59BCB}"/>
              </a:ext>
            </a:extLst>
          </p:cNvPr>
          <p:cNvSpPr>
            <a:spLocks noChangeAspect="1"/>
          </p:cNvSpPr>
          <p:nvPr/>
        </p:nvSpPr>
        <p:spPr>
          <a:xfrm>
            <a:off x="3388122" y="4919843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67092B24-A0D1-B6CB-FBF1-A4352E449A9C}"/>
              </a:ext>
            </a:extLst>
          </p:cNvPr>
          <p:cNvSpPr>
            <a:spLocks noChangeAspect="1"/>
          </p:cNvSpPr>
          <p:nvPr/>
        </p:nvSpPr>
        <p:spPr>
          <a:xfrm>
            <a:off x="6324575" y="5585739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A7EB11A0-7B46-E3E0-6A54-6AFD995C87A0}"/>
              </a:ext>
            </a:extLst>
          </p:cNvPr>
          <p:cNvSpPr>
            <a:spLocks noChangeAspect="1"/>
          </p:cNvSpPr>
          <p:nvPr/>
        </p:nvSpPr>
        <p:spPr>
          <a:xfrm>
            <a:off x="5749203" y="5869539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Ellipse 23">
            <a:extLst>
              <a:ext uri="{FF2B5EF4-FFF2-40B4-BE49-F238E27FC236}">
                <a16:creationId xmlns:a16="http://schemas.microsoft.com/office/drawing/2014/main" id="{F27747C9-D78E-88D8-CAA8-D5FB43FFCA39}"/>
              </a:ext>
            </a:extLst>
          </p:cNvPr>
          <p:cNvSpPr>
            <a:spLocks noChangeAspect="1"/>
          </p:cNvSpPr>
          <p:nvPr/>
        </p:nvSpPr>
        <p:spPr>
          <a:xfrm>
            <a:off x="6285249" y="5045739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Ellipse 24">
            <a:extLst>
              <a:ext uri="{FF2B5EF4-FFF2-40B4-BE49-F238E27FC236}">
                <a16:creationId xmlns:a16="http://schemas.microsoft.com/office/drawing/2014/main" id="{7B1F4290-AE18-DD3F-3DE2-5568048FAA63}"/>
              </a:ext>
            </a:extLst>
          </p:cNvPr>
          <p:cNvSpPr>
            <a:spLocks noChangeAspect="1"/>
          </p:cNvSpPr>
          <p:nvPr/>
        </p:nvSpPr>
        <p:spPr>
          <a:xfrm>
            <a:off x="4917564" y="2469981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Ellipse 25">
            <a:extLst>
              <a:ext uri="{FF2B5EF4-FFF2-40B4-BE49-F238E27FC236}">
                <a16:creationId xmlns:a16="http://schemas.microsoft.com/office/drawing/2014/main" id="{8CD5E78F-9C79-10D6-0AAE-6F8317F8F422}"/>
              </a:ext>
            </a:extLst>
          </p:cNvPr>
          <p:cNvSpPr>
            <a:spLocks noChangeAspect="1"/>
          </p:cNvSpPr>
          <p:nvPr/>
        </p:nvSpPr>
        <p:spPr>
          <a:xfrm>
            <a:off x="4897723" y="2045449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D27849EC-56AB-F647-736A-C638065ECF87}"/>
              </a:ext>
            </a:extLst>
          </p:cNvPr>
          <p:cNvSpPr>
            <a:spLocks noChangeAspect="1"/>
          </p:cNvSpPr>
          <p:nvPr/>
        </p:nvSpPr>
        <p:spPr>
          <a:xfrm>
            <a:off x="5533831" y="3766887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Ellipse 27">
            <a:extLst>
              <a:ext uri="{FF2B5EF4-FFF2-40B4-BE49-F238E27FC236}">
                <a16:creationId xmlns:a16="http://schemas.microsoft.com/office/drawing/2014/main" id="{F32FB453-9966-CDC9-E8B6-455719AD6926}"/>
              </a:ext>
            </a:extLst>
          </p:cNvPr>
          <p:cNvSpPr>
            <a:spLocks noChangeAspect="1"/>
          </p:cNvSpPr>
          <p:nvPr/>
        </p:nvSpPr>
        <p:spPr>
          <a:xfrm>
            <a:off x="5079914" y="3677979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1E26AF77-737A-30F0-50A0-BD14AFF49633}"/>
              </a:ext>
            </a:extLst>
          </p:cNvPr>
          <p:cNvSpPr>
            <a:spLocks noChangeAspect="1"/>
          </p:cNvSpPr>
          <p:nvPr/>
        </p:nvSpPr>
        <p:spPr>
          <a:xfrm>
            <a:off x="5177669" y="4146287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Ellipse 29">
            <a:extLst>
              <a:ext uri="{FF2B5EF4-FFF2-40B4-BE49-F238E27FC236}">
                <a16:creationId xmlns:a16="http://schemas.microsoft.com/office/drawing/2014/main" id="{228DD4B7-89AC-1565-B546-86D3AF780AF2}"/>
              </a:ext>
            </a:extLst>
          </p:cNvPr>
          <p:cNvSpPr>
            <a:spLocks noChangeAspect="1"/>
          </p:cNvSpPr>
          <p:nvPr/>
        </p:nvSpPr>
        <p:spPr>
          <a:xfrm>
            <a:off x="5430530" y="3361755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Ellipse 30">
            <a:extLst>
              <a:ext uri="{FF2B5EF4-FFF2-40B4-BE49-F238E27FC236}">
                <a16:creationId xmlns:a16="http://schemas.microsoft.com/office/drawing/2014/main" id="{D9DA0264-0DB7-EE43-6548-61FC056764AC}"/>
              </a:ext>
            </a:extLst>
          </p:cNvPr>
          <p:cNvSpPr>
            <a:spLocks noChangeAspect="1"/>
          </p:cNvSpPr>
          <p:nvPr/>
        </p:nvSpPr>
        <p:spPr>
          <a:xfrm>
            <a:off x="5627720" y="4233081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C64CEE2C-CD7F-E141-AAE5-5CAC0D07D077}"/>
              </a:ext>
            </a:extLst>
          </p:cNvPr>
          <p:cNvSpPr>
            <a:spLocks noChangeAspect="1"/>
          </p:cNvSpPr>
          <p:nvPr/>
        </p:nvSpPr>
        <p:spPr>
          <a:xfrm>
            <a:off x="2964068" y="4326287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Ellipse 32">
            <a:extLst>
              <a:ext uri="{FF2B5EF4-FFF2-40B4-BE49-F238E27FC236}">
                <a16:creationId xmlns:a16="http://schemas.microsoft.com/office/drawing/2014/main" id="{E9F27BC3-87E4-166E-5E5E-E63C0EB814C2}"/>
              </a:ext>
            </a:extLst>
          </p:cNvPr>
          <p:cNvSpPr>
            <a:spLocks noChangeAspect="1"/>
          </p:cNvSpPr>
          <p:nvPr/>
        </p:nvSpPr>
        <p:spPr>
          <a:xfrm>
            <a:off x="2948602" y="3108757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Ellipse 33">
            <a:extLst>
              <a:ext uri="{FF2B5EF4-FFF2-40B4-BE49-F238E27FC236}">
                <a16:creationId xmlns:a16="http://schemas.microsoft.com/office/drawing/2014/main" id="{237A2DE5-7D81-E3C8-21B0-62BD2B35A62A}"/>
              </a:ext>
            </a:extLst>
          </p:cNvPr>
          <p:cNvSpPr>
            <a:spLocks noChangeAspect="1"/>
          </p:cNvSpPr>
          <p:nvPr/>
        </p:nvSpPr>
        <p:spPr>
          <a:xfrm>
            <a:off x="6088278" y="3400496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Ellipse 34">
            <a:extLst>
              <a:ext uri="{FF2B5EF4-FFF2-40B4-BE49-F238E27FC236}">
                <a16:creationId xmlns:a16="http://schemas.microsoft.com/office/drawing/2014/main" id="{B9EB4CDF-53F7-C73A-222A-CF843DD89AA4}"/>
              </a:ext>
            </a:extLst>
          </p:cNvPr>
          <p:cNvSpPr>
            <a:spLocks noChangeAspect="1"/>
          </p:cNvSpPr>
          <p:nvPr/>
        </p:nvSpPr>
        <p:spPr>
          <a:xfrm>
            <a:off x="2155695" y="5167199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Ellipse 35">
            <a:extLst>
              <a:ext uri="{FF2B5EF4-FFF2-40B4-BE49-F238E27FC236}">
                <a16:creationId xmlns:a16="http://schemas.microsoft.com/office/drawing/2014/main" id="{C28E139A-3446-F60F-6DD2-FA047C457549}"/>
              </a:ext>
            </a:extLst>
          </p:cNvPr>
          <p:cNvSpPr>
            <a:spLocks noChangeAspect="1"/>
          </p:cNvSpPr>
          <p:nvPr/>
        </p:nvSpPr>
        <p:spPr>
          <a:xfrm>
            <a:off x="2784068" y="5363817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Ellipse 36">
            <a:extLst>
              <a:ext uri="{FF2B5EF4-FFF2-40B4-BE49-F238E27FC236}">
                <a16:creationId xmlns:a16="http://schemas.microsoft.com/office/drawing/2014/main" id="{CFA6BE0C-E32C-CC39-A5F6-43533FC8648F}"/>
              </a:ext>
            </a:extLst>
          </p:cNvPr>
          <p:cNvSpPr>
            <a:spLocks noChangeAspect="1"/>
          </p:cNvSpPr>
          <p:nvPr/>
        </p:nvSpPr>
        <p:spPr>
          <a:xfrm>
            <a:off x="8126922" y="4739843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" name="Ellipse 37">
            <a:extLst>
              <a:ext uri="{FF2B5EF4-FFF2-40B4-BE49-F238E27FC236}">
                <a16:creationId xmlns:a16="http://schemas.microsoft.com/office/drawing/2014/main" id="{D6C53B24-8328-1765-E66A-A58066D7E61C}"/>
              </a:ext>
            </a:extLst>
          </p:cNvPr>
          <p:cNvSpPr>
            <a:spLocks noChangeAspect="1"/>
          </p:cNvSpPr>
          <p:nvPr/>
        </p:nvSpPr>
        <p:spPr>
          <a:xfrm>
            <a:off x="1564626" y="2870693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Ellipse 2">
            <a:extLst>
              <a:ext uri="{FF2B5EF4-FFF2-40B4-BE49-F238E27FC236}">
                <a16:creationId xmlns:a16="http://schemas.microsoft.com/office/drawing/2014/main" id="{827FC30C-0F2B-DD70-7A19-A0B778B57C03}"/>
              </a:ext>
            </a:extLst>
          </p:cNvPr>
          <p:cNvSpPr/>
          <p:nvPr/>
        </p:nvSpPr>
        <p:spPr>
          <a:xfrm>
            <a:off x="4872578" y="2870693"/>
            <a:ext cx="1700500" cy="2139776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Halbbogen 8">
            <a:extLst>
              <a:ext uri="{FF2B5EF4-FFF2-40B4-BE49-F238E27FC236}">
                <a16:creationId xmlns:a16="http://schemas.microsoft.com/office/drawing/2014/main" id="{862E69FF-195F-E48F-B67D-B8933BD976F9}"/>
              </a:ext>
            </a:extLst>
          </p:cNvPr>
          <p:cNvSpPr/>
          <p:nvPr/>
        </p:nvSpPr>
        <p:spPr>
          <a:xfrm>
            <a:off x="3451805" y="2242383"/>
            <a:ext cx="4439479" cy="3807808"/>
          </a:xfrm>
          <a:prstGeom prst="blockArc">
            <a:avLst>
              <a:gd name="adj1" fmla="val 3930842"/>
              <a:gd name="adj2" fmla="val 14424862"/>
              <a:gd name="adj3" fmla="val 11995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39" name="Pfeil: nach rechts 38">
            <a:extLst>
              <a:ext uri="{FF2B5EF4-FFF2-40B4-BE49-F238E27FC236}">
                <a16:creationId xmlns:a16="http://schemas.microsoft.com/office/drawing/2014/main" id="{52F412BF-B451-D256-C200-C83F00DED06A}"/>
              </a:ext>
            </a:extLst>
          </p:cNvPr>
          <p:cNvSpPr/>
          <p:nvPr/>
        </p:nvSpPr>
        <p:spPr>
          <a:xfrm>
            <a:off x="665385" y="2834911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0" name="Pfeil: nach rechts 39">
            <a:extLst>
              <a:ext uri="{FF2B5EF4-FFF2-40B4-BE49-F238E27FC236}">
                <a16:creationId xmlns:a16="http://schemas.microsoft.com/office/drawing/2014/main" id="{311028DA-FB2A-105C-0024-5A14457EA9B2}"/>
              </a:ext>
            </a:extLst>
          </p:cNvPr>
          <p:cNvSpPr/>
          <p:nvPr/>
        </p:nvSpPr>
        <p:spPr>
          <a:xfrm>
            <a:off x="7266773" y="4682567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" name="Pfeil: nach rechts 40">
            <a:extLst>
              <a:ext uri="{FF2B5EF4-FFF2-40B4-BE49-F238E27FC236}">
                <a16:creationId xmlns:a16="http://schemas.microsoft.com/office/drawing/2014/main" id="{69DE5F9A-1A6D-DF1D-5387-4082AA12ECBA}"/>
              </a:ext>
            </a:extLst>
          </p:cNvPr>
          <p:cNvSpPr/>
          <p:nvPr/>
        </p:nvSpPr>
        <p:spPr>
          <a:xfrm>
            <a:off x="1398118" y="5147362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2" name="Pfeil: nach rechts 41">
            <a:extLst>
              <a:ext uri="{FF2B5EF4-FFF2-40B4-BE49-F238E27FC236}">
                <a16:creationId xmlns:a16="http://schemas.microsoft.com/office/drawing/2014/main" id="{625618F7-9A3D-A4FE-E0BE-2F176BC2A0A4}"/>
              </a:ext>
            </a:extLst>
          </p:cNvPr>
          <p:cNvSpPr/>
          <p:nvPr/>
        </p:nvSpPr>
        <p:spPr>
          <a:xfrm>
            <a:off x="1985660" y="5409515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75893997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A48197-DCC4-4865-C522-EE91213F2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Step</a:t>
            </a:r>
            <a:r>
              <a:rPr lang="de-DE" dirty="0"/>
              <a:t> 1: </a:t>
            </a:r>
            <a:r>
              <a:rPr lang="de-DE" dirty="0" err="1"/>
              <a:t>Calculate</a:t>
            </a:r>
            <a:r>
              <a:rPr lang="de-DE" dirty="0"/>
              <a:t> </a:t>
            </a:r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neibors</a:t>
            </a:r>
            <a:endParaRPr lang="de-DE" dirty="0"/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7C93BE93-80DB-AC7B-8C44-2F637BE659C8}"/>
              </a:ext>
            </a:extLst>
          </p:cNvPr>
          <p:cNvSpPr>
            <a:spLocks noChangeAspect="1"/>
          </p:cNvSpPr>
          <p:nvPr/>
        </p:nvSpPr>
        <p:spPr>
          <a:xfrm>
            <a:off x="3954626" y="2653227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A1B80A55-6FA5-FCB1-EE90-AE5C966D86B6}"/>
              </a:ext>
            </a:extLst>
          </p:cNvPr>
          <p:cNvSpPr>
            <a:spLocks noChangeAspect="1"/>
          </p:cNvSpPr>
          <p:nvPr/>
        </p:nvSpPr>
        <p:spPr>
          <a:xfrm>
            <a:off x="4512578" y="2897227"/>
            <a:ext cx="360000" cy="360000"/>
          </a:xfrm>
          <a:prstGeom prst="ellipse">
            <a:avLst/>
          </a:prstGeom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27A786FC-9711-935A-62FE-AA65D00EF316}"/>
              </a:ext>
            </a:extLst>
          </p:cNvPr>
          <p:cNvSpPr>
            <a:spLocks noChangeAspect="1"/>
          </p:cNvSpPr>
          <p:nvPr/>
        </p:nvSpPr>
        <p:spPr>
          <a:xfrm>
            <a:off x="4015409" y="3856383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4A3010FB-C8D7-7F94-E7A1-C2F5A8645FB2}"/>
              </a:ext>
            </a:extLst>
          </p:cNvPr>
          <p:cNvSpPr>
            <a:spLocks noChangeAspect="1"/>
          </p:cNvSpPr>
          <p:nvPr/>
        </p:nvSpPr>
        <p:spPr>
          <a:xfrm>
            <a:off x="3594626" y="3288757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C91EBBAB-2A99-1B64-0FB3-B24428E40130}"/>
              </a:ext>
            </a:extLst>
          </p:cNvPr>
          <p:cNvSpPr>
            <a:spLocks noChangeAspect="1"/>
          </p:cNvSpPr>
          <p:nvPr/>
        </p:nvSpPr>
        <p:spPr>
          <a:xfrm>
            <a:off x="3445565" y="4366592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009384DB-D876-6BA4-F023-F7786A25349E}"/>
              </a:ext>
            </a:extLst>
          </p:cNvPr>
          <p:cNvSpPr>
            <a:spLocks noChangeAspect="1"/>
          </p:cNvSpPr>
          <p:nvPr/>
        </p:nvSpPr>
        <p:spPr>
          <a:xfrm>
            <a:off x="4004349" y="5127443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E43E9054-2D46-A27B-B95E-604B711434AA}"/>
              </a:ext>
            </a:extLst>
          </p:cNvPr>
          <p:cNvSpPr>
            <a:spLocks noChangeAspect="1"/>
          </p:cNvSpPr>
          <p:nvPr/>
        </p:nvSpPr>
        <p:spPr>
          <a:xfrm>
            <a:off x="4711149" y="5487443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05A43F7A-9E19-24A9-C7E4-F6D60AA8E274}"/>
              </a:ext>
            </a:extLst>
          </p:cNvPr>
          <p:cNvSpPr>
            <a:spLocks noChangeAspect="1"/>
          </p:cNvSpPr>
          <p:nvPr/>
        </p:nvSpPr>
        <p:spPr>
          <a:xfrm>
            <a:off x="6787257" y="5225049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9C61EFFD-9897-A494-B939-21289B897FEA}"/>
              </a:ext>
            </a:extLst>
          </p:cNvPr>
          <p:cNvSpPr>
            <a:spLocks noChangeAspect="1"/>
          </p:cNvSpPr>
          <p:nvPr/>
        </p:nvSpPr>
        <p:spPr>
          <a:xfrm>
            <a:off x="5749203" y="5474269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ED480C72-842B-CF7B-C2F2-E6E1BEDCE945}"/>
              </a:ext>
            </a:extLst>
          </p:cNvPr>
          <p:cNvSpPr>
            <a:spLocks noChangeAspect="1"/>
          </p:cNvSpPr>
          <p:nvPr/>
        </p:nvSpPr>
        <p:spPr>
          <a:xfrm>
            <a:off x="4436095" y="2358253"/>
            <a:ext cx="360000" cy="360000"/>
          </a:xfrm>
          <a:prstGeom prst="ellipse">
            <a:avLst/>
          </a:prstGeom>
          <a:ln>
            <a:noFill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65B25CE2-A7A9-A304-D695-EC62B3700922}"/>
              </a:ext>
            </a:extLst>
          </p:cNvPr>
          <p:cNvSpPr>
            <a:spLocks noChangeAspect="1"/>
          </p:cNvSpPr>
          <p:nvPr/>
        </p:nvSpPr>
        <p:spPr>
          <a:xfrm>
            <a:off x="4031952" y="4506287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9B34E332-2476-2E4F-8142-69B525140F53}"/>
              </a:ext>
            </a:extLst>
          </p:cNvPr>
          <p:cNvSpPr>
            <a:spLocks noChangeAspect="1"/>
          </p:cNvSpPr>
          <p:nvPr/>
        </p:nvSpPr>
        <p:spPr>
          <a:xfrm>
            <a:off x="4240650" y="3303131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D0864957-09AC-DE38-714F-8C08D6108C0B}"/>
              </a:ext>
            </a:extLst>
          </p:cNvPr>
          <p:cNvSpPr>
            <a:spLocks noChangeAspect="1"/>
          </p:cNvSpPr>
          <p:nvPr/>
        </p:nvSpPr>
        <p:spPr>
          <a:xfrm>
            <a:off x="3401901" y="3909939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BB04F976-7FA7-393B-CCEB-369642BEFDBB}"/>
              </a:ext>
            </a:extLst>
          </p:cNvPr>
          <p:cNvSpPr>
            <a:spLocks noChangeAspect="1"/>
          </p:cNvSpPr>
          <p:nvPr/>
        </p:nvSpPr>
        <p:spPr>
          <a:xfrm>
            <a:off x="4706145" y="6014269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82345C1E-A7BC-2302-53EE-C35B11D19912}"/>
              </a:ext>
            </a:extLst>
          </p:cNvPr>
          <p:cNvSpPr>
            <a:spLocks noChangeAspect="1"/>
          </p:cNvSpPr>
          <p:nvPr/>
        </p:nvSpPr>
        <p:spPr>
          <a:xfrm>
            <a:off x="5173831" y="5834269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63648FCA-CB20-7998-CB4B-4BE9118BEF68}"/>
              </a:ext>
            </a:extLst>
          </p:cNvPr>
          <p:cNvSpPr>
            <a:spLocks noChangeAspect="1"/>
          </p:cNvSpPr>
          <p:nvPr/>
        </p:nvSpPr>
        <p:spPr>
          <a:xfrm>
            <a:off x="4192074" y="5653094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3009A79A-C38D-6AA0-DF71-93AC6FB59BCB}"/>
              </a:ext>
            </a:extLst>
          </p:cNvPr>
          <p:cNvSpPr>
            <a:spLocks noChangeAspect="1"/>
          </p:cNvSpPr>
          <p:nvPr/>
        </p:nvSpPr>
        <p:spPr>
          <a:xfrm>
            <a:off x="3388122" y="4919843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67092B24-A0D1-B6CB-FBF1-A4352E449A9C}"/>
              </a:ext>
            </a:extLst>
          </p:cNvPr>
          <p:cNvSpPr>
            <a:spLocks noChangeAspect="1"/>
          </p:cNvSpPr>
          <p:nvPr/>
        </p:nvSpPr>
        <p:spPr>
          <a:xfrm>
            <a:off x="6324575" y="5585739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A7EB11A0-7B46-E3E0-6A54-6AFD995C87A0}"/>
              </a:ext>
            </a:extLst>
          </p:cNvPr>
          <p:cNvSpPr>
            <a:spLocks noChangeAspect="1"/>
          </p:cNvSpPr>
          <p:nvPr/>
        </p:nvSpPr>
        <p:spPr>
          <a:xfrm>
            <a:off x="5749203" y="5869539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Ellipse 23">
            <a:extLst>
              <a:ext uri="{FF2B5EF4-FFF2-40B4-BE49-F238E27FC236}">
                <a16:creationId xmlns:a16="http://schemas.microsoft.com/office/drawing/2014/main" id="{F27747C9-D78E-88D8-CAA8-D5FB43FFCA39}"/>
              </a:ext>
            </a:extLst>
          </p:cNvPr>
          <p:cNvSpPr>
            <a:spLocks noChangeAspect="1"/>
          </p:cNvSpPr>
          <p:nvPr/>
        </p:nvSpPr>
        <p:spPr>
          <a:xfrm>
            <a:off x="6285249" y="5045739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Ellipse 24">
            <a:extLst>
              <a:ext uri="{FF2B5EF4-FFF2-40B4-BE49-F238E27FC236}">
                <a16:creationId xmlns:a16="http://schemas.microsoft.com/office/drawing/2014/main" id="{7B1F4290-AE18-DD3F-3DE2-5568048FAA63}"/>
              </a:ext>
            </a:extLst>
          </p:cNvPr>
          <p:cNvSpPr>
            <a:spLocks noChangeAspect="1"/>
          </p:cNvSpPr>
          <p:nvPr/>
        </p:nvSpPr>
        <p:spPr>
          <a:xfrm>
            <a:off x="4917564" y="2469981"/>
            <a:ext cx="360000" cy="360000"/>
          </a:xfrm>
          <a:prstGeom prst="ellipse">
            <a:avLst/>
          </a:prstGeom>
          <a:ln>
            <a:noFill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Ellipse 25">
            <a:extLst>
              <a:ext uri="{FF2B5EF4-FFF2-40B4-BE49-F238E27FC236}">
                <a16:creationId xmlns:a16="http://schemas.microsoft.com/office/drawing/2014/main" id="{8CD5E78F-9C79-10D6-0AAE-6F8317F8F422}"/>
              </a:ext>
            </a:extLst>
          </p:cNvPr>
          <p:cNvSpPr>
            <a:spLocks noChangeAspect="1"/>
          </p:cNvSpPr>
          <p:nvPr/>
        </p:nvSpPr>
        <p:spPr>
          <a:xfrm>
            <a:off x="4897723" y="2045449"/>
            <a:ext cx="360000" cy="360000"/>
          </a:xfrm>
          <a:prstGeom prst="ellipse">
            <a:avLst/>
          </a:prstGeom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3</a:t>
            </a:r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D27849EC-56AB-F647-736A-C638065ECF87}"/>
              </a:ext>
            </a:extLst>
          </p:cNvPr>
          <p:cNvSpPr>
            <a:spLocks noChangeAspect="1"/>
          </p:cNvSpPr>
          <p:nvPr/>
        </p:nvSpPr>
        <p:spPr>
          <a:xfrm>
            <a:off x="5533831" y="3766887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Ellipse 27">
            <a:extLst>
              <a:ext uri="{FF2B5EF4-FFF2-40B4-BE49-F238E27FC236}">
                <a16:creationId xmlns:a16="http://schemas.microsoft.com/office/drawing/2014/main" id="{F32FB453-9966-CDC9-E8B6-455719AD6926}"/>
              </a:ext>
            </a:extLst>
          </p:cNvPr>
          <p:cNvSpPr>
            <a:spLocks noChangeAspect="1"/>
          </p:cNvSpPr>
          <p:nvPr/>
        </p:nvSpPr>
        <p:spPr>
          <a:xfrm>
            <a:off x="5079914" y="3677979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1E26AF77-737A-30F0-50A0-BD14AFF49633}"/>
              </a:ext>
            </a:extLst>
          </p:cNvPr>
          <p:cNvSpPr>
            <a:spLocks noChangeAspect="1"/>
          </p:cNvSpPr>
          <p:nvPr/>
        </p:nvSpPr>
        <p:spPr>
          <a:xfrm>
            <a:off x="5177669" y="4146287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Ellipse 29">
            <a:extLst>
              <a:ext uri="{FF2B5EF4-FFF2-40B4-BE49-F238E27FC236}">
                <a16:creationId xmlns:a16="http://schemas.microsoft.com/office/drawing/2014/main" id="{228DD4B7-89AC-1565-B546-86D3AF780AF2}"/>
              </a:ext>
            </a:extLst>
          </p:cNvPr>
          <p:cNvSpPr>
            <a:spLocks noChangeAspect="1"/>
          </p:cNvSpPr>
          <p:nvPr/>
        </p:nvSpPr>
        <p:spPr>
          <a:xfrm>
            <a:off x="5430530" y="3361755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Ellipse 30">
            <a:extLst>
              <a:ext uri="{FF2B5EF4-FFF2-40B4-BE49-F238E27FC236}">
                <a16:creationId xmlns:a16="http://schemas.microsoft.com/office/drawing/2014/main" id="{D9DA0264-0DB7-EE43-6548-61FC056764AC}"/>
              </a:ext>
            </a:extLst>
          </p:cNvPr>
          <p:cNvSpPr>
            <a:spLocks noChangeAspect="1"/>
          </p:cNvSpPr>
          <p:nvPr/>
        </p:nvSpPr>
        <p:spPr>
          <a:xfrm>
            <a:off x="5627720" y="4233081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C64CEE2C-CD7F-E141-AAE5-5CAC0D07D077}"/>
              </a:ext>
            </a:extLst>
          </p:cNvPr>
          <p:cNvSpPr>
            <a:spLocks noChangeAspect="1"/>
          </p:cNvSpPr>
          <p:nvPr/>
        </p:nvSpPr>
        <p:spPr>
          <a:xfrm>
            <a:off x="2964068" y="4326287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Ellipse 32">
            <a:extLst>
              <a:ext uri="{FF2B5EF4-FFF2-40B4-BE49-F238E27FC236}">
                <a16:creationId xmlns:a16="http://schemas.microsoft.com/office/drawing/2014/main" id="{E9F27BC3-87E4-166E-5E5E-E63C0EB814C2}"/>
              </a:ext>
            </a:extLst>
          </p:cNvPr>
          <p:cNvSpPr>
            <a:spLocks noChangeAspect="1"/>
          </p:cNvSpPr>
          <p:nvPr/>
        </p:nvSpPr>
        <p:spPr>
          <a:xfrm>
            <a:off x="2948602" y="3108757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Ellipse 33">
            <a:extLst>
              <a:ext uri="{FF2B5EF4-FFF2-40B4-BE49-F238E27FC236}">
                <a16:creationId xmlns:a16="http://schemas.microsoft.com/office/drawing/2014/main" id="{237A2DE5-7D81-E3C8-21B0-62BD2B35A62A}"/>
              </a:ext>
            </a:extLst>
          </p:cNvPr>
          <p:cNvSpPr>
            <a:spLocks noChangeAspect="1"/>
          </p:cNvSpPr>
          <p:nvPr/>
        </p:nvSpPr>
        <p:spPr>
          <a:xfrm>
            <a:off x="6088278" y="3400496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Ellipse 34">
            <a:extLst>
              <a:ext uri="{FF2B5EF4-FFF2-40B4-BE49-F238E27FC236}">
                <a16:creationId xmlns:a16="http://schemas.microsoft.com/office/drawing/2014/main" id="{B9EB4CDF-53F7-C73A-222A-CF843DD89AA4}"/>
              </a:ext>
            </a:extLst>
          </p:cNvPr>
          <p:cNvSpPr>
            <a:spLocks noChangeAspect="1"/>
          </p:cNvSpPr>
          <p:nvPr/>
        </p:nvSpPr>
        <p:spPr>
          <a:xfrm>
            <a:off x="2155695" y="5167199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Ellipse 35">
            <a:extLst>
              <a:ext uri="{FF2B5EF4-FFF2-40B4-BE49-F238E27FC236}">
                <a16:creationId xmlns:a16="http://schemas.microsoft.com/office/drawing/2014/main" id="{C28E139A-3446-F60F-6DD2-FA047C457549}"/>
              </a:ext>
            </a:extLst>
          </p:cNvPr>
          <p:cNvSpPr>
            <a:spLocks noChangeAspect="1"/>
          </p:cNvSpPr>
          <p:nvPr/>
        </p:nvSpPr>
        <p:spPr>
          <a:xfrm>
            <a:off x="2784068" y="5363817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Ellipse 36">
            <a:extLst>
              <a:ext uri="{FF2B5EF4-FFF2-40B4-BE49-F238E27FC236}">
                <a16:creationId xmlns:a16="http://schemas.microsoft.com/office/drawing/2014/main" id="{CFA6BE0C-E32C-CC39-A5F6-43533FC8648F}"/>
              </a:ext>
            </a:extLst>
          </p:cNvPr>
          <p:cNvSpPr>
            <a:spLocks noChangeAspect="1"/>
          </p:cNvSpPr>
          <p:nvPr/>
        </p:nvSpPr>
        <p:spPr>
          <a:xfrm>
            <a:off x="8126922" y="4739843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" name="Ellipse 37">
            <a:extLst>
              <a:ext uri="{FF2B5EF4-FFF2-40B4-BE49-F238E27FC236}">
                <a16:creationId xmlns:a16="http://schemas.microsoft.com/office/drawing/2014/main" id="{D6C53B24-8328-1765-E66A-A58066D7E61C}"/>
              </a:ext>
            </a:extLst>
          </p:cNvPr>
          <p:cNvSpPr>
            <a:spLocks noChangeAspect="1"/>
          </p:cNvSpPr>
          <p:nvPr/>
        </p:nvSpPr>
        <p:spPr>
          <a:xfrm>
            <a:off x="1564626" y="2870693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Ellipse 2">
            <a:extLst>
              <a:ext uri="{FF2B5EF4-FFF2-40B4-BE49-F238E27FC236}">
                <a16:creationId xmlns:a16="http://schemas.microsoft.com/office/drawing/2014/main" id="{1E7163D8-727D-A1AC-B82A-47C4331B0AD2}"/>
              </a:ext>
            </a:extLst>
          </p:cNvPr>
          <p:cNvSpPr>
            <a:spLocks noChangeAspect="1"/>
          </p:cNvSpPr>
          <p:nvPr/>
        </p:nvSpPr>
        <p:spPr>
          <a:xfrm>
            <a:off x="4454208" y="1582252"/>
            <a:ext cx="1277686" cy="1277686"/>
          </a:xfrm>
          <a:prstGeom prst="ellipse">
            <a:avLst/>
          </a:prstGeom>
          <a:noFill/>
          <a:ln w="2857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Pfeil: nach rechts 43">
                <a:extLst>
                  <a:ext uri="{FF2B5EF4-FFF2-40B4-BE49-F238E27FC236}">
                    <a16:creationId xmlns:a16="http://schemas.microsoft.com/office/drawing/2014/main" id="{5AB0F13D-B6C2-CDC5-1718-E71C92A6410B}"/>
                  </a:ext>
                </a:extLst>
              </p:cNvPr>
              <p:cNvSpPr/>
              <p:nvPr/>
            </p:nvSpPr>
            <p:spPr>
              <a:xfrm>
                <a:off x="3308602" y="1955381"/>
                <a:ext cx="1077407" cy="484632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/>
                  <a:t>radius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endParaRPr lang="de-DE" dirty="0"/>
              </a:p>
            </p:txBody>
          </p:sp>
        </mc:Choice>
        <mc:Fallback xmlns="">
          <p:sp>
            <p:nvSpPr>
              <p:cNvPr id="44" name="Pfeil: nach rechts 43">
                <a:extLst>
                  <a:ext uri="{FF2B5EF4-FFF2-40B4-BE49-F238E27FC236}">
                    <a16:creationId xmlns:a16="http://schemas.microsoft.com/office/drawing/2014/main" id="{5AB0F13D-B6C2-CDC5-1718-E71C92A641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8602" y="1955381"/>
                <a:ext cx="1077407" cy="484632"/>
              </a:xfrm>
              <a:prstGeom prst="rightArrow">
                <a:avLst/>
              </a:prstGeom>
              <a:blipFill>
                <a:blip r:embed="rId2"/>
                <a:stretch>
                  <a:fillRect l="-2793" b="-470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84619907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A48197-DCC4-4865-C522-EE91213F2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Step</a:t>
            </a:r>
            <a:r>
              <a:rPr lang="de-DE" dirty="0"/>
              <a:t> 1: </a:t>
            </a:r>
            <a:r>
              <a:rPr lang="de-DE" dirty="0" err="1"/>
              <a:t>Calculate</a:t>
            </a:r>
            <a:r>
              <a:rPr lang="de-DE" dirty="0"/>
              <a:t> </a:t>
            </a:r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neibors</a:t>
            </a:r>
            <a:endParaRPr lang="de-DE" dirty="0"/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7C93BE93-80DB-AC7B-8C44-2F637BE659C8}"/>
              </a:ext>
            </a:extLst>
          </p:cNvPr>
          <p:cNvSpPr>
            <a:spLocks noChangeAspect="1"/>
          </p:cNvSpPr>
          <p:nvPr/>
        </p:nvSpPr>
        <p:spPr>
          <a:xfrm>
            <a:off x="3954626" y="2653227"/>
            <a:ext cx="360000" cy="360000"/>
          </a:xfrm>
          <a:prstGeom prst="ellipse">
            <a:avLst/>
          </a:prstGeom>
          <a:ln>
            <a:noFill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A1B80A55-6FA5-FCB1-EE90-AE5C966D86B6}"/>
              </a:ext>
            </a:extLst>
          </p:cNvPr>
          <p:cNvSpPr>
            <a:spLocks noChangeAspect="1"/>
          </p:cNvSpPr>
          <p:nvPr/>
        </p:nvSpPr>
        <p:spPr>
          <a:xfrm>
            <a:off x="4512578" y="2897227"/>
            <a:ext cx="360000" cy="360000"/>
          </a:xfrm>
          <a:prstGeom prst="ellipse">
            <a:avLst/>
          </a:prstGeom>
          <a:ln>
            <a:noFill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27A786FC-9711-935A-62FE-AA65D00EF316}"/>
              </a:ext>
            </a:extLst>
          </p:cNvPr>
          <p:cNvSpPr>
            <a:spLocks noChangeAspect="1"/>
          </p:cNvSpPr>
          <p:nvPr/>
        </p:nvSpPr>
        <p:spPr>
          <a:xfrm>
            <a:off x="4015409" y="3856383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4A3010FB-C8D7-7F94-E7A1-C2F5A8645FB2}"/>
              </a:ext>
            </a:extLst>
          </p:cNvPr>
          <p:cNvSpPr>
            <a:spLocks noChangeAspect="1"/>
          </p:cNvSpPr>
          <p:nvPr/>
        </p:nvSpPr>
        <p:spPr>
          <a:xfrm>
            <a:off x="3594626" y="3288757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C91EBBAB-2A99-1B64-0FB3-B24428E40130}"/>
              </a:ext>
            </a:extLst>
          </p:cNvPr>
          <p:cNvSpPr>
            <a:spLocks noChangeAspect="1"/>
          </p:cNvSpPr>
          <p:nvPr/>
        </p:nvSpPr>
        <p:spPr>
          <a:xfrm>
            <a:off x="3445565" y="4366592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009384DB-D876-6BA4-F023-F7786A25349E}"/>
              </a:ext>
            </a:extLst>
          </p:cNvPr>
          <p:cNvSpPr>
            <a:spLocks noChangeAspect="1"/>
          </p:cNvSpPr>
          <p:nvPr/>
        </p:nvSpPr>
        <p:spPr>
          <a:xfrm>
            <a:off x="4004349" y="5127443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E43E9054-2D46-A27B-B95E-604B711434AA}"/>
              </a:ext>
            </a:extLst>
          </p:cNvPr>
          <p:cNvSpPr>
            <a:spLocks noChangeAspect="1"/>
          </p:cNvSpPr>
          <p:nvPr/>
        </p:nvSpPr>
        <p:spPr>
          <a:xfrm>
            <a:off x="4711149" y="5487443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05A43F7A-9E19-24A9-C7E4-F6D60AA8E274}"/>
              </a:ext>
            </a:extLst>
          </p:cNvPr>
          <p:cNvSpPr>
            <a:spLocks noChangeAspect="1"/>
          </p:cNvSpPr>
          <p:nvPr/>
        </p:nvSpPr>
        <p:spPr>
          <a:xfrm>
            <a:off x="6787257" y="5225049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9C61EFFD-9897-A494-B939-21289B897FEA}"/>
              </a:ext>
            </a:extLst>
          </p:cNvPr>
          <p:cNvSpPr>
            <a:spLocks noChangeAspect="1"/>
          </p:cNvSpPr>
          <p:nvPr/>
        </p:nvSpPr>
        <p:spPr>
          <a:xfrm>
            <a:off x="5749203" y="5474269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ED480C72-842B-CF7B-C2F2-E6E1BEDCE945}"/>
              </a:ext>
            </a:extLst>
          </p:cNvPr>
          <p:cNvSpPr>
            <a:spLocks noChangeAspect="1"/>
          </p:cNvSpPr>
          <p:nvPr/>
        </p:nvSpPr>
        <p:spPr>
          <a:xfrm>
            <a:off x="4436095" y="2358253"/>
            <a:ext cx="360000" cy="360000"/>
          </a:xfrm>
          <a:prstGeom prst="ellipse">
            <a:avLst/>
          </a:prstGeom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65B25CE2-A7A9-A304-D695-EC62B3700922}"/>
              </a:ext>
            </a:extLst>
          </p:cNvPr>
          <p:cNvSpPr>
            <a:spLocks noChangeAspect="1"/>
          </p:cNvSpPr>
          <p:nvPr/>
        </p:nvSpPr>
        <p:spPr>
          <a:xfrm>
            <a:off x="4031952" y="4506287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9B34E332-2476-2E4F-8142-69B525140F53}"/>
              </a:ext>
            </a:extLst>
          </p:cNvPr>
          <p:cNvSpPr>
            <a:spLocks noChangeAspect="1"/>
          </p:cNvSpPr>
          <p:nvPr/>
        </p:nvSpPr>
        <p:spPr>
          <a:xfrm>
            <a:off x="4240650" y="3303131"/>
            <a:ext cx="360000" cy="360000"/>
          </a:xfrm>
          <a:prstGeom prst="ellipse">
            <a:avLst/>
          </a:prstGeom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D0864957-09AC-DE38-714F-8C08D6108C0B}"/>
              </a:ext>
            </a:extLst>
          </p:cNvPr>
          <p:cNvSpPr>
            <a:spLocks noChangeAspect="1"/>
          </p:cNvSpPr>
          <p:nvPr/>
        </p:nvSpPr>
        <p:spPr>
          <a:xfrm>
            <a:off x="3401901" y="3909939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BB04F976-7FA7-393B-CCEB-369642BEFDBB}"/>
              </a:ext>
            </a:extLst>
          </p:cNvPr>
          <p:cNvSpPr>
            <a:spLocks noChangeAspect="1"/>
          </p:cNvSpPr>
          <p:nvPr/>
        </p:nvSpPr>
        <p:spPr>
          <a:xfrm>
            <a:off x="4706145" y="6014269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82345C1E-A7BC-2302-53EE-C35B11D19912}"/>
              </a:ext>
            </a:extLst>
          </p:cNvPr>
          <p:cNvSpPr>
            <a:spLocks noChangeAspect="1"/>
          </p:cNvSpPr>
          <p:nvPr/>
        </p:nvSpPr>
        <p:spPr>
          <a:xfrm>
            <a:off x="5173831" y="5834269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63648FCA-CB20-7998-CB4B-4BE9118BEF68}"/>
              </a:ext>
            </a:extLst>
          </p:cNvPr>
          <p:cNvSpPr>
            <a:spLocks noChangeAspect="1"/>
          </p:cNvSpPr>
          <p:nvPr/>
        </p:nvSpPr>
        <p:spPr>
          <a:xfrm>
            <a:off x="4192074" y="5653094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3009A79A-C38D-6AA0-DF71-93AC6FB59BCB}"/>
              </a:ext>
            </a:extLst>
          </p:cNvPr>
          <p:cNvSpPr>
            <a:spLocks noChangeAspect="1"/>
          </p:cNvSpPr>
          <p:nvPr/>
        </p:nvSpPr>
        <p:spPr>
          <a:xfrm>
            <a:off x="3388122" y="4919843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67092B24-A0D1-B6CB-FBF1-A4352E449A9C}"/>
              </a:ext>
            </a:extLst>
          </p:cNvPr>
          <p:cNvSpPr>
            <a:spLocks noChangeAspect="1"/>
          </p:cNvSpPr>
          <p:nvPr/>
        </p:nvSpPr>
        <p:spPr>
          <a:xfrm>
            <a:off x="6324575" y="5585739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A7EB11A0-7B46-E3E0-6A54-6AFD995C87A0}"/>
              </a:ext>
            </a:extLst>
          </p:cNvPr>
          <p:cNvSpPr>
            <a:spLocks noChangeAspect="1"/>
          </p:cNvSpPr>
          <p:nvPr/>
        </p:nvSpPr>
        <p:spPr>
          <a:xfrm>
            <a:off x="5749203" y="5869539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Ellipse 23">
            <a:extLst>
              <a:ext uri="{FF2B5EF4-FFF2-40B4-BE49-F238E27FC236}">
                <a16:creationId xmlns:a16="http://schemas.microsoft.com/office/drawing/2014/main" id="{F27747C9-D78E-88D8-CAA8-D5FB43FFCA39}"/>
              </a:ext>
            </a:extLst>
          </p:cNvPr>
          <p:cNvSpPr>
            <a:spLocks noChangeAspect="1"/>
          </p:cNvSpPr>
          <p:nvPr/>
        </p:nvSpPr>
        <p:spPr>
          <a:xfrm>
            <a:off x="6285249" y="5045739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Ellipse 24">
            <a:extLst>
              <a:ext uri="{FF2B5EF4-FFF2-40B4-BE49-F238E27FC236}">
                <a16:creationId xmlns:a16="http://schemas.microsoft.com/office/drawing/2014/main" id="{7B1F4290-AE18-DD3F-3DE2-5568048FAA63}"/>
              </a:ext>
            </a:extLst>
          </p:cNvPr>
          <p:cNvSpPr>
            <a:spLocks noChangeAspect="1"/>
          </p:cNvSpPr>
          <p:nvPr/>
        </p:nvSpPr>
        <p:spPr>
          <a:xfrm>
            <a:off x="4917564" y="2469981"/>
            <a:ext cx="360000" cy="360000"/>
          </a:xfrm>
          <a:prstGeom prst="ellipse">
            <a:avLst/>
          </a:prstGeom>
          <a:ln>
            <a:noFill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Ellipse 25">
            <a:extLst>
              <a:ext uri="{FF2B5EF4-FFF2-40B4-BE49-F238E27FC236}">
                <a16:creationId xmlns:a16="http://schemas.microsoft.com/office/drawing/2014/main" id="{8CD5E78F-9C79-10D6-0AAE-6F8317F8F422}"/>
              </a:ext>
            </a:extLst>
          </p:cNvPr>
          <p:cNvSpPr>
            <a:spLocks noChangeAspect="1"/>
          </p:cNvSpPr>
          <p:nvPr/>
        </p:nvSpPr>
        <p:spPr>
          <a:xfrm>
            <a:off x="4897723" y="2045449"/>
            <a:ext cx="360000" cy="360000"/>
          </a:xfrm>
          <a:prstGeom prst="ellipse">
            <a:avLst/>
          </a:prstGeom>
          <a:ln>
            <a:noFill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3</a:t>
            </a:r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D27849EC-56AB-F647-736A-C638065ECF87}"/>
              </a:ext>
            </a:extLst>
          </p:cNvPr>
          <p:cNvSpPr>
            <a:spLocks noChangeAspect="1"/>
          </p:cNvSpPr>
          <p:nvPr/>
        </p:nvSpPr>
        <p:spPr>
          <a:xfrm>
            <a:off x="5533831" y="3766887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Ellipse 27">
            <a:extLst>
              <a:ext uri="{FF2B5EF4-FFF2-40B4-BE49-F238E27FC236}">
                <a16:creationId xmlns:a16="http://schemas.microsoft.com/office/drawing/2014/main" id="{F32FB453-9966-CDC9-E8B6-455719AD6926}"/>
              </a:ext>
            </a:extLst>
          </p:cNvPr>
          <p:cNvSpPr>
            <a:spLocks noChangeAspect="1"/>
          </p:cNvSpPr>
          <p:nvPr/>
        </p:nvSpPr>
        <p:spPr>
          <a:xfrm>
            <a:off x="5079914" y="3677979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1E26AF77-737A-30F0-50A0-BD14AFF49633}"/>
              </a:ext>
            </a:extLst>
          </p:cNvPr>
          <p:cNvSpPr>
            <a:spLocks noChangeAspect="1"/>
          </p:cNvSpPr>
          <p:nvPr/>
        </p:nvSpPr>
        <p:spPr>
          <a:xfrm>
            <a:off x="5177669" y="4146287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Ellipse 29">
            <a:extLst>
              <a:ext uri="{FF2B5EF4-FFF2-40B4-BE49-F238E27FC236}">
                <a16:creationId xmlns:a16="http://schemas.microsoft.com/office/drawing/2014/main" id="{228DD4B7-89AC-1565-B546-86D3AF780AF2}"/>
              </a:ext>
            </a:extLst>
          </p:cNvPr>
          <p:cNvSpPr>
            <a:spLocks noChangeAspect="1"/>
          </p:cNvSpPr>
          <p:nvPr/>
        </p:nvSpPr>
        <p:spPr>
          <a:xfrm>
            <a:off x="5430530" y="3361755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Ellipse 30">
            <a:extLst>
              <a:ext uri="{FF2B5EF4-FFF2-40B4-BE49-F238E27FC236}">
                <a16:creationId xmlns:a16="http://schemas.microsoft.com/office/drawing/2014/main" id="{D9DA0264-0DB7-EE43-6548-61FC056764AC}"/>
              </a:ext>
            </a:extLst>
          </p:cNvPr>
          <p:cNvSpPr>
            <a:spLocks noChangeAspect="1"/>
          </p:cNvSpPr>
          <p:nvPr/>
        </p:nvSpPr>
        <p:spPr>
          <a:xfrm>
            <a:off x="5627720" y="4233081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C64CEE2C-CD7F-E141-AAE5-5CAC0D07D077}"/>
              </a:ext>
            </a:extLst>
          </p:cNvPr>
          <p:cNvSpPr>
            <a:spLocks noChangeAspect="1"/>
          </p:cNvSpPr>
          <p:nvPr/>
        </p:nvSpPr>
        <p:spPr>
          <a:xfrm>
            <a:off x="2964068" y="4326287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Ellipse 32">
            <a:extLst>
              <a:ext uri="{FF2B5EF4-FFF2-40B4-BE49-F238E27FC236}">
                <a16:creationId xmlns:a16="http://schemas.microsoft.com/office/drawing/2014/main" id="{E9F27BC3-87E4-166E-5E5E-E63C0EB814C2}"/>
              </a:ext>
            </a:extLst>
          </p:cNvPr>
          <p:cNvSpPr>
            <a:spLocks noChangeAspect="1"/>
          </p:cNvSpPr>
          <p:nvPr/>
        </p:nvSpPr>
        <p:spPr>
          <a:xfrm>
            <a:off x="2948602" y="3108757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Ellipse 33">
            <a:extLst>
              <a:ext uri="{FF2B5EF4-FFF2-40B4-BE49-F238E27FC236}">
                <a16:creationId xmlns:a16="http://schemas.microsoft.com/office/drawing/2014/main" id="{237A2DE5-7D81-E3C8-21B0-62BD2B35A62A}"/>
              </a:ext>
            </a:extLst>
          </p:cNvPr>
          <p:cNvSpPr>
            <a:spLocks noChangeAspect="1"/>
          </p:cNvSpPr>
          <p:nvPr/>
        </p:nvSpPr>
        <p:spPr>
          <a:xfrm>
            <a:off x="6088278" y="3400496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Ellipse 34">
            <a:extLst>
              <a:ext uri="{FF2B5EF4-FFF2-40B4-BE49-F238E27FC236}">
                <a16:creationId xmlns:a16="http://schemas.microsoft.com/office/drawing/2014/main" id="{B9EB4CDF-53F7-C73A-222A-CF843DD89AA4}"/>
              </a:ext>
            </a:extLst>
          </p:cNvPr>
          <p:cNvSpPr>
            <a:spLocks noChangeAspect="1"/>
          </p:cNvSpPr>
          <p:nvPr/>
        </p:nvSpPr>
        <p:spPr>
          <a:xfrm>
            <a:off x="2155695" y="5167199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Ellipse 35">
            <a:extLst>
              <a:ext uri="{FF2B5EF4-FFF2-40B4-BE49-F238E27FC236}">
                <a16:creationId xmlns:a16="http://schemas.microsoft.com/office/drawing/2014/main" id="{C28E139A-3446-F60F-6DD2-FA047C457549}"/>
              </a:ext>
            </a:extLst>
          </p:cNvPr>
          <p:cNvSpPr>
            <a:spLocks noChangeAspect="1"/>
          </p:cNvSpPr>
          <p:nvPr/>
        </p:nvSpPr>
        <p:spPr>
          <a:xfrm>
            <a:off x="2784068" y="5363817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Ellipse 36">
            <a:extLst>
              <a:ext uri="{FF2B5EF4-FFF2-40B4-BE49-F238E27FC236}">
                <a16:creationId xmlns:a16="http://schemas.microsoft.com/office/drawing/2014/main" id="{CFA6BE0C-E32C-CC39-A5F6-43533FC8648F}"/>
              </a:ext>
            </a:extLst>
          </p:cNvPr>
          <p:cNvSpPr>
            <a:spLocks noChangeAspect="1"/>
          </p:cNvSpPr>
          <p:nvPr/>
        </p:nvSpPr>
        <p:spPr>
          <a:xfrm>
            <a:off x="8126922" y="4739843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" name="Ellipse 37">
            <a:extLst>
              <a:ext uri="{FF2B5EF4-FFF2-40B4-BE49-F238E27FC236}">
                <a16:creationId xmlns:a16="http://schemas.microsoft.com/office/drawing/2014/main" id="{D6C53B24-8328-1765-E66A-A58066D7E61C}"/>
              </a:ext>
            </a:extLst>
          </p:cNvPr>
          <p:cNvSpPr>
            <a:spLocks noChangeAspect="1"/>
          </p:cNvSpPr>
          <p:nvPr/>
        </p:nvSpPr>
        <p:spPr>
          <a:xfrm>
            <a:off x="1564626" y="2870693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" name="Ellipse 38">
            <a:extLst>
              <a:ext uri="{FF2B5EF4-FFF2-40B4-BE49-F238E27FC236}">
                <a16:creationId xmlns:a16="http://schemas.microsoft.com/office/drawing/2014/main" id="{BC0D04DA-B9CD-C54F-79CF-FCC0DD6BF93C}"/>
              </a:ext>
            </a:extLst>
          </p:cNvPr>
          <p:cNvSpPr>
            <a:spLocks noChangeAspect="1"/>
          </p:cNvSpPr>
          <p:nvPr/>
        </p:nvSpPr>
        <p:spPr>
          <a:xfrm>
            <a:off x="3971170" y="1894139"/>
            <a:ext cx="1277686" cy="1277686"/>
          </a:xfrm>
          <a:prstGeom prst="ellipse">
            <a:avLst/>
          </a:prstGeom>
          <a:noFill/>
          <a:ln w="2857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37433314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A48197-DCC4-4865-C522-EE91213F2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Step</a:t>
            </a:r>
            <a:r>
              <a:rPr lang="de-DE" dirty="0"/>
              <a:t> 1: </a:t>
            </a:r>
            <a:r>
              <a:rPr lang="de-DE" dirty="0" err="1"/>
              <a:t>Calculate</a:t>
            </a:r>
            <a:r>
              <a:rPr lang="de-DE" dirty="0"/>
              <a:t> </a:t>
            </a:r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neibors</a:t>
            </a:r>
            <a:endParaRPr lang="de-DE" dirty="0"/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7C93BE93-80DB-AC7B-8C44-2F637BE659C8}"/>
              </a:ext>
            </a:extLst>
          </p:cNvPr>
          <p:cNvSpPr>
            <a:spLocks noChangeAspect="1"/>
          </p:cNvSpPr>
          <p:nvPr/>
        </p:nvSpPr>
        <p:spPr>
          <a:xfrm>
            <a:off x="3954626" y="2653227"/>
            <a:ext cx="360000" cy="360000"/>
          </a:xfrm>
          <a:prstGeom prst="ellipse">
            <a:avLst/>
          </a:prstGeom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A1B80A55-6FA5-FCB1-EE90-AE5C966D86B6}"/>
              </a:ext>
            </a:extLst>
          </p:cNvPr>
          <p:cNvSpPr>
            <a:spLocks noChangeAspect="1"/>
          </p:cNvSpPr>
          <p:nvPr/>
        </p:nvSpPr>
        <p:spPr>
          <a:xfrm>
            <a:off x="4512578" y="2897227"/>
            <a:ext cx="360000" cy="360000"/>
          </a:xfrm>
          <a:prstGeom prst="ellipse">
            <a:avLst/>
          </a:prstGeom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27A786FC-9711-935A-62FE-AA65D00EF316}"/>
              </a:ext>
            </a:extLst>
          </p:cNvPr>
          <p:cNvSpPr>
            <a:spLocks noChangeAspect="1"/>
          </p:cNvSpPr>
          <p:nvPr/>
        </p:nvSpPr>
        <p:spPr>
          <a:xfrm>
            <a:off x="4015409" y="3856383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6</a:t>
            </a:r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4A3010FB-C8D7-7F94-E7A1-C2F5A8645FB2}"/>
              </a:ext>
            </a:extLst>
          </p:cNvPr>
          <p:cNvSpPr>
            <a:spLocks noChangeAspect="1"/>
          </p:cNvSpPr>
          <p:nvPr/>
        </p:nvSpPr>
        <p:spPr>
          <a:xfrm>
            <a:off x="3594626" y="3288757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6</a:t>
            </a:r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C91EBBAB-2A99-1B64-0FB3-B24428E40130}"/>
              </a:ext>
            </a:extLst>
          </p:cNvPr>
          <p:cNvSpPr>
            <a:spLocks noChangeAspect="1"/>
          </p:cNvSpPr>
          <p:nvPr/>
        </p:nvSpPr>
        <p:spPr>
          <a:xfrm>
            <a:off x="3445565" y="4366592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6</a:t>
            </a: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009384DB-D876-6BA4-F023-F7786A25349E}"/>
              </a:ext>
            </a:extLst>
          </p:cNvPr>
          <p:cNvSpPr>
            <a:spLocks noChangeAspect="1"/>
          </p:cNvSpPr>
          <p:nvPr/>
        </p:nvSpPr>
        <p:spPr>
          <a:xfrm>
            <a:off x="4004349" y="5127443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E43E9054-2D46-A27B-B95E-604B711434AA}"/>
              </a:ext>
            </a:extLst>
          </p:cNvPr>
          <p:cNvSpPr>
            <a:spLocks noChangeAspect="1"/>
          </p:cNvSpPr>
          <p:nvPr/>
        </p:nvSpPr>
        <p:spPr>
          <a:xfrm>
            <a:off x="4711149" y="5487443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05A43F7A-9E19-24A9-C7E4-F6D60AA8E274}"/>
              </a:ext>
            </a:extLst>
          </p:cNvPr>
          <p:cNvSpPr>
            <a:spLocks noChangeAspect="1"/>
          </p:cNvSpPr>
          <p:nvPr/>
        </p:nvSpPr>
        <p:spPr>
          <a:xfrm>
            <a:off x="6787257" y="5225049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3</a:t>
            </a:r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9C61EFFD-9897-A494-B939-21289B897FEA}"/>
              </a:ext>
            </a:extLst>
          </p:cNvPr>
          <p:cNvSpPr>
            <a:spLocks noChangeAspect="1"/>
          </p:cNvSpPr>
          <p:nvPr/>
        </p:nvSpPr>
        <p:spPr>
          <a:xfrm>
            <a:off x="5749203" y="5474269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ED480C72-842B-CF7B-C2F2-E6E1BEDCE945}"/>
              </a:ext>
            </a:extLst>
          </p:cNvPr>
          <p:cNvSpPr>
            <a:spLocks noChangeAspect="1"/>
          </p:cNvSpPr>
          <p:nvPr/>
        </p:nvSpPr>
        <p:spPr>
          <a:xfrm>
            <a:off x="4436095" y="2358253"/>
            <a:ext cx="360000" cy="360000"/>
          </a:xfrm>
          <a:prstGeom prst="ellipse">
            <a:avLst/>
          </a:prstGeom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65B25CE2-A7A9-A304-D695-EC62B3700922}"/>
              </a:ext>
            </a:extLst>
          </p:cNvPr>
          <p:cNvSpPr>
            <a:spLocks noChangeAspect="1"/>
          </p:cNvSpPr>
          <p:nvPr/>
        </p:nvSpPr>
        <p:spPr>
          <a:xfrm>
            <a:off x="4031952" y="4506287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9B34E332-2476-2E4F-8142-69B525140F53}"/>
              </a:ext>
            </a:extLst>
          </p:cNvPr>
          <p:cNvSpPr>
            <a:spLocks noChangeAspect="1"/>
          </p:cNvSpPr>
          <p:nvPr/>
        </p:nvSpPr>
        <p:spPr>
          <a:xfrm>
            <a:off x="4240650" y="3303131"/>
            <a:ext cx="360000" cy="360000"/>
          </a:xfrm>
          <a:prstGeom prst="ellipse">
            <a:avLst/>
          </a:prstGeom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D0864957-09AC-DE38-714F-8C08D6108C0B}"/>
              </a:ext>
            </a:extLst>
          </p:cNvPr>
          <p:cNvSpPr>
            <a:spLocks noChangeAspect="1"/>
          </p:cNvSpPr>
          <p:nvPr/>
        </p:nvSpPr>
        <p:spPr>
          <a:xfrm>
            <a:off x="3401901" y="3909939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BB04F976-7FA7-393B-CCEB-369642BEFDBB}"/>
              </a:ext>
            </a:extLst>
          </p:cNvPr>
          <p:cNvSpPr>
            <a:spLocks noChangeAspect="1"/>
          </p:cNvSpPr>
          <p:nvPr/>
        </p:nvSpPr>
        <p:spPr>
          <a:xfrm>
            <a:off x="4706145" y="6014269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82345C1E-A7BC-2302-53EE-C35B11D19912}"/>
              </a:ext>
            </a:extLst>
          </p:cNvPr>
          <p:cNvSpPr>
            <a:spLocks noChangeAspect="1"/>
          </p:cNvSpPr>
          <p:nvPr/>
        </p:nvSpPr>
        <p:spPr>
          <a:xfrm>
            <a:off x="5173831" y="5834269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63648FCA-CB20-7998-CB4B-4BE9118BEF68}"/>
              </a:ext>
            </a:extLst>
          </p:cNvPr>
          <p:cNvSpPr>
            <a:spLocks noChangeAspect="1"/>
          </p:cNvSpPr>
          <p:nvPr/>
        </p:nvSpPr>
        <p:spPr>
          <a:xfrm>
            <a:off x="4192074" y="5653094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3009A79A-C38D-6AA0-DF71-93AC6FB59BCB}"/>
              </a:ext>
            </a:extLst>
          </p:cNvPr>
          <p:cNvSpPr>
            <a:spLocks noChangeAspect="1"/>
          </p:cNvSpPr>
          <p:nvPr/>
        </p:nvSpPr>
        <p:spPr>
          <a:xfrm>
            <a:off x="3388122" y="4919843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6</a:t>
            </a:r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67092B24-A0D1-B6CB-FBF1-A4352E449A9C}"/>
              </a:ext>
            </a:extLst>
          </p:cNvPr>
          <p:cNvSpPr>
            <a:spLocks noChangeAspect="1"/>
          </p:cNvSpPr>
          <p:nvPr/>
        </p:nvSpPr>
        <p:spPr>
          <a:xfrm>
            <a:off x="6324575" y="5585739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A7EB11A0-7B46-E3E0-6A54-6AFD995C87A0}"/>
              </a:ext>
            </a:extLst>
          </p:cNvPr>
          <p:cNvSpPr>
            <a:spLocks noChangeAspect="1"/>
          </p:cNvSpPr>
          <p:nvPr/>
        </p:nvSpPr>
        <p:spPr>
          <a:xfrm>
            <a:off x="5749203" y="5869539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24" name="Ellipse 23">
            <a:extLst>
              <a:ext uri="{FF2B5EF4-FFF2-40B4-BE49-F238E27FC236}">
                <a16:creationId xmlns:a16="http://schemas.microsoft.com/office/drawing/2014/main" id="{F27747C9-D78E-88D8-CAA8-D5FB43FFCA39}"/>
              </a:ext>
            </a:extLst>
          </p:cNvPr>
          <p:cNvSpPr>
            <a:spLocks noChangeAspect="1"/>
          </p:cNvSpPr>
          <p:nvPr/>
        </p:nvSpPr>
        <p:spPr>
          <a:xfrm>
            <a:off x="6285249" y="5045739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25" name="Ellipse 24">
            <a:extLst>
              <a:ext uri="{FF2B5EF4-FFF2-40B4-BE49-F238E27FC236}">
                <a16:creationId xmlns:a16="http://schemas.microsoft.com/office/drawing/2014/main" id="{7B1F4290-AE18-DD3F-3DE2-5568048FAA63}"/>
              </a:ext>
            </a:extLst>
          </p:cNvPr>
          <p:cNvSpPr>
            <a:spLocks noChangeAspect="1"/>
          </p:cNvSpPr>
          <p:nvPr/>
        </p:nvSpPr>
        <p:spPr>
          <a:xfrm>
            <a:off x="4917564" y="2469981"/>
            <a:ext cx="360000" cy="360000"/>
          </a:xfrm>
          <a:prstGeom prst="ellipse">
            <a:avLst/>
          </a:prstGeom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26" name="Ellipse 25">
            <a:extLst>
              <a:ext uri="{FF2B5EF4-FFF2-40B4-BE49-F238E27FC236}">
                <a16:creationId xmlns:a16="http://schemas.microsoft.com/office/drawing/2014/main" id="{8CD5E78F-9C79-10D6-0AAE-6F8317F8F422}"/>
              </a:ext>
            </a:extLst>
          </p:cNvPr>
          <p:cNvSpPr>
            <a:spLocks noChangeAspect="1"/>
          </p:cNvSpPr>
          <p:nvPr/>
        </p:nvSpPr>
        <p:spPr>
          <a:xfrm>
            <a:off x="4897723" y="2045449"/>
            <a:ext cx="360000" cy="360000"/>
          </a:xfrm>
          <a:prstGeom prst="ellipse">
            <a:avLst/>
          </a:prstGeom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3</a:t>
            </a:r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D27849EC-56AB-F647-736A-C638065ECF87}"/>
              </a:ext>
            </a:extLst>
          </p:cNvPr>
          <p:cNvSpPr>
            <a:spLocks noChangeAspect="1"/>
          </p:cNvSpPr>
          <p:nvPr/>
        </p:nvSpPr>
        <p:spPr>
          <a:xfrm>
            <a:off x="5533831" y="3766887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6</a:t>
            </a:r>
          </a:p>
        </p:txBody>
      </p:sp>
      <p:sp>
        <p:nvSpPr>
          <p:cNvPr id="28" name="Ellipse 27">
            <a:extLst>
              <a:ext uri="{FF2B5EF4-FFF2-40B4-BE49-F238E27FC236}">
                <a16:creationId xmlns:a16="http://schemas.microsoft.com/office/drawing/2014/main" id="{F32FB453-9966-CDC9-E8B6-455719AD6926}"/>
              </a:ext>
            </a:extLst>
          </p:cNvPr>
          <p:cNvSpPr>
            <a:spLocks noChangeAspect="1"/>
          </p:cNvSpPr>
          <p:nvPr/>
        </p:nvSpPr>
        <p:spPr>
          <a:xfrm>
            <a:off x="5079914" y="3677979"/>
            <a:ext cx="360000" cy="360000"/>
          </a:xfrm>
          <a:prstGeom prst="ellipse">
            <a:avLst/>
          </a:prstGeom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1E26AF77-737A-30F0-50A0-BD14AFF49633}"/>
              </a:ext>
            </a:extLst>
          </p:cNvPr>
          <p:cNvSpPr>
            <a:spLocks noChangeAspect="1"/>
          </p:cNvSpPr>
          <p:nvPr/>
        </p:nvSpPr>
        <p:spPr>
          <a:xfrm>
            <a:off x="5177669" y="4146287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30" name="Ellipse 29">
            <a:extLst>
              <a:ext uri="{FF2B5EF4-FFF2-40B4-BE49-F238E27FC236}">
                <a16:creationId xmlns:a16="http://schemas.microsoft.com/office/drawing/2014/main" id="{228DD4B7-89AC-1565-B546-86D3AF780AF2}"/>
              </a:ext>
            </a:extLst>
          </p:cNvPr>
          <p:cNvSpPr>
            <a:spLocks noChangeAspect="1"/>
          </p:cNvSpPr>
          <p:nvPr/>
        </p:nvSpPr>
        <p:spPr>
          <a:xfrm>
            <a:off x="5430530" y="3361755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31" name="Ellipse 30">
            <a:extLst>
              <a:ext uri="{FF2B5EF4-FFF2-40B4-BE49-F238E27FC236}">
                <a16:creationId xmlns:a16="http://schemas.microsoft.com/office/drawing/2014/main" id="{D9DA0264-0DB7-EE43-6548-61FC056764AC}"/>
              </a:ext>
            </a:extLst>
          </p:cNvPr>
          <p:cNvSpPr>
            <a:spLocks noChangeAspect="1"/>
          </p:cNvSpPr>
          <p:nvPr/>
        </p:nvSpPr>
        <p:spPr>
          <a:xfrm>
            <a:off x="5627720" y="4233081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C64CEE2C-CD7F-E141-AAE5-5CAC0D07D077}"/>
              </a:ext>
            </a:extLst>
          </p:cNvPr>
          <p:cNvSpPr>
            <a:spLocks noChangeAspect="1"/>
          </p:cNvSpPr>
          <p:nvPr/>
        </p:nvSpPr>
        <p:spPr>
          <a:xfrm>
            <a:off x="2964068" y="4326287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33" name="Ellipse 32">
            <a:extLst>
              <a:ext uri="{FF2B5EF4-FFF2-40B4-BE49-F238E27FC236}">
                <a16:creationId xmlns:a16="http://schemas.microsoft.com/office/drawing/2014/main" id="{E9F27BC3-87E4-166E-5E5E-E63C0EB814C2}"/>
              </a:ext>
            </a:extLst>
          </p:cNvPr>
          <p:cNvSpPr>
            <a:spLocks noChangeAspect="1"/>
          </p:cNvSpPr>
          <p:nvPr/>
        </p:nvSpPr>
        <p:spPr>
          <a:xfrm>
            <a:off x="2948602" y="3108757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2</a:t>
            </a:r>
          </a:p>
        </p:txBody>
      </p:sp>
      <p:sp>
        <p:nvSpPr>
          <p:cNvPr id="34" name="Ellipse 33">
            <a:extLst>
              <a:ext uri="{FF2B5EF4-FFF2-40B4-BE49-F238E27FC236}">
                <a16:creationId xmlns:a16="http://schemas.microsoft.com/office/drawing/2014/main" id="{237A2DE5-7D81-E3C8-21B0-62BD2B35A62A}"/>
              </a:ext>
            </a:extLst>
          </p:cNvPr>
          <p:cNvSpPr>
            <a:spLocks noChangeAspect="1"/>
          </p:cNvSpPr>
          <p:nvPr/>
        </p:nvSpPr>
        <p:spPr>
          <a:xfrm>
            <a:off x="6088278" y="3400496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3</a:t>
            </a:r>
          </a:p>
        </p:txBody>
      </p:sp>
      <p:sp>
        <p:nvSpPr>
          <p:cNvPr id="35" name="Ellipse 34">
            <a:extLst>
              <a:ext uri="{FF2B5EF4-FFF2-40B4-BE49-F238E27FC236}">
                <a16:creationId xmlns:a16="http://schemas.microsoft.com/office/drawing/2014/main" id="{B9EB4CDF-53F7-C73A-222A-CF843DD89AA4}"/>
              </a:ext>
            </a:extLst>
          </p:cNvPr>
          <p:cNvSpPr>
            <a:spLocks noChangeAspect="1"/>
          </p:cNvSpPr>
          <p:nvPr/>
        </p:nvSpPr>
        <p:spPr>
          <a:xfrm>
            <a:off x="2155695" y="5167199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2</a:t>
            </a:r>
          </a:p>
        </p:txBody>
      </p:sp>
      <p:sp>
        <p:nvSpPr>
          <p:cNvPr id="36" name="Ellipse 35">
            <a:extLst>
              <a:ext uri="{FF2B5EF4-FFF2-40B4-BE49-F238E27FC236}">
                <a16:creationId xmlns:a16="http://schemas.microsoft.com/office/drawing/2014/main" id="{C28E139A-3446-F60F-6DD2-FA047C457549}"/>
              </a:ext>
            </a:extLst>
          </p:cNvPr>
          <p:cNvSpPr>
            <a:spLocks noChangeAspect="1"/>
          </p:cNvSpPr>
          <p:nvPr/>
        </p:nvSpPr>
        <p:spPr>
          <a:xfrm>
            <a:off x="2784068" y="5368119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3</a:t>
            </a:r>
          </a:p>
        </p:txBody>
      </p:sp>
      <p:sp>
        <p:nvSpPr>
          <p:cNvPr id="37" name="Ellipse 36">
            <a:extLst>
              <a:ext uri="{FF2B5EF4-FFF2-40B4-BE49-F238E27FC236}">
                <a16:creationId xmlns:a16="http://schemas.microsoft.com/office/drawing/2014/main" id="{CFA6BE0C-E32C-CC39-A5F6-43533FC8648F}"/>
              </a:ext>
            </a:extLst>
          </p:cNvPr>
          <p:cNvSpPr>
            <a:spLocks noChangeAspect="1"/>
          </p:cNvSpPr>
          <p:nvPr/>
        </p:nvSpPr>
        <p:spPr>
          <a:xfrm>
            <a:off x="8126922" y="4739843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38" name="Ellipse 37">
            <a:extLst>
              <a:ext uri="{FF2B5EF4-FFF2-40B4-BE49-F238E27FC236}">
                <a16:creationId xmlns:a16="http://schemas.microsoft.com/office/drawing/2014/main" id="{D6C53B24-8328-1765-E66A-A58066D7E61C}"/>
              </a:ext>
            </a:extLst>
          </p:cNvPr>
          <p:cNvSpPr>
            <a:spLocks noChangeAspect="1"/>
          </p:cNvSpPr>
          <p:nvPr/>
        </p:nvSpPr>
        <p:spPr>
          <a:xfrm>
            <a:off x="1564626" y="2870693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366083609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el 1">
                <a:extLst>
                  <a:ext uri="{FF2B5EF4-FFF2-40B4-BE49-F238E27FC236}">
                    <a16:creationId xmlns:a16="http://schemas.microsoft.com/office/drawing/2014/main" id="{39A48197-DCC4-4865-C522-EE91213F2B9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de-DE" dirty="0"/>
                  <a:t>Step 2: Mark all </a:t>
                </a:r>
                <a:r>
                  <a:rPr lang="de-DE" dirty="0" err="1"/>
                  <a:t>points</a:t>
                </a:r>
                <a:r>
                  <a:rPr lang="de-DE" dirty="0"/>
                  <a:t> </a:t>
                </a:r>
                <a:r>
                  <a:rPr lang="de-DE" dirty="0" err="1"/>
                  <a:t>with</a:t>
                </a:r>
                <a:r>
                  <a:rPr lang="de-DE" dirty="0"/>
                  <a:t> at least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neighbors</a:t>
                </a:r>
                <a:r>
                  <a:rPr lang="de-DE" dirty="0"/>
                  <a:t> </a:t>
                </a:r>
                <a:r>
                  <a:rPr lang="de-DE" dirty="0" err="1"/>
                  <a:t>as</a:t>
                </a:r>
                <a:r>
                  <a:rPr lang="de-DE" dirty="0"/>
                  <a:t> </a:t>
                </a:r>
                <a:r>
                  <a:rPr lang="de-DE" b="1" dirty="0" err="1"/>
                  <a:t>core</a:t>
                </a:r>
                <a:r>
                  <a:rPr lang="de-DE" b="1" dirty="0"/>
                  <a:t> </a:t>
                </a:r>
                <a:r>
                  <a:rPr lang="de-DE" b="1" dirty="0" err="1"/>
                  <a:t>points</a:t>
                </a:r>
                <a:endParaRPr lang="de-DE" b="1" dirty="0"/>
              </a:p>
            </p:txBody>
          </p:sp>
        </mc:Choice>
        <mc:Fallback xmlns="">
          <p:sp>
            <p:nvSpPr>
              <p:cNvPr id="2" name="Titel 1">
                <a:extLst>
                  <a:ext uri="{FF2B5EF4-FFF2-40B4-BE49-F238E27FC236}">
                    <a16:creationId xmlns:a16="http://schemas.microsoft.com/office/drawing/2014/main" id="{39A48197-DCC4-4865-C522-EE91213F2B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 t="-13364" b="-2119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llipse 3">
            <a:extLst>
              <a:ext uri="{FF2B5EF4-FFF2-40B4-BE49-F238E27FC236}">
                <a16:creationId xmlns:a16="http://schemas.microsoft.com/office/drawing/2014/main" id="{7C93BE93-80DB-AC7B-8C44-2F637BE659C8}"/>
              </a:ext>
            </a:extLst>
          </p:cNvPr>
          <p:cNvSpPr>
            <a:spLocks noChangeAspect="1"/>
          </p:cNvSpPr>
          <p:nvPr/>
        </p:nvSpPr>
        <p:spPr>
          <a:xfrm>
            <a:off x="3954626" y="2653227"/>
            <a:ext cx="360000" cy="360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A1B80A55-6FA5-FCB1-EE90-AE5C966D86B6}"/>
              </a:ext>
            </a:extLst>
          </p:cNvPr>
          <p:cNvSpPr>
            <a:spLocks noChangeAspect="1"/>
          </p:cNvSpPr>
          <p:nvPr/>
        </p:nvSpPr>
        <p:spPr>
          <a:xfrm>
            <a:off x="4512578" y="2897227"/>
            <a:ext cx="360000" cy="360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27A786FC-9711-935A-62FE-AA65D00EF316}"/>
              </a:ext>
            </a:extLst>
          </p:cNvPr>
          <p:cNvSpPr>
            <a:spLocks noChangeAspect="1"/>
          </p:cNvSpPr>
          <p:nvPr/>
        </p:nvSpPr>
        <p:spPr>
          <a:xfrm>
            <a:off x="4015409" y="3856383"/>
            <a:ext cx="360000" cy="360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6</a:t>
            </a:r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4A3010FB-C8D7-7F94-E7A1-C2F5A8645FB2}"/>
              </a:ext>
            </a:extLst>
          </p:cNvPr>
          <p:cNvSpPr>
            <a:spLocks noChangeAspect="1"/>
          </p:cNvSpPr>
          <p:nvPr/>
        </p:nvSpPr>
        <p:spPr>
          <a:xfrm>
            <a:off x="3594626" y="3288757"/>
            <a:ext cx="360000" cy="360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6</a:t>
            </a:r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C91EBBAB-2A99-1B64-0FB3-B24428E40130}"/>
              </a:ext>
            </a:extLst>
          </p:cNvPr>
          <p:cNvSpPr>
            <a:spLocks noChangeAspect="1"/>
          </p:cNvSpPr>
          <p:nvPr/>
        </p:nvSpPr>
        <p:spPr>
          <a:xfrm>
            <a:off x="3445565" y="4366592"/>
            <a:ext cx="360000" cy="360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6</a:t>
            </a: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009384DB-D876-6BA4-F023-F7786A25349E}"/>
              </a:ext>
            </a:extLst>
          </p:cNvPr>
          <p:cNvSpPr>
            <a:spLocks noChangeAspect="1"/>
          </p:cNvSpPr>
          <p:nvPr/>
        </p:nvSpPr>
        <p:spPr>
          <a:xfrm>
            <a:off x="4004349" y="5127443"/>
            <a:ext cx="360000" cy="360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E43E9054-2D46-A27B-B95E-604B711434AA}"/>
              </a:ext>
            </a:extLst>
          </p:cNvPr>
          <p:cNvSpPr>
            <a:spLocks noChangeAspect="1"/>
          </p:cNvSpPr>
          <p:nvPr/>
        </p:nvSpPr>
        <p:spPr>
          <a:xfrm>
            <a:off x="4711149" y="5487443"/>
            <a:ext cx="360000" cy="360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05A43F7A-9E19-24A9-C7E4-F6D60AA8E274}"/>
              </a:ext>
            </a:extLst>
          </p:cNvPr>
          <p:cNvSpPr>
            <a:spLocks noChangeAspect="1"/>
          </p:cNvSpPr>
          <p:nvPr/>
        </p:nvSpPr>
        <p:spPr>
          <a:xfrm>
            <a:off x="6787257" y="5225049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3</a:t>
            </a:r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9C61EFFD-9897-A494-B939-21289B897FEA}"/>
              </a:ext>
            </a:extLst>
          </p:cNvPr>
          <p:cNvSpPr>
            <a:spLocks noChangeAspect="1"/>
          </p:cNvSpPr>
          <p:nvPr/>
        </p:nvSpPr>
        <p:spPr>
          <a:xfrm>
            <a:off x="5749203" y="5474269"/>
            <a:ext cx="360000" cy="360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ED480C72-842B-CF7B-C2F2-E6E1BEDCE945}"/>
              </a:ext>
            </a:extLst>
          </p:cNvPr>
          <p:cNvSpPr>
            <a:spLocks noChangeAspect="1"/>
          </p:cNvSpPr>
          <p:nvPr/>
        </p:nvSpPr>
        <p:spPr>
          <a:xfrm>
            <a:off x="4436095" y="2358253"/>
            <a:ext cx="360000" cy="360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65B25CE2-A7A9-A304-D695-EC62B3700922}"/>
              </a:ext>
            </a:extLst>
          </p:cNvPr>
          <p:cNvSpPr>
            <a:spLocks noChangeAspect="1"/>
          </p:cNvSpPr>
          <p:nvPr/>
        </p:nvSpPr>
        <p:spPr>
          <a:xfrm>
            <a:off x="4031952" y="4506287"/>
            <a:ext cx="360000" cy="360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9B34E332-2476-2E4F-8142-69B525140F53}"/>
              </a:ext>
            </a:extLst>
          </p:cNvPr>
          <p:cNvSpPr>
            <a:spLocks noChangeAspect="1"/>
          </p:cNvSpPr>
          <p:nvPr/>
        </p:nvSpPr>
        <p:spPr>
          <a:xfrm>
            <a:off x="4240650" y="3303131"/>
            <a:ext cx="360000" cy="360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D0864957-09AC-DE38-714F-8C08D6108C0B}"/>
              </a:ext>
            </a:extLst>
          </p:cNvPr>
          <p:cNvSpPr>
            <a:spLocks noChangeAspect="1"/>
          </p:cNvSpPr>
          <p:nvPr/>
        </p:nvSpPr>
        <p:spPr>
          <a:xfrm>
            <a:off x="3401901" y="3909939"/>
            <a:ext cx="360000" cy="360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BB04F976-7FA7-393B-CCEB-369642BEFDBB}"/>
              </a:ext>
            </a:extLst>
          </p:cNvPr>
          <p:cNvSpPr>
            <a:spLocks noChangeAspect="1"/>
          </p:cNvSpPr>
          <p:nvPr/>
        </p:nvSpPr>
        <p:spPr>
          <a:xfrm>
            <a:off x="4706145" y="6014269"/>
            <a:ext cx="360000" cy="360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82345C1E-A7BC-2302-53EE-C35B11D19912}"/>
              </a:ext>
            </a:extLst>
          </p:cNvPr>
          <p:cNvSpPr>
            <a:spLocks noChangeAspect="1"/>
          </p:cNvSpPr>
          <p:nvPr/>
        </p:nvSpPr>
        <p:spPr>
          <a:xfrm>
            <a:off x="5173831" y="5834269"/>
            <a:ext cx="360000" cy="360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63648FCA-CB20-7998-CB4B-4BE9118BEF68}"/>
              </a:ext>
            </a:extLst>
          </p:cNvPr>
          <p:cNvSpPr>
            <a:spLocks noChangeAspect="1"/>
          </p:cNvSpPr>
          <p:nvPr/>
        </p:nvSpPr>
        <p:spPr>
          <a:xfrm>
            <a:off x="4192074" y="5653094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3009A79A-C38D-6AA0-DF71-93AC6FB59BCB}"/>
              </a:ext>
            </a:extLst>
          </p:cNvPr>
          <p:cNvSpPr>
            <a:spLocks noChangeAspect="1"/>
          </p:cNvSpPr>
          <p:nvPr/>
        </p:nvSpPr>
        <p:spPr>
          <a:xfrm>
            <a:off x="3388122" y="4919843"/>
            <a:ext cx="360000" cy="360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6</a:t>
            </a:r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67092B24-A0D1-B6CB-FBF1-A4352E449A9C}"/>
              </a:ext>
            </a:extLst>
          </p:cNvPr>
          <p:cNvSpPr>
            <a:spLocks noChangeAspect="1"/>
          </p:cNvSpPr>
          <p:nvPr/>
        </p:nvSpPr>
        <p:spPr>
          <a:xfrm>
            <a:off x="6324575" y="5585739"/>
            <a:ext cx="360000" cy="360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A7EB11A0-7B46-E3E0-6A54-6AFD995C87A0}"/>
              </a:ext>
            </a:extLst>
          </p:cNvPr>
          <p:cNvSpPr>
            <a:spLocks noChangeAspect="1"/>
          </p:cNvSpPr>
          <p:nvPr/>
        </p:nvSpPr>
        <p:spPr>
          <a:xfrm>
            <a:off x="5749203" y="5869539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24" name="Ellipse 23">
            <a:extLst>
              <a:ext uri="{FF2B5EF4-FFF2-40B4-BE49-F238E27FC236}">
                <a16:creationId xmlns:a16="http://schemas.microsoft.com/office/drawing/2014/main" id="{F27747C9-D78E-88D8-CAA8-D5FB43FFCA39}"/>
              </a:ext>
            </a:extLst>
          </p:cNvPr>
          <p:cNvSpPr>
            <a:spLocks noChangeAspect="1"/>
          </p:cNvSpPr>
          <p:nvPr/>
        </p:nvSpPr>
        <p:spPr>
          <a:xfrm>
            <a:off x="6285249" y="5045739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25" name="Ellipse 24">
            <a:extLst>
              <a:ext uri="{FF2B5EF4-FFF2-40B4-BE49-F238E27FC236}">
                <a16:creationId xmlns:a16="http://schemas.microsoft.com/office/drawing/2014/main" id="{7B1F4290-AE18-DD3F-3DE2-5568048FAA63}"/>
              </a:ext>
            </a:extLst>
          </p:cNvPr>
          <p:cNvSpPr>
            <a:spLocks noChangeAspect="1"/>
          </p:cNvSpPr>
          <p:nvPr/>
        </p:nvSpPr>
        <p:spPr>
          <a:xfrm>
            <a:off x="4917564" y="2469981"/>
            <a:ext cx="360000" cy="360000"/>
          </a:xfrm>
          <a:prstGeom prst="ellipse">
            <a:avLst/>
          </a:prstGeom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26" name="Ellipse 25">
            <a:extLst>
              <a:ext uri="{FF2B5EF4-FFF2-40B4-BE49-F238E27FC236}">
                <a16:creationId xmlns:a16="http://schemas.microsoft.com/office/drawing/2014/main" id="{8CD5E78F-9C79-10D6-0AAE-6F8317F8F422}"/>
              </a:ext>
            </a:extLst>
          </p:cNvPr>
          <p:cNvSpPr>
            <a:spLocks noChangeAspect="1"/>
          </p:cNvSpPr>
          <p:nvPr/>
        </p:nvSpPr>
        <p:spPr>
          <a:xfrm>
            <a:off x="4897723" y="2045449"/>
            <a:ext cx="360000" cy="360000"/>
          </a:xfrm>
          <a:prstGeom prst="ellipse">
            <a:avLst/>
          </a:prstGeom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3</a:t>
            </a:r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D27849EC-56AB-F647-736A-C638065ECF87}"/>
              </a:ext>
            </a:extLst>
          </p:cNvPr>
          <p:cNvSpPr>
            <a:spLocks noChangeAspect="1"/>
          </p:cNvSpPr>
          <p:nvPr/>
        </p:nvSpPr>
        <p:spPr>
          <a:xfrm>
            <a:off x="5533831" y="3766887"/>
            <a:ext cx="360000" cy="360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6</a:t>
            </a:r>
          </a:p>
        </p:txBody>
      </p:sp>
      <p:sp>
        <p:nvSpPr>
          <p:cNvPr id="28" name="Ellipse 27">
            <a:extLst>
              <a:ext uri="{FF2B5EF4-FFF2-40B4-BE49-F238E27FC236}">
                <a16:creationId xmlns:a16="http://schemas.microsoft.com/office/drawing/2014/main" id="{F32FB453-9966-CDC9-E8B6-455719AD6926}"/>
              </a:ext>
            </a:extLst>
          </p:cNvPr>
          <p:cNvSpPr>
            <a:spLocks noChangeAspect="1"/>
          </p:cNvSpPr>
          <p:nvPr/>
        </p:nvSpPr>
        <p:spPr>
          <a:xfrm>
            <a:off x="5079914" y="3677979"/>
            <a:ext cx="360000" cy="360000"/>
          </a:xfrm>
          <a:prstGeom prst="ellipse">
            <a:avLst/>
          </a:prstGeom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1E26AF77-737A-30F0-50A0-BD14AFF49633}"/>
              </a:ext>
            </a:extLst>
          </p:cNvPr>
          <p:cNvSpPr>
            <a:spLocks noChangeAspect="1"/>
          </p:cNvSpPr>
          <p:nvPr/>
        </p:nvSpPr>
        <p:spPr>
          <a:xfrm>
            <a:off x="5177669" y="4146287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30" name="Ellipse 29">
            <a:extLst>
              <a:ext uri="{FF2B5EF4-FFF2-40B4-BE49-F238E27FC236}">
                <a16:creationId xmlns:a16="http://schemas.microsoft.com/office/drawing/2014/main" id="{228DD4B7-89AC-1565-B546-86D3AF780AF2}"/>
              </a:ext>
            </a:extLst>
          </p:cNvPr>
          <p:cNvSpPr>
            <a:spLocks noChangeAspect="1"/>
          </p:cNvSpPr>
          <p:nvPr/>
        </p:nvSpPr>
        <p:spPr>
          <a:xfrm>
            <a:off x="5430530" y="3361755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31" name="Ellipse 30">
            <a:extLst>
              <a:ext uri="{FF2B5EF4-FFF2-40B4-BE49-F238E27FC236}">
                <a16:creationId xmlns:a16="http://schemas.microsoft.com/office/drawing/2014/main" id="{D9DA0264-0DB7-EE43-6548-61FC056764AC}"/>
              </a:ext>
            </a:extLst>
          </p:cNvPr>
          <p:cNvSpPr>
            <a:spLocks noChangeAspect="1"/>
          </p:cNvSpPr>
          <p:nvPr/>
        </p:nvSpPr>
        <p:spPr>
          <a:xfrm>
            <a:off x="5627720" y="4233081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C64CEE2C-CD7F-E141-AAE5-5CAC0D07D077}"/>
              </a:ext>
            </a:extLst>
          </p:cNvPr>
          <p:cNvSpPr>
            <a:spLocks noChangeAspect="1"/>
          </p:cNvSpPr>
          <p:nvPr/>
        </p:nvSpPr>
        <p:spPr>
          <a:xfrm>
            <a:off x="2964068" y="4326287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33" name="Ellipse 32">
            <a:extLst>
              <a:ext uri="{FF2B5EF4-FFF2-40B4-BE49-F238E27FC236}">
                <a16:creationId xmlns:a16="http://schemas.microsoft.com/office/drawing/2014/main" id="{E9F27BC3-87E4-166E-5E5E-E63C0EB814C2}"/>
              </a:ext>
            </a:extLst>
          </p:cNvPr>
          <p:cNvSpPr>
            <a:spLocks noChangeAspect="1"/>
          </p:cNvSpPr>
          <p:nvPr/>
        </p:nvSpPr>
        <p:spPr>
          <a:xfrm>
            <a:off x="2948602" y="3108757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2</a:t>
            </a:r>
          </a:p>
        </p:txBody>
      </p:sp>
      <p:sp>
        <p:nvSpPr>
          <p:cNvPr id="34" name="Ellipse 33">
            <a:extLst>
              <a:ext uri="{FF2B5EF4-FFF2-40B4-BE49-F238E27FC236}">
                <a16:creationId xmlns:a16="http://schemas.microsoft.com/office/drawing/2014/main" id="{237A2DE5-7D81-E3C8-21B0-62BD2B35A62A}"/>
              </a:ext>
            </a:extLst>
          </p:cNvPr>
          <p:cNvSpPr>
            <a:spLocks noChangeAspect="1"/>
          </p:cNvSpPr>
          <p:nvPr/>
        </p:nvSpPr>
        <p:spPr>
          <a:xfrm>
            <a:off x="6088278" y="3400496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3</a:t>
            </a:r>
          </a:p>
        </p:txBody>
      </p:sp>
      <p:sp>
        <p:nvSpPr>
          <p:cNvPr id="35" name="Ellipse 34">
            <a:extLst>
              <a:ext uri="{FF2B5EF4-FFF2-40B4-BE49-F238E27FC236}">
                <a16:creationId xmlns:a16="http://schemas.microsoft.com/office/drawing/2014/main" id="{B9EB4CDF-53F7-C73A-222A-CF843DD89AA4}"/>
              </a:ext>
            </a:extLst>
          </p:cNvPr>
          <p:cNvSpPr>
            <a:spLocks noChangeAspect="1"/>
          </p:cNvSpPr>
          <p:nvPr/>
        </p:nvSpPr>
        <p:spPr>
          <a:xfrm>
            <a:off x="2155695" y="5167199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2</a:t>
            </a:r>
          </a:p>
        </p:txBody>
      </p:sp>
      <p:sp>
        <p:nvSpPr>
          <p:cNvPr id="36" name="Ellipse 35">
            <a:extLst>
              <a:ext uri="{FF2B5EF4-FFF2-40B4-BE49-F238E27FC236}">
                <a16:creationId xmlns:a16="http://schemas.microsoft.com/office/drawing/2014/main" id="{C28E139A-3446-F60F-6DD2-FA047C457549}"/>
              </a:ext>
            </a:extLst>
          </p:cNvPr>
          <p:cNvSpPr>
            <a:spLocks noChangeAspect="1"/>
          </p:cNvSpPr>
          <p:nvPr/>
        </p:nvSpPr>
        <p:spPr>
          <a:xfrm>
            <a:off x="2784068" y="5368119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3</a:t>
            </a:r>
          </a:p>
        </p:txBody>
      </p:sp>
      <p:sp>
        <p:nvSpPr>
          <p:cNvPr id="37" name="Ellipse 36">
            <a:extLst>
              <a:ext uri="{FF2B5EF4-FFF2-40B4-BE49-F238E27FC236}">
                <a16:creationId xmlns:a16="http://schemas.microsoft.com/office/drawing/2014/main" id="{CFA6BE0C-E32C-CC39-A5F6-43533FC8648F}"/>
              </a:ext>
            </a:extLst>
          </p:cNvPr>
          <p:cNvSpPr>
            <a:spLocks noChangeAspect="1"/>
          </p:cNvSpPr>
          <p:nvPr/>
        </p:nvSpPr>
        <p:spPr>
          <a:xfrm>
            <a:off x="8126922" y="4739843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38" name="Ellipse 37">
            <a:extLst>
              <a:ext uri="{FF2B5EF4-FFF2-40B4-BE49-F238E27FC236}">
                <a16:creationId xmlns:a16="http://schemas.microsoft.com/office/drawing/2014/main" id="{D6C53B24-8328-1765-E66A-A58066D7E61C}"/>
              </a:ext>
            </a:extLst>
          </p:cNvPr>
          <p:cNvSpPr>
            <a:spLocks noChangeAspect="1"/>
          </p:cNvSpPr>
          <p:nvPr/>
        </p:nvSpPr>
        <p:spPr>
          <a:xfrm>
            <a:off x="1564626" y="2870693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0757908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A48197-DCC4-4865-C522-EE91213F2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Step</a:t>
            </a:r>
            <a:r>
              <a:rPr lang="de-DE" dirty="0"/>
              <a:t> 3: Pick a random </a:t>
            </a:r>
            <a:r>
              <a:rPr lang="de-DE" dirty="0" err="1"/>
              <a:t>core</a:t>
            </a:r>
            <a:r>
              <a:rPr lang="de-DE" dirty="0"/>
              <a:t> </a:t>
            </a:r>
            <a:r>
              <a:rPr lang="de-DE" dirty="0" err="1"/>
              <a:t>point</a:t>
            </a:r>
            <a:endParaRPr lang="de-DE" dirty="0"/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7C93BE93-80DB-AC7B-8C44-2F637BE659C8}"/>
              </a:ext>
            </a:extLst>
          </p:cNvPr>
          <p:cNvSpPr>
            <a:spLocks noChangeAspect="1"/>
          </p:cNvSpPr>
          <p:nvPr/>
        </p:nvSpPr>
        <p:spPr>
          <a:xfrm>
            <a:off x="3954626" y="2653227"/>
            <a:ext cx="360000" cy="360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A1B80A55-6FA5-FCB1-EE90-AE5C966D86B6}"/>
              </a:ext>
            </a:extLst>
          </p:cNvPr>
          <p:cNvSpPr>
            <a:spLocks noChangeAspect="1"/>
          </p:cNvSpPr>
          <p:nvPr/>
        </p:nvSpPr>
        <p:spPr>
          <a:xfrm>
            <a:off x="4512578" y="2897227"/>
            <a:ext cx="360000" cy="360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27A786FC-9711-935A-62FE-AA65D00EF316}"/>
              </a:ext>
            </a:extLst>
          </p:cNvPr>
          <p:cNvSpPr>
            <a:spLocks noChangeAspect="1"/>
          </p:cNvSpPr>
          <p:nvPr/>
        </p:nvSpPr>
        <p:spPr>
          <a:xfrm>
            <a:off x="4015409" y="3856383"/>
            <a:ext cx="360000" cy="360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6</a:t>
            </a:r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4A3010FB-C8D7-7F94-E7A1-C2F5A8645FB2}"/>
              </a:ext>
            </a:extLst>
          </p:cNvPr>
          <p:cNvSpPr>
            <a:spLocks noChangeAspect="1"/>
          </p:cNvSpPr>
          <p:nvPr/>
        </p:nvSpPr>
        <p:spPr>
          <a:xfrm>
            <a:off x="3594626" y="3288757"/>
            <a:ext cx="360000" cy="360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6</a:t>
            </a:r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C91EBBAB-2A99-1B64-0FB3-B24428E40130}"/>
              </a:ext>
            </a:extLst>
          </p:cNvPr>
          <p:cNvSpPr>
            <a:spLocks noChangeAspect="1"/>
          </p:cNvSpPr>
          <p:nvPr/>
        </p:nvSpPr>
        <p:spPr>
          <a:xfrm>
            <a:off x="3445565" y="4366592"/>
            <a:ext cx="360000" cy="360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6</a:t>
            </a: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009384DB-D876-6BA4-F023-F7786A25349E}"/>
              </a:ext>
            </a:extLst>
          </p:cNvPr>
          <p:cNvSpPr>
            <a:spLocks noChangeAspect="1"/>
          </p:cNvSpPr>
          <p:nvPr/>
        </p:nvSpPr>
        <p:spPr>
          <a:xfrm>
            <a:off x="4004349" y="5127443"/>
            <a:ext cx="360000" cy="360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E43E9054-2D46-A27B-B95E-604B711434AA}"/>
              </a:ext>
            </a:extLst>
          </p:cNvPr>
          <p:cNvSpPr>
            <a:spLocks noChangeAspect="1"/>
          </p:cNvSpPr>
          <p:nvPr/>
        </p:nvSpPr>
        <p:spPr>
          <a:xfrm>
            <a:off x="4711149" y="5487443"/>
            <a:ext cx="360000" cy="360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05A43F7A-9E19-24A9-C7E4-F6D60AA8E274}"/>
              </a:ext>
            </a:extLst>
          </p:cNvPr>
          <p:cNvSpPr>
            <a:spLocks noChangeAspect="1"/>
          </p:cNvSpPr>
          <p:nvPr/>
        </p:nvSpPr>
        <p:spPr>
          <a:xfrm>
            <a:off x="6787257" y="5225049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3</a:t>
            </a:r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9C61EFFD-9897-A494-B939-21289B897FEA}"/>
              </a:ext>
            </a:extLst>
          </p:cNvPr>
          <p:cNvSpPr>
            <a:spLocks noChangeAspect="1"/>
          </p:cNvSpPr>
          <p:nvPr/>
        </p:nvSpPr>
        <p:spPr>
          <a:xfrm>
            <a:off x="5749203" y="5474269"/>
            <a:ext cx="360000" cy="360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ED480C72-842B-CF7B-C2F2-E6E1BEDCE945}"/>
              </a:ext>
            </a:extLst>
          </p:cNvPr>
          <p:cNvSpPr>
            <a:spLocks noChangeAspect="1"/>
          </p:cNvSpPr>
          <p:nvPr/>
        </p:nvSpPr>
        <p:spPr>
          <a:xfrm>
            <a:off x="4436095" y="2358253"/>
            <a:ext cx="360000" cy="360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65B25CE2-A7A9-A304-D695-EC62B3700922}"/>
              </a:ext>
            </a:extLst>
          </p:cNvPr>
          <p:cNvSpPr>
            <a:spLocks noChangeAspect="1"/>
          </p:cNvSpPr>
          <p:nvPr/>
        </p:nvSpPr>
        <p:spPr>
          <a:xfrm>
            <a:off x="4031952" y="4506287"/>
            <a:ext cx="360000" cy="360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9B34E332-2476-2E4F-8142-69B525140F53}"/>
              </a:ext>
            </a:extLst>
          </p:cNvPr>
          <p:cNvSpPr>
            <a:spLocks noChangeAspect="1"/>
          </p:cNvSpPr>
          <p:nvPr/>
        </p:nvSpPr>
        <p:spPr>
          <a:xfrm>
            <a:off x="4240650" y="3303131"/>
            <a:ext cx="360000" cy="360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D0864957-09AC-DE38-714F-8C08D6108C0B}"/>
              </a:ext>
            </a:extLst>
          </p:cNvPr>
          <p:cNvSpPr>
            <a:spLocks noChangeAspect="1"/>
          </p:cNvSpPr>
          <p:nvPr/>
        </p:nvSpPr>
        <p:spPr>
          <a:xfrm>
            <a:off x="3401901" y="3909939"/>
            <a:ext cx="360000" cy="360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BB04F976-7FA7-393B-CCEB-369642BEFDBB}"/>
              </a:ext>
            </a:extLst>
          </p:cNvPr>
          <p:cNvSpPr>
            <a:spLocks noChangeAspect="1"/>
          </p:cNvSpPr>
          <p:nvPr/>
        </p:nvSpPr>
        <p:spPr>
          <a:xfrm>
            <a:off x="4706145" y="6014269"/>
            <a:ext cx="360000" cy="360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82345C1E-A7BC-2302-53EE-C35B11D19912}"/>
              </a:ext>
            </a:extLst>
          </p:cNvPr>
          <p:cNvSpPr>
            <a:spLocks noChangeAspect="1"/>
          </p:cNvSpPr>
          <p:nvPr/>
        </p:nvSpPr>
        <p:spPr>
          <a:xfrm>
            <a:off x="5173831" y="5834269"/>
            <a:ext cx="360000" cy="360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63648FCA-CB20-7998-CB4B-4BE9118BEF68}"/>
              </a:ext>
            </a:extLst>
          </p:cNvPr>
          <p:cNvSpPr>
            <a:spLocks noChangeAspect="1"/>
          </p:cNvSpPr>
          <p:nvPr/>
        </p:nvSpPr>
        <p:spPr>
          <a:xfrm>
            <a:off x="4192074" y="5653094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3009A79A-C38D-6AA0-DF71-93AC6FB59BCB}"/>
              </a:ext>
            </a:extLst>
          </p:cNvPr>
          <p:cNvSpPr>
            <a:spLocks noChangeAspect="1"/>
          </p:cNvSpPr>
          <p:nvPr/>
        </p:nvSpPr>
        <p:spPr>
          <a:xfrm>
            <a:off x="3388122" y="4919843"/>
            <a:ext cx="360000" cy="360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6</a:t>
            </a:r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67092B24-A0D1-B6CB-FBF1-A4352E449A9C}"/>
              </a:ext>
            </a:extLst>
          </p:cNvPr>
          <p:cNvSpPr>
            <a:spLocks noChangeAspect="1"/>
          </p:cNvSpPr>
          <p:nvPr/>
        </p:nvSpPr>
        <p:spPr>
          <a:xfrm>
            <a:off x="6324575" y="5585739"/>
            <a:ext cx="360000" cy="360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A7EB11A0-7B46-E3E0-6A54-6AFD995C87A0}"/>
              </a:ext>
            </a:extLst>
          </p:cNvPr>
          <p:cNvSpPr>
            <a:spLocks noChangeAspect="1"/>
          </p:cNvSpPr>
          <p:nvPr/>
        </p:nvSpPr>
        <p:spPr>
          <a:xfrm>
            <a:off x="5749203" y="5869539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24" name="Ellipse 23">
            <a:extLst>
              <a:ext uri="{FF2B5EF4-FFF2-40B4-BE49-F238E27FC236}">
                <a16:creationId xmlns:a16="http://schemas.microsoft.com/office/drawing/2014/main" id="{F27747C9-D78E-88D8-CAA8-D5FB43FFCA39}"/>
              </a:ext>
            </a:extLst>
          </p:cNvPr>
          <p:cNvSpPr>
            <a:spLocks noChangeAspect="1"/>
          </p:cNvSpPr>
          <p:nvPr/>
        </p:nvSpPr>
        <p:spPr>
          <a:xfrm>
            <a:off x="6285249" y="5045739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25" name="Ellipse 24">
            <a:extLst>
              <a:ext uri="{FF2B5EF4-FFF2-40B4-BE49-F238E27FC236}">
                <a16:creationId xmlns:a16="http://schemas.microsoft.com/office/drawing/2014/main" id="{7B1F4290-AE18-DD3F-3DE2-5568048FAA63}"/>
              </a:ext>
            </a:extLst>
          </p:cNvPr>
          <p:cNvSpPr>
            <a:spLocks noChangeAspect="1"/>
          </p:cNvSpPr>
          <p:nvPr/>
        </p:nvSpPr>
        <p:spPr>
          <a:xfrm>
            <a:off x="4917564" y="2469981"/>
            <a:ext cx="360000" cy="360000"/>
          </a:xfrm>
          <a:prstGeom prst="ellipse">
            <a:avLst/>
          </a:prstGeom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26" name="Ellipse 25">
            <a:extLst>
              <a:ext uri="{FF2B5EF4-FFF2-40B4-BE49-F238E27FC236}">
                <a16:creationId xmlns:a16="http://schemas.microsoft.com/office/drawing/2014/main" id="{8CD5E78F-9C79-10D6-0AAE-6F8317F8F422}"/>
              </a:ext>
            </a:extLst>
          </p:cNvPr>
          <p:cNvSpPr>
            <a:spLocks noChangeAspect="1"/>
          </p:cNvSpPr>
          <p:nvPr/>
        </p:nvSpPr>
        <p:spPr>
          <a:xfrm>
            <a:off x="4897723" y="2045449"/>
            <a:ext cx="360000" cy="360000"/>
          </a:xfrm>
          <a:prstGeom prst="ellipse">
            <a:avLst/>
          </a:prstGeom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3</a:t>
            </a:r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D27849EC-56AB-F647-736A-C638065ECF87}"/>
              </a:ext>
            </a:extLst>
          </p:cNvPr>
          <p:cNvSpPr>
            <a:spLocks noChangeAspect="1"/>
          </p:cNvSpPr>
          <p:nvPr/>
        </p:nvSpPr>
        <p:spPr>
          <a:xfrm>
            <a:off x="5533831" y="3766887"/>
            <a:ext cx="360000" cy="360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6</a:t>
            </a:r>
          </a:p>
        </p:txBody>
      </p:sp>
      <p:sp>
        <p:nvSpPr>
          <p:cNvPr id="28" name="Ellipse 27">
            <a:extLst>
              <a:ext uri="{FF2B5EF4-FFF2-40B4-BE49-F238E27FC236}">
                <a16:creationId xmlns:a16="http://schemas.microsoft.com/office/drawing/2014/main" id="{F32FB453-9966-CDC9-E8B6-455719AD6926}"/>
              </a:ext>
            </a:extLst>
          </p:cNvPr>
          <p:cNvSpPr>
            <a:spLocks noChangeAspect="1"/>
          </p:cNvSpPr>
          <p:nvPr/>
        </p:nvSpPr>
        <p:spPr>
          <a:xfrm>
            <a:off x="5079914" y="3677979"/>
            <a:ext cx="360000" cy="360000"/>
          </a:xfrm>
          <a:prstGeom prst="ellipse">
            <a:avLst/>
          </a:prstGeom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1E26AF77-737A-30F0-50A0-BD14AFF49633}"/>
              </a:ext>
            </a:extLst>
          </p:cNvPr>
          <p:cNvSpPr>
            <a:spLocks noChangeAspect="1"/>
          </p:cNvSpPr>
          <p:nvPr/>
        </p:nvSpPr>
        <p:spPr>
          <a:xfrm>
            <a:off x="5177669" y="4146287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30" name="Ellipse 29">
            <a:extLst>
              <a:ext uri="{FF2B5EF4-FFF2-40B4-BE49-F238E27FC236}">
                <a16:creationId xmlns:a16="http://schemas.microsoft.com/office/drawing/2014/main" id="{228DD4B7-89AC-1565-B546-86D3AF780AF2}"/>
              </a:ext>
            </a:extLst>
          </p:cNvPr>
          <p:cNvSpPr>
            <a:spLocks noChangeAspect="1"/>
          </p:cNvSpPr>
          <p:nvPr/>
        </p:nvSpPr>
        <p:spPr>
          <a:xfrm>
            <a:off x="5430530" y="3361755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31" name="Ellipse 30">
            <a:extLst>
              <a:ext uri="{FF2B5EF4-FFF2-40B4-BE49-F238E27FC236}">
                <a16:creationId xmlns:a16="http://schemas.microsoft.com/office/drawing/2014/main" id="{D9DA0264-0DB7-EE43-6548-61FC056764AC}"/>
              </a:ext>
            </a:extLst>
          </p:cNvPr>
          <p:cNvSpPr>
            <a:spLocks noChangeAspect="1"/>
          </p:cNvSpPr>
          <p:nvPr/>
        </p:nvSpPr>
        <p:spPr>
          <a:xfrm>
            <a:off x="5627720" y="4233081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C64CEE2C-CD7F-E141-AAE5-5CAC0D07D077}"/>
              </a:ext>
            </a:extLst>
          </p:cNvPr>
          <p:cNvSpPr>
            <a:spLocks noChangeAspect="1"/>
          </p:cNvSpPr>
          <p:nvPr/>
        </p:nvSpPr>
        <p:spPr>
          <a:xfrm>
            <a:off x="2964068" y="4326287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33" name="Ellipse 32">
            <a:extLst>
              <a:ext uri="{FF2B5EF4-FFF2-40B4-BE49-F238E27FC236}">
                <a16:creationId xmlns:a16="http://schemas.microsoft.com/office/drawing/2014/main" id="{E9F27BC3-87E4-166E-5E5E-E63C0EB814C2}"/>
              </a:ext>
            </a:extLst>
          </p:cNvPr>
          <p:cNvSpPr>
            <a:spLocks noChangeAspect="1"/>
          </p:cNvSpPr>
          <p:nvPr/>
        </p:nvSpPr>
        <p:spPr>
          <a:xfrm>
            <a:off x="2948602" y="3108757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2</a:t>
            </a:r>
          </a:p>
        </p:txBody>
      </p:sp>
      <p:sp>
        <p:nvSpPr>
          <p:cNvPr id="34" name="Ellipse 33">
            <a:extLst>
              <a:ext uri="{FF2B5EF4-FFF2-40B4-BE49-F238E27FC236}">
                <a16:creationId xmlns:a16="http://schemas.microsoft.com/office/drawing/2014/main" id="{237A2DE5-7D81-E3C8-21B0-62BD2B35A62A}"/>
              </a:ext>
            </a:extLst>
          </p:cNvPr>
          <p:cNvSpPr>
            <a:spLocks noChangeAspect="1"/>
          </p:cNvSpPr>
          <p:nvPr/>
        </p:nvSpPr>
        <p:spPr>
          <a:xfrm>
            <a:off x="6088278" y="3400496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3</a:t>
            </a:r>
          </a:p>
        </p:txBody>
      </p:sp>
      <p:sp>
        <p:nvSpPr>
          <p:cNvPr id="35" name="Ellipse 34">
            <a:extLst>
              <a:ext uri="{FF2B5EF4-FFF2-40B4-BE49-F238E27FC236}">
                <a16:creationId xmlns:a16="http://schemas.microsoft.com/office/drawing/2014/main" id="{B9EB4CDF-53F7-C73A-222A-CF843DD89AA4}"/>
              </a:ext>
            </a:extLst>
          </p:cNvPr>
          <p:cNvSpPr>
            <a:spLocks noChangeAspect="1"/>
          </p:cNvSpPr>
          <p:nvPr/>
        </p:nvSpPr>
        <p:spPr>
          <a:xfrm>
            <a:off x="2155695" y="5167199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2</a:t>
            </a:r>
          </a:p>
        </p:txBody>
      </p:sp>
      <p:sp>
        <p:nvSpPr>
          <p:cNvPr id="36" name="Ellipse 35">
            <a:extLst>
              <a:ext uri="{FF2B5EF4-FFF2-40B4-BE49-F238E27FC236}">
                <a16:creationId xmlns:a16="http://schemas.microsoft.com/office/drawing/2014/main" id="{C28E139A-3446-F60F-6DD2-FA047C457549}"/>
              </a:ext>
            </a:extLst>
          </p:cNvPr>
          <p:cNvSpPr>
            <a:spLocks noChangeAspect="1"/>
          </p:cNvSpPr>
          <p:nvPr/>
        </p:nvSpPr>
        <p:spPr>
          <a:xfrm>
            <a:off x="2784068" y="5368119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3</a:t>
            </a:r>
          </a:p>
        </p:txBody>
      </p:sp>
      <p:sp>
        <p:nvSpPr>
          <p:cNvPr id="37" name="Ellipse 36">
            <a:extLst>
              <a:ext uri="{FF2B5EF4-FFF2-40B4-BE49-F238E27FC236}">
                <a16:creationId xmlns:a16="http://schemas.microsoft.com/office/drawing/2014/main" id="{CFA6BE0C-E32C-CC39-A5F6-43533FC8648F}"/>
              </a:ext>
            </a:extLst>
          </p:cNvPr>
          <p:cNvSpPr>
            <a:spLocks noChangeAspect="1"/>
          </p:cNvSpPr>
          <p:nvPr/>
        </p:nvSpPr>
        <p:spPr>
          <a:xfrm>
            <a:off x="8126922" y="4739843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38" name="Ellipse 37">
            <a:extLst>
              <a:ext uri="{FF2B5EF4-FFF2-40B4-BE49-F238E27FC236}">
                <a16:creationId xmlns:a16="http://schemas.microsoft.com/office/drawing/2014/main" id="{D6C53B24-8328-1765-E66A-A58066D7E61C}"/>
              </a:ext>
            </a:extLst>
          </p:cNvPr>
          <p:cNvSpPr>
            <a:spLocks noChangeAspect="1"/>
          </p:cNvSpPr>
          <p:nvPr/>
        </p:nvSpPr>
        <p:spPr>
          <a:xfrm>
            <a:off x="1564626" y="2870693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977738765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A48197-DCC4-4865-C522-EE91213F2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Step</a:t>
            </a:r>
            <a:r>
              <a:rPr lang="de-DE" dirty="0"/>
              <a:t> 3: Add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a </a:t>
            </a:r>
            <a:r>
              <a:rPr lang="de-DE" dirty="0" err="1"/>
              <a:t>new</a:t>
            </a:r>
            <a:r>
              <a:rPr lang="de-DE" dirty="0"/>
              <a:t> </a:t>
            </a:r>
            <a:r>
              <a:rPr lang="de-DE" dirty="0" err="1"/>
              <a:t>cluster</a:t>
            </a:r>
            <a:endParaRPr lang="de-DE" dirty="0"/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7C93BE93-80DB-AC7B-8C44-2F637BE659C8}"/>
              </a:ext>
            </a:extLst>
          </p:cNvPr>
          <p:cNvSpPr>
            <a:spLocks noChangeAspect="1"/>
          </p:cNvSpPr>
          <p:nvPr/>
        </p:nvSpPr>
        <p:spPr>
          <a:xfrm>
            <a:off x="3954626" y="2653227"/>
            <a:ext cx="360000" cy="360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A1B80A55-6FA5-FCB1-EE90-AE5C966D86B6}"/>
              </a:ext>
            </a:extLst>
          </p:cNvPr>
          <p:cNvSpPr>
            <a:spLocks noChangeAspect="1"/>
          </p:cNvSpPr>
          <p:nvPr/>
        </p:nvSpPr>
        <p:spPr>
          <a:xfrm>
            <a:off x="4512578" y="2897227"/>
            <a:ext cx="360000" cy="360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27A786FC-9711-935A-62FE-AA65D00EF316}"/>
              </a:ext>
            </a:extLst>
          </p:cNvPr>
          <p:cNvSpPr>
            <a:spLocks noChangeAspect="1"/>
          </p:cNvSpPr>
          <p:nvPr/>
        </p:nvSpPr>
        <p:spPr>
          <a:xfrm>
            <a:off x="4015409" y="3856383"/>
            <a:ext cx="360000" cy="360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6</a:t>
            </a:r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4A3010FB-C8D7-7F94-E7A1-C2F5A8645FB2}"/>
              </a:ext>
            </a:extLst>
          </p:cNvPr>
          <p:cNvSpPr>
            <a:spLocks noChangeAspect="1"/>
          </p:cNvSpPr>
          <p:nvPr/>
        </p:nvSpPr>
        <p:spPr>
          <a:xfrm>
            <a:off x="3594626" y="3288757"/>
            <a:ext cx="360000" cy="360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6</a:t>
            </a:r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C91EBBAB-2A99-1B64-0FB3-B24428E40130}"/>
              </a:ext>
            </a:extLst>
          </p:cNvPr>
          <p:cNvSpPr>
            <a:spLocks noChangeAspect="1"/>
          </p:cNvSpPr>
          <p:nvPr/>
        </p:nvSpPr>
        <p:spPr>
          <a:xfrm>
            <a:off x="3445565" y="4366592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6</a:t>
            </a: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009384DB-D876-6BA4-F023-F7786A25349E}"/>
              </a:ext>
            </a:extLst>
          </p:cNvPr>
          <p:cNvSpPr>
            <a:spLocks noChangeAspect="1"/>
          </p:cNvSpPr>
          <p:nvPr/>
        </p:nvSpPr>
        <p:spPr>
          <a:xfrm>
            <a:off x="4004349" y="5127443"/>
            <a:ext cx="360000" cy="360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E43E9054-2D46-A27B-B95E-604B711434AA}"/>
              </a:ext>
            </a:extLst>
          </p:cNvPr>
          <p:cNvSpPr>
            <a:spLocks noChangeAspect="1"/>
          </p:cNvSpPr>
          <p:nvPr/>
        </p:nvSpPr>
        <p:spPr>
          <a:xfrm>
            <a:off x="4711149" y="5487443"/>
            <a:ext cx="360000" cy="360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05A43F7A-9E19-24A9-C7E4-F6D60AA8E274}"/>
              </a:ext>
            </a:extLst>
          </p:cNvPr>
          <p:cNvSpPr>
            <a:spLocks noChangeAspect="1"/>
          </p:cNvSpPr>
          <p:nvPr/>
        </p:nvSpPr>
        <p:spPr>
          <a:xfrm>
            <a:off x="6787257" y="5225049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3</a:t>
            </a:r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9C61EFFD-9897-A494-B939-21289B897FEA}"/>
              </a:ext>
            </a:extLst>
          </p:cNvPr>
          <p:cNvSpPr>
            <a:spLocks noChangeAspect="1"/>
          </p:cNvSpPr>
          <p:nvPr/>
        </p:nvSpPr>
        <p:spPr>
          <a:xfrm>
            <a:off x="5749203" y="5474269"/>
            <a:ext cx="360000" cy="360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ED480C72-842B-CF7B-C2F2-E6E1BEDCE945}"/>
              </a:ext>
            </a:extLst>
          </p:cNvPr>
          <p:cNvSpPr>
            <a:spLocks noChangeAspect="1"/>
          </p:cNvSpPr>
          <p:nvPr/>
        </p:nvSpPr>
        <p:spPr>
          <a:xfrm>
            <a:off x="4436095" y="2358253"/>
            <a:ext cx="360000" cy="360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9B34E332-2476-2E4F-8142-69B525140F53}"/>
              </a:ext>
            </a:extLst>
          </p:cNvPr>
          <p:cNvSpPr>
            <a:spLocks noChangeAspect="1"/>
          </p:cNvSpPr>
          <p:nvPr/>
        </p:nvSpPr>
        <p:spPr>
          <a:xfrm>
            <a:off x="4240650" y="3303131"/>
            <a:ext cx="360000" cy="360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D0864957-09AC-DE38-714F-8C08D6108C0B}"/>
              </a:ext>
            </a:extLst>
          </p:cNvPr>
          <p:cNvSpPr>
            <a:spLocks noChangeAspect="1"/>
          </p:cNvSpPr>
          <p:nvPr/>
        </p:nvSpPr>
        <p:spPr>
          <a:xfrm>
            <a:off x="3401901" y="3909939"/>
            <a:ext cx="360000" cy="360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BB04F976-7FA7-393B-CCEB-369642BEFDBB}"/>
              </a:ext>
            </a:extLst>
          </p:cNvPr>
          <p:cNvSpPr>
            <a:spLocks noChangeAspect="1"/>
          </p:cNvSpPr>
          <p:nvPr/>
        </p:nvSpPr>
        <p:spPr>
          <a:xfrm>
            <a:off x="4706145" y="6014269"/>
            <a:ext cx="360000" cy="360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82345C1E-A7BC-2302-53EE-C35B11D19912}"/>
              </a:ext>
            </a:extLst>
          </p:cNvPr>
          <p:cNvSpPr>
            <a:spLocks noChangeAspect="1"/>
          </p:cNvSpPr>
          <p:nvPr/>
        </p:nvSpPr>
        <p:spPr>
          <a:xfrm>
            <a:off x="5173831" y="5834269"/>
            <a:ext cx="360000" cy="360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63648FCA-CB20-7998-CB4B-4BE9118BEF68}"/>
              </a:ext>
            </a:extLst>
          </p:cNvPr>
          <p:cNvSpPr>
            <a:spLocks noChangeAspect="1"/>
          </p:cNvSpPr>
          <p:nvPr/>
        </p:nvSpPr>
        <p:spPr>
          <a:xfrm>
            <a:off x="4192074" y="5653094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3009A79A-C38D-6AA0-DF71-93AC6FB59BCB}"/>
              </a:ext>
            </a:extLst>
          </p:cNvPr>
          <p:cNvSpPr>
            <a:spLocks noChangeAspect="1"/>
          </p:cNvSpPr>
          <p:nvPr/>
        </p:nvSpPr>
        <p:spPr>
          <a:xfrm>
            <a:off x="3388122" y="4919843"/>
            <a:ext cx="360000" cy="360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6</a:t>
            </a:r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67092B24-A0D1-B6CB-FBF1-A4352E449A9C}"/>
              </a:ext>
            </a:extLst>
          </p:cNvPr>
          <p:cNvSpPr>
            <a:spLocks noChangeAspect="1"/>
          </p:cNvSpPr>
          <p:nvPr/>
        </p:nvSpPr>
        <p:spPr>
          <a:xfrm>
            <a:off x="6324575" y="5585739"/>
            <a:ext cx="360000" cy="360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A7EB11A0-7B46-E3E0-6A54-6AFD995C87A0}"/>
              </a:ext>
            </a:extLst>
          </p:cNvPr>
          <p:cNvSpPr>
            <a:spLocks noChangeAspect="1"/>
          </p:cNvSpPr>
          <p:nvPr/>
        </p:nvSpPr>
        <p:spPr>
          <a:xfrm>
            <a:off x="5749203" y="5869539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24" name="Ellipse 23">
            <a:extLst>
              <a:ext uri="{FF2B5EF4-FFF2-40B4-BE49-F238E27FC236}">
                <a16:creationId xmlns:a16="http://schemas.microsoft.com/office/drawing/2014/main" id="{F27747C9-D78E-88D8-CAA8-D5FB43FFCA39}"/>
              </a:ext>
            </a:extLst>
          </p:cNvPr>
          <p:cNvSpPr>
            <a:spLocks noChangeAspect="1"/>
          </p:cNvSpPr>
          <p:nvPr/>
        </p:nvSpPr>
        <p:spPr>
          <a:xfrm>
            <a:off x="6285249" y="5045739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25" name="Ellipse 24">
            <a:extLst>
              <a:ext uri="{FF2B5EF4-FFF2-40B4-BE49-F238E27FC236}">
                <a16:creationId xmlns:a16="http://schemas.microsoft.com/office/drawing/2014/main" id="{7B1F4290-AE18-DD3F-3DE2-5568048FAA63}"/>
              </a:ext>
            </a:extLst>
          </p:cNvPr>
          <p:cNvSpPr>
            <a:spLocks noChangeAspect="1"/>
          </p:cNvSpPr>
          <p:nvPr/>
        </p:nvSpPr>
        <p:spPr>
          <a:xfrm>
            <a:off x="4917564" y="2469981"/>
            <a:ext cx="360000" cy="360000"/>
          </a:xfrm>
          <a:prstGeom prst="ellipse">
            <a:avLst/>
          </a:prstGeom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26" name="Ellipse 25">
            <a:extLst>
              <a:ext uri="{FF2B5EF4-FFF2-40B4-BE49-F238E27FC236}">
                <a16:creationId xmlns:a16="http://schemas.microsoft.com/office/drawing/2014/main" id="{8CD5E78F-9C79-10D6-0AAE-6F8317F8F422}"/>
              </a:ext>
            </a:extLst>
          </p:cNvPr>
          <p:cNvSpPr>
            <a:spLocks noChangeAspect="1"/>
          </p:cNvSpPr>
          <p:nvPr/>
        </p:nvSpPr>
        <p:spPr>
          <a:xfrm>
            <a:off x="4897723" y="2045449"/>
            <a:ext cx="360000" cy="360000"/>
          </a:xfrm>
          <a:prstGeom prst="ellipse">
            <a:avLst/>
          </a:prstGeom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3</a:t>
            </a:r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D27849EC-56AB-F647-736A-C638065ECF87}"/>
              </a:ext>
            </a:extLst>
          </p:cNvPr>
          <p:cNvSpPr>
            <a:spLocks noChangeAspect="1"/>
          </p:cNvSpPr>
          <p:nvPr/>
        </p:nvSpPr>
        <p:spPr>
          <a:xfrm>
            <a:off x="5533831" y="3766887"/>
            <a:ext cx="360000" cy="360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6</a:t>
            </a:r>
          </a:p>
        </p:txBody>
      </p:sp>
      <p:sp>
        <p:nvSpPr>
          <p:cNvPr id="28" name="Ellipse 27">
            <a:extLst>
              <a:ext uri="{FF2B5EF4-FFF2-40B4-BE49-F238E27FC236}">
                <a16:creationId xmlns:a16="http://schemas.microsoft.com/office/drawing/2014/main" id="{F32FB453-9966-CDC9-E8B6-455719AD6926}"/>
              </a:ext>
            </a:extLst>
          </p:cNvPr>
          <p:cNvSpPr>
            <a:spLocks noChangeAspect="1"/>
          </p:cNvSpPr>
          <p:nvPr/>
        </p:nvSpPr>
        <p:spPr>
          <a:xfrm>
            <a:off x="5079914" y="3677979"/>
            <a:ext cx="360000" cy="360000"/>
          </a:xfrm>
          <a:prstGeom prst="ellipse">
            <a:avLst/>
          </a:prstGeom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1E26AF77-737A-30F0-50A0-BD14AFF49633}"/>
              </a:ext>
            </a:extLst>
          </p:cNvPr>
          <p:cNvSpPr>
            <a:spLocks noChangeAspect="1"/>
          </p:cNvSpPr>
          <p:nvPr/>
        </p:nvSpPr>
        <p:spPr>
          <a:xfrm>
            <a:off x="5177669" y="4146287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30" name="Ellipse 29">
            <a:extLst>
              <a:ext uri="{FF2B5EF4-FFF2-40B4-BE49-F238E27FC236}">
                <a16:creationId xmlns:a16="http://schemas.microsoft.com/office/drawing/2014/main" id="{228DD4B7-89AC-1565-B546-86D3AF780AF2}"/>
              </a:ext>
            </a:extLst>
          </p:cNvPr>
          <p:cNvSpPr>
            <a:spLocks noChangeAspect="1"/>
          </p:cNvSpPr>
          <p:nvPr/>
        </p:nvSpPr>
        <p:spPr>
          <a:xfrm>
            <a:off x="5430530" y="3361755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31" name="Ellipse 30">
            <a:extLst>
              <a:ext uri="{FF2B5EF4-FFF2-40B4-BE49-F238E27FC236}">
                <a16:creationId xmlns:a16="http://schemas.microsoft.com/office/drawing/2014/main" id="{D9DA0264-0DB7-EE43-6548-61FC056764AC}"/>
              </a:ext>
            </a:extLst>
          </p:cNvPr>
          <p:cNvSpPr>
            <a:spLocks noChangeAspect="1"/>
          </p:cNvSpPr>
          <p:nvPr/>
        </p:nvSpPr>
        <p:spPr>
          <a:xfrm>
            <a:off x="5627720" y="4233081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C64CEE2C-CD7F-E141-AAE5-5CAC0D07D077}"/>
              </a:ext>
            </a:extLst>
          </p:cNvPr>
          <p:cNvSpPr>
            <a:spLocks noChangeAspect="1"/>
          </p:cNvSpPr>
          <p:nvPr/>
        </p:nvSpPr>
        <p:spPr>
          <a:xfrm>
            <a:off x="2964068" y="4326287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33" name="Ellipse 32">
            <a:extLst>
              <a:ext uri="{FF2B5EF4-FFF2-40B4-BE49-F238E27FC236}">
                <a16:creationId xmlns:a16="http://schemas.microsoft.com/office/drawing/2014/main" id="{E9F27BC3-87E4-166E-5E5E-E63C0EB814C2}"/>
              </a:ext>
            </a:extLst>
          </p:cNvPr>
          <p:cNvSpPr>
            <a:spLocks noChangeAspect="1"/>
          </p:cNvSpPr>
          <p:nvPr/>
        </p:nvSpPr>
        <p:spPr>
          <a:xfrm>
            <a:off x="2948602" y="3108757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2</a:t>
            </a:r>
          </a:p>
        </p:txBody>
      </p:sp>
      <p:sp>
        <p:nvSpPr>
          <p:cNvPr id="34" name="Ellipse 33">
            <a:extLst>
              <a:ext uri="{FF2B5EF4-FFF2-40B4-BE49-F238E27FC236}">
                <a16:creationId xmlns:a16="http://schemas.microsoft.com/office/drawing/2014/main" id="{237A2DE5-7D81-E3C8-21B0-62BD2B35A62A}"/>
              </a:ext>
            </a:extLst>
          </p:cNvPr>
          <p:cNvSpPr>
            <a:spLocks noChangeAspect="1"/>
          </p:cNvSpPr>
          <p:nvPr/>
        </p:nvSpPr>
        <p:spPr>
          <a:xfrm>
            <a:off x="6088278" y="3400496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3</a:t>
            </a:r>
          </a:p>
        </p:txBody>
      </p:sp>
      <p:sp>
        <p:nvSpPr>
          <p:cNvPr id="35" name="Ellipse 34">
            <a:extLst>
              <a:ext uri="{FF2B5EF4-FFF2-40B4-BE49-F238E27FC236}">
                <a16:creationId xmlns:a16="http://schemas.microsoft.com/office/drawing/2014/main" id="{B9EB4CDF-53F7-C73A-222A-CF843DD89AA4}"/>
              </a:ext>
            </a:extLst>
          </p:cNvPr>
          <p:cNvSpPr>
            <a:spLocks noChangeAspect="1"/>
          </p:cNvSpPr>
          <p:nvPr/>
        </p:nvSpPr>
        <p:spPr>
          <a:xfrm>
            <a:off x="2155695" y="5167199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2</a:t>
            </a:r>
          </a:p>
        </p:txBody>
      </p:sp>
      <p:sp>
        <p:nvSpPr>
          <p:cNvPr id="36" name="Ellipse 35">
            <a:extLst>
              <a:ext uri="{FF2B5EF4-FFF2-40B4-BE49-F238E27FC236}">
                <a16:creationId xmlns:a16="http://schemas.microsoft.com/office/drawing/2014/main" id="{C28E139A-3446-F60F-6DD2-FA047C457549}"/>
              </a:ext>
            </a:extLst>
          </p:cNvPr>
          <p:cNvSpPr>
            <a:spLocks noChangeAspect="1"/>
          </p:cNvSpPr>
          <p:nvPr/>
        </p:nvSpPr>
        <p:spPr>
          <a:xfrm>
            <a:off x="2784068" y="5368119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3</a:t>
            </a:r>
          </a:p>
        </p:txBody>
      </p:sp>
      <p:sp>
        <p:nvSpPr>
          <p:cNvPr id="37" name="Ellipse 36">
            <a:extLst>
              <a:ext uri="{FF2B5EF4-FFF2-40B4-BE49-F238E27FC236}">
                <a16:creationId xmlns:a16="http://schemas.microsoft.com/office/drawing/2014/main" id="{CFA6BE0C-E32C-CC39-A5F6-43533FC8648F}"/>
              </a:ext>
            </a:extLst>
          </p:cNvPr>
          <p:cNvSpPr>
            <a:spLocks noChangeAspect="1"/>
          </p:cNvSpPr>
          <p:nvPr/>
        </p:nvSpPr>
        <p:spPr>
          <a:xfrm>
            <a:off x="8126922" y="4739843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38" name="Ellipse 37">
            <a:extLst>
              <a:ext uri="{FF2B5EF4-FFF2-40B4-BE49-F238E27FC236}">
                <a16:creationId xmlns:a16="http://schemas.microsoft.com/office/drawing/2014/main" id="{D6C53B24-8328-1765-E66A-A58066D7E61C}"/>
              </a:ext>
            </a:extLst>
          </p:cNvPr>
          <p:cNvSpPr>
            <a:spLocks noChangeAspect="1"/>
          </p:cNvSpPr>
          <p:nvPr/>
        </p:nvSpPr>
        <p:spPr>
          <a:xfrm>
            <a:off x="1564626" y="2870693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3" name="Ellipse 2">
            <a:extLst>
              <a:ext uri="{FF2B5EF4-FFF2-40B4-BE49-F238E27FC236}">
                <a16:creationId xmlns:a16="http://schemas.microsoft.com/office/drawing/2014/main" id="{03394C70-645B-165C-DBCF-7BBEA875B3AD}"/>
              </a:ext>
            </a:extLst>
          </p:cNvPr>
          <p:cNvSpPr>
            <a:spLocks noChangeAspect="1"/>
          </p:cNvSpPr>
          <p:nvPr/>
        </p:nvSpPr>
        <p:spPr>
          <a:xfrm>
            <a:off x="4031952" y="4506287"/>
            <a:ext cx="360000" cy="360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605859999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el 1">
                <a:extLst>
                  <a:ext uri="{FF2B5EF4-FFF2-40B4-BE49-F238E27FC236}">
                    <a16:creationId xmlns:a16="http://schemas.microsoft.com/office/drawing/2014/main" id="{39A48197-DCC4-4865-C522-EE91213F2B9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de-DE" dirty="0"/>
                  <a:t>Step 4: Core </a:t>
                </a:r>
                <a:r>
                  <a:rPr lang="de-DE" dirty="0" err="1"/>
                  <a:t>points</a:t>
                </a:r>
                <a:r>
                  <a:rPr lang="de-DE" dirty="0"/>
                  <a:t> </a:t>
                </a:r>
                <a:r>
                  <a:rPr lang="de-DE" dirty="0" err="1"/>
                  <a:t>with</a:t>
                </a:r>
                <a:r>
                  <a:rPr lang="de-DE" dirty="0"/>
                  <a:t> a maximum </a:t>
                </a:r>
                <a:r>
                  <a:rPr lang="de-DE" dirty="0" err="1"/>
                  <a:t>distance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de-DE" dirty="0"/>
                  <a:t>… </a:t>
                </a:r>
              </a:p>
            </p:txBody>
          </p:sp>
        </mc:Choice>
        <mc:Fallback xmlns="">
          <p:sp>
            <p:nvSpPr>
              <p:cNvPr id="2" name="Titel 1">
                <a:extLst>
                  <a:ext uri="{FF2B5EF4-FFF2-40B4-BE49-F238E27FC236}">
                    <a16:creationId xmlns:a16="http://schemas.microsoft.com/office/drawing/2014/main" id="{39A48197-DCC4-4865-C522-EE91213F2B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 t="-13364" r="-232" b="-2119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llipse 3">
            <a:extLst>
              <a:ext uri="{FF2B5EF4-FFF2-40B4-BE49-F238E27FC236}">
                <a16:creationId xmlns:a16="http://schemas.microsoft.com/office/drawing/2014/main" id="{7C93BE93-80DB-AC7B-8C44-2F637BE659C8}"/>
              </a:ext>
            </a:extLst>
          </p:cNvPr>
          <p:cNvSpPr>
            <a:spLocks noChangeAspect="1"/>
          </p:cNvSpPr>
          <p:nvPr/>
        </p:nvSpPr>
        <p:spPr>
          <a:xfrm>
            <a:off x="3954626" y="2653227"/>
            <a:ext cx="360000" cy="360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A1B80A55-6FA5-FCB1-EE90-AE5C966D86B6}"/>
              </a:ext>
            </a:extLst>
          </p:cNvPr>
          <p:cNvSpPr>
            <a:spLocks noChangeAspect="1"/>
          </p:cNvSpPr>
          <p:nvPr/>
        </p:nvSpPr>
        <p:spPr>
          <a:xfrm>
            <a:off x="4512578" y="2897227"/>
            <a:ext cx="360000" cy="360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27A786FC-9711-935A-62FE-AA65D00EF316}"/>
              </a:ext>
            </a:extLst>
          </p:cNvPr>
          <p:cNvSpPr>
            <a:spLocks noChangeAspect="1"/>
          </p:cNvSpPr>
          <p:nvPr/>
        </p:nvSpPr>
        <p:spPr>
          <a:xfrm>
            <a:off x="4015409" y="3856383"/>
            <a:ext cx="360000" cy="360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6</a:t>
            </a:r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4A3010FB-C8D7-7F94-E7A1-C2F5A8645FB2}"/>
              </a:ext>
            </a:extLst>
          </p:cNvPr>
          <p:cNvSpPr>
            <a:spLocks noChangeAspect="1"/>
          </p:cNvSpPr>
          <p:nvPr/>
        </p:nvSpPr>
        <p:spPr>
          <a:xfrm>
            <a:off x="3594626" y="3288757"/>
            <a:ext cx="360000" cy="360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6</a:t>
            </a: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009384DB-D876-6BA4-F023-F7786A25349E}"/>
              </a:ext>
            </a:extLst>
          </p:cNvPr>
          <p:cNvSpPr>
            <a:spLocks noChangeAspect="1"/>
          </p:cNvSpPr>
          <p:nvPr/>
        </p:nvSpPr>
        <p:spPr>
          <a:xfrm>
            <a:off x="4004349" y="5127443"/>
            <a:ext cx="360000" cy="360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E43E9054-2D46-A27B-B95E-604B711434AA}"/>
              </a:ext>
            </a:extLst>
          </p:cNvPr>
          <p:cNvSpPr>
            <a:spLocks noChangeAspect="1"/>
          </p:cNvSpPr>
          <p:nvPr/>
        </p:nvSpPr>
        <p:spPr>
          <a:xfrm>
            <a:off x="4711149" y="5487443"/>
            <a:ext cx="360000" cy="360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05A43F7A-9E19-24A9-C7E4-F6D60AA8E274}"/>
              </a:ext>
            </a:extLst>
          </p:cNvPr>
          <p:cNvSpPr>
            <a:spLocks noChangeAspect="1"/>
          </p:cNvSpPr>
          <p:nvPr/>
        </p:nvSpPr>
        <p:spPr>
          <a:xfrm>
            <a:off x="6787257" y="5225049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3</a:t>
            </a:r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9C61EFFD-9897-A494-B939-21289B897FEA}"/>
              </a:ext>
            </a:extLst>
          </p:cNvPr>
          <p:cNvSpPr>
            <a:spLocks noChangeAspect="1"/>
          </p:cNvSpPr>
          <p:nvPr/>
        </p:nvSpPr>
        <p:spPr>
          <a:xfrm>
            <a:off x="5749203" y="5474269"/>
            <a:ext cx="360000" cy="360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ED480C72-842B-CF7B-C2F2-E6E1BEDCE945}"/>
              </a:ext>
            </a:extLst>
          </p:cNvPr>
          <p:cNvSpPr>
            <a:spLocks noChangeAspect="1"/>
          </p:cNvSpPr>
          <p:nvPr/>
        </p:nvSpPr>
        <p:spPr>
          <a:xfrm>
            <a:off x="4436095" y="2358253"/>
            <a:ext cx="360000" cy="360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9B34E332-2476-2E4F-8142-69B525140F53}"/>
              </a:ext>
            </a:extLst>
          </p:cNvPr>
          <p:cNvSpPr>
            <a:spLocks noChangeAspect="1"/>
          </p:cNvSpPr>
          <p:nvPr/>
        </p:nvSpPr>
        <p:spPr>
          <a:xfrm>
            <a:off x="4240650" y="3303131"/>
            <a:ext cx="360000" cy="360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D0864957-09AC-DE38-714F-8C08D6108C0B}"/>
              </a:ext>
            </a:extLst>
          </p:cNvPr>
          <p:cNvSpPr>
            <a:spLocks noChangeAspect="1"/>
          </p:cNvSpPr>
          <p:nvPr/>
        </p:nvSpPr>
        <p:spPr>
          <a:xfrm>
            <a:off x="3401901" y="3909939"/>
            <a:ext cx="360000" cy="360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BB04F976-7FA7-393B-CCEB-369642BEFDBB}"/>
              </a:ext>
            </a:extLst>
          </p:cNvPr>
          <p:cNvSpPr>
            <a:spLocks noChangeAspect="1"/>
          </p:cNvSpPr>
          <p:nvPr/>
        </p:nvSpPr>
        <p:spPr>
          <a:xfrm>
            <a:off x="4706145" y="6014269"/>
            <a:ext cx="360000" cy="360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82345C1E-A7BC-2302-53EE-C35B11D19912}"/>
              </a:ext>
            </a:extLst>
          </p:cNvPr>
          <p:cNvSpPr>
            <a:spLocks noChangeAspect="1"/>
          </p:cNvSpPr>
          <p:nvPr/>
        </p:nvSpPr>
        <p:spPr>
          <a:xfrm>
            <a:off x="5173831" y="5834269"/>
            <a:ext cx="360000" cy="360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63648FCA-CB20-7998-CB4B-4BE9118BEF68}"/>
              </a:ext>
            </a:extLst>
          </p:cNvPr>
          <p:cNvSpPr>
            <a:spLocks noChangeAspect="1"/>
          </p:cNvSpPr>
          <p:nvPr/>
        </p:nvSpPr>
        <p:spPr>
          <a:xfrm>
            <a:off x="4192074" y="5653094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3009A79A-C38D-6AA0-DF71-93AC6FB59BCB}"/>
              </a:ext>
            </a:extLst>
          </p:cNvPr>
          <p:cNvSpPr>
            <a:spLocks noChangeAspect="1"/>
          </p:cNvSpPr>
          <p:nvPr/>
        </p:nvSpPr>
        <p:spPr>
          <a:xfrm>
            <a:off x="3388122" y="4919843"/>
            <a:ext cx="360000" cy="360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6</a:t>
            </a:r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67092B24-A0D1-B6CB-FBF1-A4352E449A9C}"/>
              </a:ext>
            </a:extLst>
          </p:cNvPr>
          <p:cNvSpPr>
            <a:spLocks noChangeAspect="1"/>
          </p:cNvSpPr>
          <p:nvPr/>
        </p:nvSpPr>
        <p:spPr>
          <a:xfrm>
            <a:off x="6324575" y="5585739"/>
            <a:ext cx="360000" cy="360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A7EB11A0-7B46-E3E0-6A54-6AFD995C87A0}"/>
              </a:ext>
            </a:extLst>
          </p:cNvPr>
          <p:cNvSpPr>
            <a:spLocks noChangeAspect="1"/>
          </p:cNvSpPr>
          <p:nvPr/>
        </p:nvSpPr>
        <p:spPr>
          <a:xfrm>
            <a:off x="5749203" y="5869539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24" name="Ellipse 23">
            <a:extLst>
              <a:ext uri="{FF2B5EF4-FFF2-40B4-BE49-F238E27FC236}">
                <a16:creationId xmlns:a16="http://schemas.microsoft.com/office/drawing/2014/main" id="{F27747C9-D78E-88D8-CAA8-D5FB43FFCA39}"/>
              </a:ext>
            </a:extLst>
          </p:cNvPr>
          <p:cNvSpPr>
            <a:spLocks noChangeAspect="1"/>
          </p:cNvSpPr>
          <p:nvPr/>
        </p:nvSpPr>
        <p:spPr>
          <a:xfrm>
            <a:off x="6285249" y="5045739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25" name="Ellipse 24">
            <a:extLst>
              <a:ext uri="{FF2B5EF4-FFF2-40B4-BE49-F238E27FC236}">
                <a16:creationId xmlns:a16="http://schemas.microsoft.com/office/drawing/2014/main" id="{7B1F4290-AE18-DD3F-3DE2-5568048FAA63}"/>
              </a:ext>
            </a:extLst>
          </p:cNvPr>
          <p:cNvSpPr>
            <a:spLocks noChangeAspect="1"/>
          </p:cNvSpPr>
          <p:nvPr/>
        </p:nvSpPr>
        <p:spPr>
          <a:xfrm>
            <a:off x="4917564" y="2469981"/>
            <a:ext cx="360000" cy="360000"/>
          </a:xfrm>
          <a:prstGeom prst="ellipse">
            <a:avLst/>
          </a:prstGeom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26" name="Ellipse 25">
            <a:extLst>
              <a:ext uri="{FF2B5EF4-FFF2-40B4-BE49-F238E27FC236}">
                <a16:creationId xmlns:a16="http://schemas.microsoft.com/office/drawing/2014/main" id="{8CD5E78F-9C79-10D6-0AAE-6F8317F8F422}"/>
              </a:ext>
            </a:extLst>
          </p:cNvPr>
          <p:cNvSpPr>
            <a:spLocks noChangeAspect="1"/>
          </p:cNvSpPr>
          <p:nvPr/>
        </p:nvSpPr>
        <p:spPr>
          <a:xfrm>
            <a:off x="4897723" y="2045449"/>
            <a:ext cx="360000" cy="360000"/>
          </a:xfrm>
          <a:prstGeom prst="ellipse">
            <a:avLst/>
          </a:prstGeom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3</a:t>
            </a:r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D27849EC-56AB-F647-736A-C638065ECF87}"/>
              </a:ext>
            </a:extLst>
          </p:cNvPr>
          <p:cNvSpPr>
            <a:spLocks noChangeAspect="1"/>
          </p:cNvSpPr>
          <p:nvPr/>
        </p:nvSpPr>
        <p:spPr>
          <a:xfrm>
            <a:off x="5533831" y="3766887"/>
            <a:ext cx="360000" cy="360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6</a:t>
            </a:r>
          </a:p>
        </p:txBody>
      </p:sp>
      <p:sp>
        <p:nvSpPr>
          <p:cNvPr id="28" name="Ellipse 27">
            <a:extLst>
              <a:ext uri="{FF2B5EF4-FFF2-40B4-BE49-F238E27FC236}">
                <a16:creationId xmlns:a16="http://schemas.microsoft.com/office/drawing/2014/main" id="{F32FB453-9966-CDC9-E8B6-455719AD6926}"/>
              </a:ext>
            </a:extLst>
          </p:cNvPr>
          <p:cNvSpPr>
            <a:spLocks noChangeAspect="1"/>
          </p:cNvSpPr>
          <p:nvPr/>
        </p:nvSpPr>
        <p:spPr>
          <a:xfrm>
            <a:off x="5079914" y="3677979"/>
            <a:ext cx="360000" cy="360000"/>
          </a:xfrm>
          <a:prstGeom prst="ellipse">
            <a:avLst/>
          </a:prstGeom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1E26AF77-737A-30F0-50A0-BD14AFF49633}"/>
              </a:ext>
            </a:extLst>
          </p:cNvPr>
          <p:cNvSpPr>
            <a:spLocks noChangeAspect="1"/>
          </p:cNvSpPr>
          <p:nvPr/>
        </p:nvSpPr>
        <p:spPr>
          <a:xfrm>
            <a:off x="5177669" y="4146287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30" name="Ellipse 29">
            <a:extLst>
              <a:ext uri="{FF2B5EF4-FFF2-40B4-BE49-F238E27FC236}">
                <a16:creationId xmlns:a16="http://schemas.microsoft.com/office/drawing/2014/main" id="{228DD4B7-89AC-1565-B546-86D3AF780AF2}"/>
              </a:ext>
            </a:extLst>
          </p:cNvPr>
          <p:cNvSpPr>
            <a:spLocks noChangeAspect="1"/>
          </p:cNvSpPr>
          <p:nvPr/>
        </p:nvSpPr>
        <p:spPr>
          <a:xfrm>
            <a:off x="5430530" y="3361755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31" name="Ellipse 30">
            <a:extLst>
              <a:ext uri="{FF2B5EF4-FFF2-40B4-BE49-F238E27FC236}">
                <a16:creationId xmlns:a16="http://schemas.microsoft.com/office/drawing/2014/main" id="{D9DA0264-0DB7-EE43-6548-61FC056764AC}"/>
              </a:ext>
            </a:extLst>
          </p:cNvPr>
          <p:cNvSpPr>
            <a:spLocks noChangeAspect="1"/>
          </p:cNvSpPr>
          <p:nvPr/>
        </p:nvSpPr>
        <p:spPr>
          <a:xfrm>
            <a:off x="5627720" y="4233081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C64CEE2C-CD7F-E141-AAE5-5CAC0D07D077}"/>
              </a:ext>
            </a:extLst>
          </p:cNvPr>
          <p:cNvSpPr>
            <a:spLocks noChangeAspect="1"/>
          </p:cNvSpPr>
          <p:nvPr/>
        </p:nvSpPr>
        <p:spPr>
          <a:xfrm>
            <a:off x="2964068" y="4326287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33" name="Ellipse 32">
            <a:extLst>
              <a:ext uri="{FF2B5EF4-FFF2-40B4-BE49-F238E27FC236}">
                <a16:creationId xmlns:a16="http://schemas.microsoft.com/office/drawing/2014/main" id="{E9F27BC3-87E4-166E-5E5E-E63C0EB814C2}"/>
              </a:ext>
            </a:extLst>
          </p:cNvPr>
          <p:cNvSpPr>
            <a:spLocks noChangeAspect="1"/>
          </p:cNvSpPr>
          <p:nvPr/>
        </p:nvSpPr>
        <p:spPr>
          <a:xfrm>
            <a:off x="2948602" y="3108757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2</a:t>
            </a:r>
          </a:p>
        </p:txBody>
      </p:sp>
      <p:sp>
        <p:nvSpPr>
          <p:cNvPr id="34" name="Ellipse 33">
            <a:extLst>
              <a:ext uri="{FF2B5EF4-FFF2-40B4-BE49-F238E27FC236}">
                <a16:creationId xmlns:a16="http://schemas.microsoft.com/office/drawing/2014/main" id="{237A2DE5-7D81-E3C8-21B0-62BD2B35A62A}"/>
              </a:ext>
            </a:extLst>
          </p:cNvPr>
          <p:cNvSpPr>
            <a:spLocks noChangeAspect="1"/>
          </p:cNvSpPr>
          <p:nvPr/>
        </p:nvSpPr>
        <p:spPr>
          <a:xfrm>
            <a:off x="6088278" y="3400496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3</a:t>
            </a:r>
          </a:p>
        </p:txBody>
      </p:sp>
      <p:sp>
        <p:nvSpPr>
          <p:cNvPr id="35" name="Ellipse 34">
            <a:extLst>
              <a:ext uri="{FF2B5EF4-FFF2-40B4-BE49-F238E27FC236}">
                <a16:creationId xmlns:a16="http://schemas.microsoft.com/office/drawing/2014/main" id="{B9EB4CDF-53F7-C73A-222A-CF843DD89AA4}"/>
              </a:ext>
            </a:extLst>
          </p:cNvPr>
          <p:cNvSpPr>
            <a:spLocks noChangeAspect="1"/>
          </p:cNvSpPr>
          <p:nvPr/>
        </p:nvSpPr>
        <p:spPr>
          <a:xfrm>
            <a:off x="2155695" y="5167199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2</a:t>
            </a:r>
          </a:p>
        </p:txBody>
      </p:sp>
      <p:sp>
        <p:nvSpPr>
          <p:cNvPr id="36" name="Ellipse 35">
            <a:extLst>
              <a:ext uri="{FF2B5EF4-FFF2-40B4-BE49-F238E27FC236}">
                <a16:creationId xmlns:a16="http://schemas.microsoft.com/office/drawing/2014/main" id="{C28E139A-3446-F60F-6DD2-FA047C457549}"/>
              </a:ext>
            </a:extLst>
          </p:cNvPr>
          <p:cNvSpPr>
            <a:spLocks noChangeAspect="1"/>
          </p:cNvSpPr>
          <p:nvPr/>
        </p:nvSpPr>
        <p:spPr>
          <a:xfrm>
            <a:off x="2784068" y="5368119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3</a:t>
            </a:r>
          </a:p>
        </p:txBody>
      </p:sp>
      <p:sp>
        <p:nvSpPr>
          <p:cNvPr id="37" name="Ellipse 36">
            <a:extLst>
              <a:ext uri="{FF2B5EF4-FFF2-40B4-BE49-F238E27FC236}">
                <a16:creationId xmlns:a16="http://schemas.microsoft.com/office/drawing/2014/main" id="{CFA6BE0C-E32C-CC39-A5F6-43533FC8648F}"/>
              </a:ext>
            </a:extLst>
          </p:cNvPr>
          <p:cNvSpPr>
            <a:spLocks noChangeAspect="1"/>
          </p:cNvSpPr>
          <p:nvPr/>
        </p:nvSpPr>
        <p:spPr>
          <a:xfrm>
            <a:off x="8126922" y="4739843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38" name="Ellipse 37">
            <a:extLst>
              <a:ext uri="{FF2B5EF4-FFF2-40B4-BE49-F238E27FC236}">
                <a16:creationId xmlns:a16="http://schemas.microsoft.com/office/drawing/2014/main" id="{D6C53B24-8328-1765-E66A-A58066D7E61C}"/>
              </a:ext>
            </a:extLst>
          </p:cNvPr>
          <p:cNvSpPr>
            <a:spLocks noChangeAspect="1"/>
          </p:cNvSpPr>
          <p:nvPr/>
        </p:nvSpPr>
        <p:spPr>
          <a:xfrm>
            <a:off x="1564626" y="2870693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E5BF6D1C-6F1B-92C7-3FB8-09ECC172BD29}"/>
              </a:ext>
            </a:extLst>
          </p:cNvPr>
          <p:cNvSpPr>
            <a:spLocks noChangeAspect="1"/>
          </p:cNvSpPr>
          <p:nvPr/>
        </p:nvSpPr>
        <p:spPr>
          <a:xfrm>
            <a:off x="4031952" y="4506287"/>
            <a:ext cx="360000" cy="360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39" name="Ellipse 38">
            <a:extLst>
              <a:ext uri="{FF2B5EF4-FFF2-40B4-BE49-F238E27FC236}">
                <a16:creationId xmlns:a16="http://schemas.microsoft.com/office/drawing/2014/main" id="{81D19EC7-F8EC-B73D-29D5-DE195389D94A}"/>
              </a:ext>
            </a:extLst>
          </p:cNvPr>
          <p:cNvSpPr>
            <a:spLocks noChangeAspect="1"/>
          </p:cNvSpPr>
          <p:nvPr/>
        </p:nvSpPr>
        <p:spPr>
          <a:xfrm>
            <a:off x="3445565" y="4366592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6</a:t>
            </a:r>
          </a:p>
        </p:txBody>
      </p:sp>
      <p:sp>
        <p:nvSpPr>
          <p:cNvPr id="3" name="Ellipse 2">
            <a:extLst>
              <a:ext uri="{FF2B5EF4-FFF2-40B4-BE49-F238E27FC236}">
                <a16:creationId xmlns:a16="http://schemas.microsoft.com/office/drawing/2014/main" id="{E3566AC6-E1D7-F68E-6FB9-189D241619F1}"/>
              </a:ext>
            </a:extLst>
          </p:cNvPr>
          <p:cNvSpPr>
            <a:spLocks noChangeAspect="1"/>
          </p:cNvSpPr>
          <p:nvPr/>
        </p:nvSpPr>
        <p:spPr>
          <a:xfrm>
            <a:off x="2991979" y="3867444"/>
            <a:ext cx="1277686" cy="1277686"/>
          </a:xfrm>
          <a:prstGeom prst="ellipse">
            <a:avLst/>
          </a:prstGeom>
          <a:noFill/>
          <a:ln w="2857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23752832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A48197-DCC4-4865-C522-EE91213F2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Step 4: …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added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cluster</a:t>
            </a:r>
            <a:endParaRPr lang="de-DE" dirty="0"/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7C93BE93-80DB-AC7B-8C44-2F637BE659C8}"/>
              </a:ext>
            </a:extLst>
          </p:cNvPr>
          <p:cNvSpPr>
            <a:spLocks noChangeAspect="1"/>
          </p:cNvSpPr>
          <p:nvPr/>
        </p:nvSpPr>
        <p:spPr>
          <a:xfrm>
            <a:off x="3954626" y="2653227"/>
            <a:ext cx="360000" cy="360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A1B80A55-6FA5-FCB1-EE90-AE5C966D86B6}"/>
              </a:ext>
            </a:extLst>
          </p:cNvPr>
          <p:cNvSpPr>
            <a:spLocks noChangeAspect="1"/>
          </p:cNvSpPr>
          <p:nvPr/>
        </p:nvSpPr>
        <p:spPr>
          <a:xfrm>
            <a:off x="4512578" y="2897227"/>
            <a:ext cx="360000" cy="360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27A786FC-9711-935A-62FE-AA65D00EF316}"/>
              </a:ext>
            </a:extLst>
          </p:cNvPr>
          <p:cNvSpPr>
            <a:spLocks noChangeAspect="1"/>
          </p:cNvSpPr>
          <p:nvPr/>
        </p:nvSpPr>
        <p:spPr>
          <a:xfrm>
            <a:off x="4015409" y="3856383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6</a:t>
            </a:r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4A3010FB-C8D7-7F94-E7A1-C2F5A8645FB2}"/>
              </a:ext>
            </a:extLst>
          </p:cNvPr>
          <p:cNvSpPr>
            <a:spLocks noChangeAspect="1"/>
          </p:cNvSpPr>
          <p:nvPr/>
        </p:nvSpPr>
        <p:spPr>
          <a:xfrm>
            <a:off x="3594626" y="3288757"/>
            <a:ext cx="360000" cy="360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6</a:t>
            </a: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009384DB-D876-6BA4-F023-F7786A25349E}"/>
              </a:ext>
            </a:extLst>
          </p:cNvPr>
          <p:cNvSpPr>
            <a:spLocks noChangeAspect="1"/>
          </p:cNvSpPr>
          <p:nvPr/>
        </p:nvSpPr>
        <p:spPr>
          <a:xfrm>
            <a:off x="4004349" y="5127443"/>
            <a:ext cx="360000" cy="360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E43E9054-2D46-A27B-B95E-604B711434AA}"/>
              </a:ext>
            </a:extLst>
          </p:cNvPr>
          <p:cNvSpPr>
            <a:spLocks noChangeAspect="1"/>
          </p:cNvSpPr>
          <p:nvPr/>
        </p:nvSpPr>
        <p:spPr>
          <a:xfrm>
            <a:off x="4711149" y="5487443"/>
            <a:ext cx="360000" cy="360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05A43F7A-9E19-24A9-C7E4-F6D60AA8E274}"/>
              </a:ext>
            </a:extLst>
          </p:cNvPr>
          <p:cNvSpPr>
            <a:spLocks noChangeAspect="1"/>
          </p:cNvSpPr>
          <p:nvPr/>
        </p:nvSpPr>
        <p:spPr>
          <a:xfrm>
            <a:off x="6787257" y="5225049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3</a:t>
            </a:r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9C61EFFD-9897-A494-B939-21289B897FEA}"/>
              </a:ext>
            </a:extLst>
          </p:cNvPr>
          <p:cNvSpPr>
            <a:spLocks noChangeAspect="1"/>
          </p:cNvSpPr>
          <p:nvPr/>
        </p:nvSpPr>
        <p:spPr>
          <a:xfrm>
            <a:off x="5749203" y="5474269"/>
            <a:ext cx="360000" cy="360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ED480C72-842B-CF7B-C2F2-E6E1BEDCE945}"/>
              </a:ext>
            </a:extLst>
          </p:cNvPr>
          <p:cNvSpPr>
            <a:spLocks noChangeAspect="1"/>
          </p:cNvSpPr>
          <p:nvPr/>
        </p:nvSpPr>
        <p:spPr>
          <a:xfrm>
            <a:off x="4436095" y="2358253"/>
            <a:ext cx="360000" cy="360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9B34E332-2476-2E4F-8142-69B525140F53}"/>
              </a:ext>
            </a:extLst>
          </p:cNvPr>
          <p:cNvSpPr>
            <a:spLocks noChangeAspect="1"/>
          </p:cNvSpPr>
          <p:nvPr/>
        </p:nvSpPr>
        <p:spPr>
          <a:xfrm>
            <a:off x="4240650" y="3303131"/>
            <a:ext cx="360000" cy="360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D0864957-09AC-DE38-714F-8C08D6108C0B}"/>
              </a:ext>
            </a:extLst>
          </p:cNvPr>
          <p:cNvSpPr>
            <a:spLocks noChangeAspect="1"/>
          </p:cNvSpPr>
          <p:nvPr/>
        </p:nvSpPr>
        <p:spPr>
          <a:xfrm>
            <a:off x="3401901" y="3909939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BB04F976-7FA7-393B-CCEB-369642BEFDBB}"/>
              </a:ext>
            </a:extLst>
          </p:cNvPr>
          <p:cNvSpPr>
            <a:spLocks noChangeAspect="1"/>
          </p:cNvSpPr>
          <p:nvPr/>
        </p:nvSpPr>
        <p:spPr>
          <a:xfrm>
            <a:off x="4706145" y="6014269"/>
            <a:ext cx="360000" cy="360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82345C1E-A7BC-2302-53EE-C35B11D19912}"/>
              </a:ext>
            </a:extLst>
          </p:cNvPr>
          <p:cNvSpPr>
            <a:spLocks noChangeAspect="1"/>
          </p:cNvSpPr>
          <p:nvPr/>
        </p:nvSpPr>
        <p:spPr>
          <a:xfrm>
            <a:off x="5173831" y="5834269"/>
            <a:ext cx="360000" cy="360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63648FCA-CB20-7998-CB4B-4BE9118BEF68}"/>
              </a:ext>
            </a:extLst>
          </p:cNvPr>
          <p:cNvSpPr>
            <a:spLocks noChangeAspect="1"/>
          </p:cNvSpPr>
          <p:nvPr/>
        </p:nvSpPr>
        <p:spPr>
          <a:xfrm>
            <a:off x="4192074" y="5653094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3009A79A-C38D-6AA0-DF71-93AC6FB59BCB}"/>
              </a:ext>
            </a:extLst>
          </p:cNvPr>
          <p:cNvSpPr>
            <a:spLocks noChangeAspect="1"/>
          </p:cNvSpPr>
          <p:nvPr/>
        </p:nvSpPr>
        <p:spPr>
          <a:xfrm>
            <a:off x="3388122" y="4919843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6</a:t>
            </a:r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67092B24-A0D1-B6CB-FBF1-A4352E449A9C}"/>
              </a:ext>
            </a:extLst>
          </p:cNvPr>
          <p:cNvSpPr>
            <a:spLocks noChangeAspect="1"/>
          </p:cNvSpPr>
          <p:nvPr/>
        </p:nvSpPr>
        <p:spPr>
          <a:xfrm>
            <a:off x="6324575" y="5585739"/>
            <a:ext cx="360000" cy="360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A7EB11A0-7B46-E3E0-6A54-6AFD995C87A0}"/>
              </a:ext>
            </a:extLst>
          </p:cNvPr>
          <p:cNvSpPr>
            <a:spLocks noChangeAspect="1"/>
          </p:cNvSpPr>
          <p:nvPr/>
        </p:nvSpPr>
        <p:spPr>
          <a:xfrm>
            <a:off x="5749203" y="5869539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24" name="Ellipse 23">
            <a:extLst>
              <a:ext uri="{FF2B5EF4-FFF2-40B4-BE49-F238E27FC236}">
                <a16:creationId xmlns:a16="http://schemas.microsoft.com/office/drawing/2014/main" id="{F27747C9-D78E-88D8-CAA8-D5FB43FFCA39}"/>
              </a:ext>
            </a:extLst>
          </p:cNvPr>
          <p:cNvSpPr>
            <a:spLocks noChangeAspect="1"/>
          </p:cNvSpPr>
          <p:nvPr/>
        </p:nvSpPr>
        <p:spPr>
          <a:xfrm>
            <a:off x="6285249" y="5045739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25" name="Ellipse 24">
            <a:extLst>
              <a:ext uri="{FF2B5EF4-FFF2-40B4-BE49-F238E27FC236}">
                <a16:creationId xmlns:a16="http://schemas.microsoft.com/office/drawing/2014/main" id="{7B1F4290-AE18-DD3F-3DE2-5568048FAA63}"/>
              </a:ext>
            </a:extLst>
          </p:cNvPr>
          <p:cNvSpPr>
            <a:spLocks noChangeAspect="1"/>
          </p:cNvSpPr>
          <p:nvPr/>
        </p:nvSpPr>
        <p:spPr>
          <a:xfrm>
            <a:off x="4917564" y="2469981"/>
            <a:ext cx="360000" cy="360000"/>
          </a:xfrm>
          <a:prstGeom prst="ellipse">
            <a:avLst/>
          </a:prstGeom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26" name="Ellipse 25">
            <a:extLst>
              <a:ext uri="{FF2B5EF4-FFF2-40B4-BE49-F238E27FC236}">
                <a16:creationId xmlns:a16="http://schemas.microsoft.com/office/drawing/2014/main" id="{8CD5E78F-9C79-10D6-0AAE-6F8317F8F422}"/>
              </a:ext>
            </a:extLst>
          </p:cNvPr>
          <p:cNvSpPr>
            <a:spLocks noChangeAspect="1"/>
          </p:cNvSpPr>
          <p:nvPr/>
        </p:nvSpPr>
        <p:spPr>
          <a:xfrm>
            <a:off x="4897723" y="2045449"/>
            <a:ext cx="360000" cy="360000"/>
          </a:xfrm>
          <a:prstGeom prst="ellipse">
            <a:avLst/>
          </a:prstGeom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3</a:t>
            </a:r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D27849EC-56AB-F647-736A-C638065ECF87}"/>
              </a:ext>
            </a:extLst>
          </p:cNvPr>
          <p:cNvSpPr>
            <a:spLocks noChangeAspect="1"/>
          </p:cNvSpPr>
          <p:nvPr/>
        </p:nvSpPr>
        <p:spPr>
          <a:xfrm>
            <a:off x="5533831" y="3766887"/>
            <a:ext cx="360000" cy="360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6</a:t>
            </a:r>
          </a:p>
        </p:txBody>
      </p:sp>
      <p:sp>
        <p:nvSpPr>
          <p:cNvPr id="28" name="Ellipse 27">
            <a:extLst>
              <a:ext uri="{FF2B5EF4-FFF2-40B4-BE49-F238E27FC236}">
                <a16:creationId xmlns:a16="http://schemas.microsoft.com/office/drawing/2014/main" id="{F32FB453-9966-CDC9-E8B6-455719AD6926}"/>
              </a:ext>
            </a:extLst>
          </p:cNvPr>
          <p:cNvSpPr>
            <a:spLocks noChangeAspect="1"/>
          </p:cNvSpPr>
          <p:nvPr/>
        </p:nvSpPr>
        <p:spPr>
          <a:xfrm>
            <a:off x="5079914" y="3677979"/>
            <a:ext cx="360000" cy="360000"/>
          </a:xfrm>
          <a:prstGeom prst="ellipse">
            <a:avLst/>
          </a:prstGeom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1E26AF77-737A-30F0-50A0-BD14AFF49633}"/>
              </a:ext>
            </a:extLst>
          </p:cNvPr>
          <p:cNvSpPr>
            <a:spLocks noChangeAspect="1"/>
          </p:cNvSpPr>
          <p:nvPr/>
        </p:nvSpPr>
        <p:spPr>
          <a:xfrm>
            <a:off x="5177669" y="4146287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30" name="Ellipse 29">
            <a:extLst>
              <a:ext uri="{FF2B5EF4-FFF2-40B4-BE49-F238E27FC236}">
                <a16:creationId xmlns:a16="http://schemas.microsoft.com/office/drawing/2014/main" id="{228DD4B7-89AC-1565-B546-86D3AF780AF2}"/>
              </a:ext>
            </a:extLst>
          </p:cNvPr>
          <p:cNvSpPr>
            <a:spLocks noChangeAspect="1"/>
          </p:cNvSpPr>
          <p:nvPr/>
        </p:nvSpPr>
        <p:spPr>
          <a:xfrm>
            <a:off x="5430530" y="3361755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31" name="Ellipse 30">
            <a:extLst>
              <a:ext uri="{FF2B5EF4-FFF2-40B4-BE49-F238E27FC236}">
                <a16:creationId xmlns:a16="http://schemas.microsoft.com/office/drawing/2014/main" id="{D9DA0264-0DB7-EE43-6548-61FC056764AC}"/>
              </a:ext>
            </a:extLst>
          </p:cNvPr>
          <p:cNvSpPr>
            <a:spLocks noChangeAspect="1"/>
          </p:cNvSpPr>
          <p:nvPr/>
        </p:nvSpPr>
        <p:spPr>
          <a:xfrm>
            <a:off x="5627720" y="4233081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C64CEE2C-CD7F-E141-AAE5-5CAC0D07D077}"/>
              </a:ext>
            </a:extLst>
          </p:cNvPr>
          <p:cNvSpPr>
            <a:spLocks noChangeAspect="1"/>
          </p:cNvSpPr>
          <p:nvPr/>
        </p:nvSpPr>
        <p:spPr>
          <a:xfrm>
            <a:off x="2964068" y="4326287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33" name="Ellipse 32">
            <a:extLst>
              <a:ext uri="{FF2B5EF4-FFF2-40B4-BE49-F238E27FC236}">
                <a16:creationId xmlns:a16="http://schemas.microsoft.com/office/drawing/2014/main" id="{E9F27BC3-87E4-166E-5E5E-E63C0EB814C2}"/>
              </a:ext>
            </a:extLst>
          </p:cNvPr>
          <p:cNvSpPr>
            <a:spLocks noChangeAspect="1"/>
          </p:cNvSpPr>
          <p:nvPr/>
        </p:nvSpPr>
        <p:spPr>
          <a:xfrm>
            <a:off x="2948602" y="3108757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2</a:t>
            </a:r>
          </a:p>
        </p:txBody>
      </p:sp>
      <p:sp>
        <p:nvSpPr>
          <p:cNvPr id="34" name="Ellipse 33">
            <a:extLst>
              <a:ext uri="{FF2B5EF4-FFF2-40B4-BE49-F238E27FC236}">
                <a16:creationId xmlns:a16="http://schemas.microsoft.com/office/drawing/2014/main" id="{237A2DE5-7D81-E3C8-21B0-62BD2B35A62A}"/>
              </a:ext>
            </a:extLst>
          </p:cNvPr>
          <p:cNvSpPr>
            <a:spLocks noChangeAspect="1"/>
          </p:cNvSpPr>
          <p:nvPr/>
        </p:nvSpPr>
        <p:spPr>
          <a:xfrm>
            <a:off x="6088278" y="3400496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3</a:t>
            </a:r>
          </a:p>
        </p:txBody>
      </p:sp>
      <p:sp>
        <p:nvSpPr>
          <p:cNvPr id="35" name="Ellipse 34">
            <a:extLst>
              <a:ext uri="{FF2B5EF4-FFF2-40B4-BE49-F238E27FC236}">
                <a16:creationId xmlns:a16="http://schemas.microsoft.com/office/drawing/2014/main" id="{B9EB4CDF-53F7-C73A-222A-CF843DD89AA4}"/>
              </a:ext>
            </a:extLst>
          </p:cNvPr>
          <p:cNvSpPr>
            <a:spLocks noChangeAspect="1"/>
          </p:cNvSpPr>
          <p:nvPr/>
        </p:nvSpPr>
        <p:spPr>
          <a:xfrm>
            <a:off x="2155695" y="5167199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2</a:t>
            </a:r>
          </a:p>
        </p:txBody>
      </p:sp>
      <p:sp>
        <p:nvSpPr>
          <p:cNvPr id="36" name="Ellipse 35">
            <a:extLst>
              <a:ext uri="{FF2B5EF4-FFF2-40B4-BE49-F238E27FC236}">
                <a16:creationId xmlns:a16="http://schemas.microsoft.com/office/drawing/2014/main" id="{C28E139A-3446-F60F-6DD2-FA047C457549}"/>
              </a:ext>
            </a:extLst>
          </p:cNvPr>
          <p:cNvSpPr>
            <a:spLocks noChangeAspect="1"/>
          </p:cNvSpPr>
          <p:nvPr/>
        </p:nvSpPr>
        <p:spPr>
          <a:xfrm>
            <a:off x="2784068" y="5368119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3</a:t>
            </a:r>
          </a:p>
        </p:txBody>
      </p:sp>
      <p:sp>
        <p:nvSpPr>
          <p:cNvPr id="37" name="Ellipse 36">
            <a:extLst>
              <a:ext uri="{FF2B5EF4-FFF2-40B4-BE49-F238E27FC236}">
                <a16:creationId xmlns:a16="http://schemas.microsoft.com/office/drawing/2014/main" id="{CFA6BE0C-E32C-CC39-A5F6-43533FC8648F}"/>
              </a:ext>
            </a:extLst>
          </p:cNvPr>
          <p:cNvSpPr>
            <a:spLocks noChangeAspect="1"/>
          </p:cNvSpPr>
          <p:nvPr/>
        </p:nvSpPr>
        <p:spPr>
          <a:xfrm>
            <a:off x="8126922" y="4739843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38" name="Ellipse 37">
            <a:extLst>
              <a:ext uri="{FF2B5EF4-FFF2-40B4-BE49-F238E27FC236}">
                <a16:creationId xmlns:a16="http://schemas.microsoft.com/office/drawing/2014/main" id="{D6C53B24-8328-1765-E66A-A58066D7E61C}"/>
              </a:ext>
            </a:extLst>
          </p:cNvPr>
          <p:cNvSpPr>
            <a:spLocks noChangeAspect="1"/>
          </p:cNvSpPr>
          <p:nvPr/>
        </p:nvSpPr>
        <p:spPr>
          <a:xfrm>
            <a:off x="1564626" y="2870693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E5BF6D1C-6F1B-92C7-3FB8-09ECC172BD29}"/>
              </a:ext>
            </a:extLst>
          </p:cNvPr>
          <p:cNvSpPr>
            <a:spLocks noChangeAspect="1"/>
          </p:cNvSpPr>
          <p:nvPr/>
        </p:nvSpPr>
        <p:spPr>
          <a:xfrm>
            <a:off x="4031952" y="4506287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39" name="Ellipse 38">
            <a:extLst>
              <a:ext uri="{FF2B5EF4-FFF2-40B4-BE49-F238E27FC236}">
                <a16:creationId xmlns:a16="http://schemas.microsoft.com/office/drawing/2014/main" id="{81D19EC7-F8EC-B73D-29D5-DE195389D94A}"/>
              </a:ext>
            </a:extLst>
          </p:cNvPr>
          <p:cNvSpPr>
            <a:spLocks noChangeAspect="1"/>
          </p:cNvSpPr>
          <p:nvPr/>
        </p:nvSpPr>
        <p:spPr>
          <a:xfrm>
            <a:off x="3445565" y="4366592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6</a:t>
            </a:r>
          </a:p>
        </p:txBody>
      </p:sp>
      <p:sp>
        <p:nvSpPr>
          <p:cNvPr id="3" name="Ellipse 2">
            <a:extLst>
              <a:ext uri="{FF2B5EF4-FFF2-40B4-BE49-F238E27FC236}">
                <a16:creationId xmlns:a16="http://schemas.microsoft.com/office/drawing/2014/main" id="{E3566AC6-E1D7-F68E-6FB9-189D241619F1}"/>
              </a:ext>
            </a:extLst>
          </p:cNvPr>
          <p:cNvSpPr>
            <a:spLocks noChangeAspect="1"/>
          </p:cNvSpPr>
          <p:nvPr/>
        </p:nvSpPr>
        <p:spPr>
          <a:xfrm>
            <a:off x="2991979" y="3867444"/>
            <a:ext cx="1277686" cy="1277686"/>
          </a:xfrm>
          <a:prstGeom prst="ellipse">
            <a:avLst/>
          </a:prstGeom>
          <a:noFill/>
          <a:ln w="2857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659621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2CD12D4-8A21-63F9-0F20-F19F79F11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Greetings</a:t>
            </a:r>
            <a:r>
              <a:rPr lang="de-DE" dirty="0"/>
              <a:t>!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013BDFB-BCF3-6065-4D61-94D8518A8A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Who am I?</a:t>
            </a:r>
          </a:p>
          <a:p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my</a:t>
            </a:r>
            <a:r>
              <a:rPr lang="de-DE" dirty="0"/>
              <a:t> </a:t>
            </a:r>
            <a:r>
              <a:rPr lang="de-DE" dirty="0" err="1"/>
              <a:t>tasks</a:t>
            </a:r>
            <a:r>
              <a:rPr lang="de-DE" dirty="0"/>
              <a:t>?</a:t>
            </a:r>
          </a:p>
          <a:p>
            <a:r>
              <a:rPr lang="de-DE" dirty="0"/>
              <a:t>My </a:t>
            </a:r>
            <a:r>
              <a:rPr lang="de-DE" dirty="0" err="1"/>
              <a:t>experiences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Python…</a:t>
            </a:r>
          </a:p>
          <a:p>
            <a:r>
              <a:rPr lang="de-DE" dirty="0"/>
              <a:t>My </a:t>
            </a:r>
            <a:r>
              <a:rPr lang="de-DE" dirty="0" err="1"/>
              <a:t>experiences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science</a:t>
            </a:r>
            <a:r>
              <a:rPr lang="de-DE" dirty="0"/>
              <a:t>…</a:t>
            </a:r>
          </a:p>
          <a:p>
            <a:r>
              <a:rPr lang="de-DE" dirty="0"/>
              <a:t>Do I </a:t>
            </a:r>
            <a:r>
              <a:rPr lang="de-DE" dirty="0" err="1"/>
              <a:t>have</a:t>
            </a:r>
            <a:r>
              <a:rPr lang="de-DE" dirty="0"/>
              <a:t> a </a:t>
            </a:r>
            <a:r>
              <a:rPr lang="de-DE" dirty="0" err="1"/>
              <a:t>kaggle</a:t>
            </a:r>
            <a:r>
              <a:rPr lang="de-DE" dirty="0"/>
              <a:t> </a:t>
            </a:r>
            <a:r>
              <a:rPr lang="de-DE" dirty="0" err="1"/>
              <a:t>account</a:t>
            </a:r>
            <a:r>
              <a:rPr lang="de-DE" dirty="0"/>
              <a:t>?</a:t>
            </a:r>
          </a:p>
          <a:p>
            <a:r>
              <a:rPr lang="de-DE" dirty="0"/>
              <a:t>My </a:t>
            </a:r>
            <a:r>
              <a:rPr lang="de-DE" dirty="0" err="1"/>
              <a:t>favorite</a:t>
            </a:r>
            <a:r>
              <a:rPr lang="de-DE" dirty="0"/>
              <a:t> </a:t>
            </a:r>
            <a:r>
              <a:rPr lang="de-DE" dirty="0" err="1"/>
              <a:t>outdoor</a:t>
            </a:r>
            <a:r>
              <a:rPr lang="de-DE" dirty="0"/>
              <a:t> </a:t>
            </a:r>
            <a:r>
              <a:rPr lang="de-DE" dirty="0" err="1"/>
              <a:t>activity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2261531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F8F9A1-12BA-7C36-EE4F-629C6609B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Add/</a:t>
            </a:r>
            <a:r>
              <a:rPr lang="de-DE" dirty="0" err="1"/>
              <a:t>change</a:t>
            </a:r>
            <a:r>
              <a:rPr lang="de-DE" dirty="0"/>
              <a:t> </a:t>
            </a:r>
            <a:r>
              <a:rPr lang="de-DE" dirty="0" err="1"/>
              <a:t>columns</a:t>
            </a:r>
            <a:r>
              <a:rPr lang="de-DE" dirty="0"/>
              <a:t> </a:t>
            </a:r>
            <a:r>
              <a:rPr lang="de-DE" dirty="0" err="1"/>
              <a:t>functionally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B8DCAD1-D70F-4A49-CB84-98C04BBB87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functional notation, </a:t>
            </a:r>
            <a:r>
              <a:rPr lang="en-US" dirty="0">
                <a:hlinkClick r:id="rId2"/>
              </a:rPr>
              <a:t>assign</a:t>
            </a:r>
            <a:r>
              <a:rPr lang="en-US" dirty="0"/>
              <a:t> can be used to add new columns and change existing columns.</a:t>
            </a:r>
          </a:p>
          <a:p>
            <a:r>
              <a:rPr lang="en-US" dirty="0"/>
              <a:t>The parameter passed in the lambda always represents the entire DataFrame.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4A6E108-319C-F031-04DA-CED19834FB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6346" y="3668122"/>
            <a:ext cx="7105650" cy="10953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aphicFrame>
        <p:nvGraphicFramePr>
          <p:cNvPr id="6" name="Tabelle 6">
            <a:extLst>
              <a:ext uri="{FF2B5EF4-FFF2-40B4-BE49-F238E27FC236}">
                <a16:creationId xmlns:a16="http://schemas.microsoft.com/office/drawing/2014/main" id="{D8D9D5CC-CCE9-2C8A-6FE2-D1C23AAA863E}"/>
              </a:ext>
            </a:extLst>
          </p:cNvPr>
          <p:cNvGraphicFramePr>
            <a:graphicFrameLocks noGrp="1"/>
          </p:cNvGraphicFramePr>
          <p:nvPr/>
        </p:nvGraphicFramePr>
        <p:xfrm>
          <a:off x="415851" y="5009515"/>
          <a:ext cx="4772838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13934">
                  <a:extLst>
                    <a:ext uri="{9D8B030D-6E8A-4147-A177-3AD203B41FA5}">
                      <a16:colId xmlns:a16="http://schemas.microsoft.com/office/drawing/2014/main" val="8956567"/>
                    </a:ext>
                  </a:extLst>
                </a:gridCol>
                <a:gridCol w="964019">
                  <a:extLst>
                    <a:ext uri="{9D8B030D-6E8A-4147-A177-3AD203B41FA5}">
                      <a16:colId xmlns:a16="http://schemas.microsoft.com/office/drawing/2014/main" val="922023270"/>
                    </a:ext>
                  </a:extLst>
                </a:gridCol>
                <a:gridCol w="1013637">
                  <a:extLst>
                    <a:ext uri="{9D8B030D-6E8A-4147-A177-3AD203B41FA5}">
                      <a16:colId xmlns:a16="http://schemas.microsoft.com/office/drawing/2014/main" val="420507680"/>
                    </a:ext>
                  </a:extLst>
                </a:gridCol>
                <a:gridCol w="581248">
                  <a:extLst>
                    <a:ext uri="{9D8B030D-6E8A-4147-A177-3AD203B41FA5}">
                      <a16:colId xmlns:a16="http://schemas.microsoft.com/office/drawing/2014/main" val="33487293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sex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survived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02825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Braund, Mr. Owen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male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265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Behr, Master. Karl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male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54887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Futrelle, Mrs. Heath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female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nan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9064800"/>
                  </a:ext>
                </a:extLst>
              </a:tr>
            </a:tbl>
          </a:graphicData>
        </a:graphic>
      </p:graphicFrame>
      <p:graphicFrame>
        <p:nvGraphicFramePr>
          <p:cNvPr id="8" name="Tabelle 8">
            <a:extLst>
              <a:ext uri="{FF2B5EF4-FFF2-40B4-BE49-F238E27FC236}">
                <a16:creationId xmlns:a16="http://schemas.microsoft.com/office/drawing/2014/main" id="{2A73C445-7E7F-5C35-20CA-0AE35F8D940E}"/>
              </a:ext>
            </a:extLst>
          </p:cNvPr>
          <p:cNvGraphicFramePr>
            <a:graphicFrameLocks noGrp="1"/>
          </p:cNvGraphicFramePr>
          <p:nvPr/>
        </p:nvGraphicFramePr>
        <p:xfrm>
          <a:off x="5759894" y="5009515"/>
          <a:ext cx="6190512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6465">
                  <a:extLst>
                    <a:ext uri="{9D8B030D-6E8A-4147-A177-3AD203B41FA5}">
                      <a16:colId xmlns:a16="http://schemas.microsoft.com/office/drawing/2014/main" val="1345937577"/>
                    </a:ext>
                  </a:extLst>
                </a:gridCol>
                <a:gridCol w="994735">
                  <a:extLst>
                    <a:ext uri="{9D8B030D-6E8A-4147-A177-3AD203B41FA5}">
                      <a16:colId xmlns:a16="http://schemas.microsoft.com/office/drawing/2014/main" val="3254147125"/>
                    </a:ext>
                  </a:extLst>
                </a:gridCol>
                <a:gridCol w="1046716">
                  <a:extLst>
                    <a:ext uri="{9D8B030D-6E8A-4147-A177-3AD203B41FA5}">
                      <a16:colId xmlns:a16="http://schemas.microsoft.com/office/drawing/2014/main" val="3126256620"/>
                    </a:ext>
                  </a:extLst>
                </a:gridCol>
                <a:gridCol w="758456">
                  <a:extLst>
                    <a:ext uri="{9D8B030D-6E8A-4147-A177-3AD203B41FA5}">
                      <a16:colId xmlns:a16="http://schemas.microsoft.com/office/drawing/2014/main" val="945379822"/>
                    </a:ext>
                  </a:extLst>
                </a:gridCol>
                <a:gridCol w="1134140">
                  <a:extLst>
                    <a:ext uri="{9D8B030D-6E8A-4147-A177-3AD203B41FA5}">
                      <a16:colId xmlns:a16="http://schemas.microsoft.com/office/drawing/2014/main" val="39520693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sex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survived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>
                          <a:solidFill>
                            <a:schemeClr val="accent6"/>
                          </a:solidFill>
                        </a:rPr>
                        <a:t>is_master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78970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Braund, Mr. Owen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>
                          <a:solidFill>
                            <a:schemeClr val="accent6"/>
                          </a:solidFill>
                        </a:rPr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>
                          <a:solidFill>
                            <a:schemeClr val="accent6"/>
                          </a:solidFill>
                        </a:rPr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>
                          <a:solidFill>
                            <a:schemeClr val="accent6"/>
                          </a:solidFill>
                        </a:rPr>
                        <a:t>False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42288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Behr, Master. Karl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>
                          <a:solidFill>
                            <a:schemeClr val="accent6"/>
                          </a:solidFill>
                        </a:rPr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>
                          <a:solidFill>
                            <a:schemeClr val="accent6"/>
                          </a:solidFill>
                        </a:rPr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>
                          <a:solidFill>
                            <a:schemeClr val="accent6"/>
                          </a:solidFill>
                        </a:rPr>
                        <a:t>True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93168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Futrelle, </a:t>
                      </a:r>
                      <a:r>
                        <a:rPr lang="de-DE" err="1"/>
                        <a:t>Mrs.</a:t>
                      </a:r>
                      <a:r>
                        <a:rPr lang="de-DE"/>
                        <a:t> Heath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>
                          <a:solidFill>
                            <a:schemeClr val="accent6"/>
                          </a:solidFill>
                        </a:rPr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>
                          <a:solidFill>
                            <a:schemeClr val="accent6"/>
                          </a:solidFill>
                        </a:rPr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>
                          <a:solidFill>
                            <a:schemeClr val="accent6"/>
                          </a:solidFill>
                        </a:rPr>
                        <a:t>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>
                          <a:solidFill>
                            <a:schemeClr val="accent6"/>
                          </a:solidFill>
                        </a:rPr>
                        <a:t>False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6794964"/>
                  </a:ext>
                </a:extLst>
              </a:tr>
            </a:tbl>
          </a:graphicData>
        </a:graphic>
      </p:graphicFrame>
      <p:sp>
        <p:nvSpPr>
          <p:cNvPr id="9" name="Pfeil: nach rechts 8">
            <a:extLst>
              <a:ext uri="{FF2B5EF4-FFF2-40B4-BE49-F238E27FC236}">
                <a16:creationId xmlns:a16="http://schemas.microsoft.com/office/drawing/2014/main" id="{0CCB8057-6331-4B00-DE33-109A209DF0DC}"/>
              </a:ext>
            </a:extLst>
          </p:cNvPr>
          <p:cNvSpPr/>
          <p:nvPr/>
        </p:nvSpPr>
        <p:spPr>
          <a:xfrm>
            <a:off x="5266661" y="5318314"/>
            <a:ext cx="447750" cy="9946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11379263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A48197-DCC4-4865-C522-EE91213F2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Step</a:t>
            </a:r>
            <a:r>
              <a:rPr lang="de-DE" dirty="0"/>
              <a:t> 5: Repeat </a:t>
            </a:r>
            <a:r>
              <a:rPr lang="de-DE" dirty="0" err="1"/>
              <a:t>step</a:t>
            </a:r>
            <a:r>
              <a:rPr lang="de-DE" dirty="0"/>
              <a:t> 4 </a:t>
            </a:r>
            <a:r>
              <a:rPr lang="de-DE" dirty="0" err="1"/>
              <a:t>for</a:t>
            </a:r>
            <a:r>
              <a:rPr lang="de-DE" dirty="0"/>
              <a:t> all </a:t>
            </a:r>
            <a:r>
              <a:rPr lang="de-DE" dirty="0" err="1"/>
              <a:t>newly</a:t>
            </a:r>
            <a:r>
              <a:rPr lang="de-DE" dirty="0"/>
              <a:t> </a:t>
            </a:r>
            <a:r>
              <a:rPr lang="de-DE" dirty="0" err="1"/>
              <a:t>added</a:t>
            </a:r>
            <a:r>
              <a:rPr lang="de-DE" dirty="0"/>
              <a:t> </a:t>
            </a:r>
            <a:r>
              <a:rPr lang="de-DE" dirty="0" err="1"/>
              <a:t>core</a:t>
            </a:r>
            <a:r>
              <a:rPr lang="de-DE" dirty="0"/>
              <a:t> </a:t>
            </a:r>
            <a:r>
              <a:rPr lang="de-DE" dirty="0" err="1"/>
              <a:t>points</a:t>
            </a:r>
            <a:endParaRPr lang="de-DE" dirty="0"/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7C93BE93-80DB-AC7B-8C44-2F637BE659C8}"/>
              </a:ext>
            </a:extLst>
          </p:cNvPr>
          <p:cNvSpPr>
            <a:spLocks noChangeAspect="1"/>
          </p:cNvSpPr>
          <p:nvPr/>
        </p:nvSpPr>
        <p:spPr>
          <a:xfrm>
            <a:off x="3954626" y="2653227"/>
            <a:ext cx="360000" cy="360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A1B80A55-6FA5-FCB1-EE90-AE5C966D86B6}"/>
              </a:ext>
            </a:extLst>
          </p:cNvPr>
          <p:cNvSpPr>
            <a:spLocks noChangeAspect="1"/>
          </p:cNvSpPr>
          <p:nvPr/>
        </p:nvSpPr>
        <p:spPr>
          <a:xfrm>
            <a:off x="4512578" y="2897227"/>
            <a:ext cx="360000" cy="360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27A786FC-9711-935A-62FE-AA65D00EF316}"/>
              </a:ext>
            </a:extLst>
          </p:cNvPr>
          <p:cNvSpPr>
            <a:spLocks noChangeAspect="1"/>
          </p:cNvSpPr>
          <p:nvPr/>
        </p:nvSpPr>
        <p:spPr>
          <a:xfrm>
            <a:off x="4015409" y="3856383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6</a:t>
            </a:r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4A3010FB-C8D7-7F94-E7A1-C2F5A8645FB2}"/>
              </a:ext>
            </a:extLst>
          </p:cNvPr>
          <p:cNvSpPr>
            <a:spLocks noChangeAspect="1"/>
          </p:cNvSpPr>
          <p:nvPr/>
        </p:nvSpPr>
        <p:spPr>
          <a:xfrm>
            <a:off x="3594626" y="3288757"/>
            <a:ext cx="360000" cy="360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6</a:t>
            </a: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009384DB-D876-6BA4-F023-F7786A25349E}"/>
              </a:ext>
            </a:extLst>
          </p:cNvPr>
          <p:cNvSpPr>
            <a:spLocks noChangeAspect="1"/>
          </p:cNvSpPr>
          <p:nvPr/>
        </p:nvSpPr>
        <p:spPr>
          <a:xfrm>
            <a:off x="4004349" y="5127443"/>
            <a:ext cx="360000" cy="360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E43E9054-2D46-A27B-B95E-604B711434AA}"/>
              </a:ext>
            </a:extLst>
          </p:cNvPr>
          <p:cNvSpPr>
            <a:spLocks noChangeAspect="1"/>
          </p:cNvSpPr>
          <p:nvPr/>
        </p:nvSpPr>
        <p:spPr>
          <a:xfrm>
            <a:off x="4711149" y="5487443"/>
            <a:ext cx="360000" cy="360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05A43F7A-9E19-24A9-C7E4-F6D60AA8E274}"/>
              </a:ext>
            </a:extLst>
          </p:cNvPr>
          <p:cNvSpPr>
            <a:spLocks noChangeAspect="1"/>
          </p:cNvSpPr>
          <p:nvPr/>
        </p:nvSpPr>
        <p:spPr>
          <a:xfrm>
            <a:off x="6787257" y="5225049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3</a:t>
            </a:r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9C61EFFD-9897-A494-B939-21289B897FEA}"/>
              </a:ext>
            </a:extLst>
          </p:cNvPr>
          <p:cNvSpPr>
            <a:spLocks noChangeAspect="1"/>
          </p:cNvSpPr>
          <p:nvPr/>
        </p:nvSpPr>
        <p:spPr>
          <a:xfrm>
            <a:off x="5749203" y="5474269"/>
            <a:ext cx="360000" cy="360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ED480C72-842B-CF7B-C2F2-E6E1BEDCE945}"/>
              </a:ext>
            </a:extLst>
          </p:cNvPr>
          <p:cNvSpPr>
            <a:spLocks noChangeAspect="1"/>
          </p:cNvSpPr>
          <p:nvPr/>
        </p:nvSpPr>
        <p:spPr>
          <a:xfrm>
            <a:off x="4436095" y="2358253"/>
            <a:ext cx="360000" cy="360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9B34E332-2476-2E4F-8142-69B525140F53}"/>
              </a:ext>
            </a:extLst>
          </p:cNvPr>
          <p:cNvSpPr>
            <a:spLocks noChangeAspect="1"/>
          </p:cNvSpPr>
          <p:nvPr/>
        </p:nvSpPr>
        <p:spPr>
          <a:xfrm>
            <a:off x="4240650" y="3303131"/>
            <a:ext cx="360000" cy="360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D0864957-09AC-DE38-714F-8C08D6108C0B}"/>
              </a:ext>
            </a:extLst>
          </p:cNvPr>
          <p:cNvSpPr>
            <a:spLocks noChangeAspect="1"/>
          </p:cNvSpPr>
          <p:nvPr/>
        </p:nvSpPr>
        <p:spPr>
          <a:xfrm>
            <a:off x="3401901" y="3909939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BB04F976-7FA7-393B-CCEB-369642BEFDBB}"/>
              </a:ext>
            </a:extLst>
          </p:cNvPr>
          <p:cNvSpPr>
            <a:spLocks noChangeAspect="1"/>
          </p:cNvSpPr>
          <p:nvPr/>
        </p:nvSpPr>
        <p:spPr>
          <a:xfrm>
            <a:off x="4706145" y="6014269"/>
            <a:ext cx="360000" cy="360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82345C1E-A7BC-2302-53EE-C35B11D19912}"/>
              </a:ext>
            </a:extLst>
          </p:cNvPr>
          <p:cNvSpPr>
            <a:spLocks noChangeAspect="1"/>
          </p:cNvSpPr>
          <p:nvPr/>
        </p:nvSpPr>
        <p:spPr>
          <a:xfrm>
            <a:off x="5173831" y="5834269"/>
            <a:ext cx="360000" cy="360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63648FCA-CB20-7998-CB4B-4BE9118BEF68}"/>
              </a:ext>
            </a:extLst>
          </p:cNvPr>
          <p:cNvSpPr>
            <a:spLocks noChangeAspect="1"/>
          </p:cNvSpPr>
          <p:nvPr/>
        </p:nvSpPr>
        <p:spPr>
          <a:xfrm>
            <a:off x="4192074" y="5653094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3009A79A-C38D-6AA0-DF71-93AC6FB59BCB}"/>
              </a:ext>
            </a:extLst>
          </p:cNvPr>
          <p:cNvSpPr>
            <a:spLocks noChangeAspect="1"/>
          </p:cNvSpPr>
          <p:nvPr/>
        </p:nvSpPr>
        <p:spPr>
          <a:xfrm>
            <a:off x="3388122" y="4919843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6</a:t>
            </a:r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67092B24-A0D1-B6CB-FBF1-A4352E449A9C}"/>
              </a:ext>
            </a:extLst>
          </p:cNvPr>
          <p:cNvSpPr>
            <a:spLocks noChangeAspect="1"/>
          </p:cNvSpPr>
          <p:nvPr/>
        </p:nvSpPr>
        <p:spPr>
          <a:xfrm>
            <a:off x="6324575" y="5585739"/>
            <a:ext cx="360000" cy="360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A7EB11A0-7B46-E3E0-6A54-6AFD995C87A0}"/>
              </a:ext>
            </a:extLst>
          </p:cNvPr>
          <p:cNvSpPr>
            <a:spLocks noChangeAspect="1"/>
          </p:cNvSpPr>
          <p:nvPr/>
        </p:nvSpPr>
        <p:spPr>
          <a:xfrm>
            <a:off x="5749203" y="5869539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24" name="Ellipse 23">
            <a:extLst>
              <a:ext uri="{FF2B5EF4-FFF2-40B4-BE49-F238E27FC236}">
                <a16:creationId xmlns:a16="http://schemas.microsoft.com/office/drawing/2014/main" id="{F27747C9-D78E-88D8-CAA8-D5FB43FFCA39}"/>
              </a:ext>
            </a:extLst>
          </p:cNvPr>
          <p:cNvSpPr>
            <a:spLocks noChangeAspect="1"/>
          </p:cNvSpPr>
          <p:nvPr/>
        </p:nvSpPr>
        <p:spPr>
          <a:xfrm>
            <a:off x="6285249" y="5045739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25" name="Ellipse 24">
            <a:extLst>
              <a:ext uri="{FF2B5EF4-FFF2-40B4-BE49-F238E27FC236}">
                <a16:creationId xmlns:a16="http://schemas.microsoft.com/office/drawing/2014/main" id="{7B1F4290-AE18-DD3F-3DE2-5568048FAA63}"/>
              </a:ext>
            </a:extLst>
          </p:cNvPr>
          <p:cNvSpPr>
            <a:spLocks noChangeAspect="1"/>
          </p:cNvSpPr>
          <p:nvPr/>
        </p:nvSpPr>
        <p:spPr>
          <a:xfrm>
            <a:off x="4917564" y="2469981"/>
            <a:ext cx="360000" cy="360000"/>
          </a:xfrm>
          <a:prstGeom prst="ellipse">
            <a:avLst/>
          </a:prstGeom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26" name="Ellipse 25">
            <a:extLst>
              <a:ext uri="{FF2B5EF4-FFF2-40B4-BE49-F238E27FC236}">
                <a16:creationId xmlns:a16="http://schemas.microsoft.com/office/drawing/2014/main" id="{8CD5E78F-9C79-10D6-0AAE-6F8317F8F422}"/>
              </a:ext>
            </a:extLst>
          </p:cNvPr>
          <p:cNvSpPr>
            <a:spLocks noChangeAspect="1"/>
          </p:cNvSpPr>
          <p:nvPr/>
        </p:nvSpPr>
        <p:spPr>
          <a:xfrm>
            <a:off x="4897723" y="2045449"/>
            <a:ext cx="360000" cy="360000"/>
          </a:xfrm>
          <a:prstGeom prst="ellipse">
            <a:avLst/>
          </a:prstGeom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3</a:t>
            </a:r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D27849EC-56AB-F647-736A-C638065ECF87}"/>
              </a:ext>
            </a:extLst>
          </p:cNvPr>
          <p:cNvSpPr>
            <a:spLocks noChangeAspect="1"/>
          </p:cNvSpPr>
          <p:nvPr/>
        </p:nvSpPr>
        <p:spPr>
          <a:xfrm>
            <a:off x="5533831" y="3766887"/>
            <a:ext cx="360000" cy="360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6</a:t>
            </a:r>
          </a:p>
        </p:txBody>
      </p:sp>
      <p:sp>
        <p:nvSpPr>
          <p:cNvPr id="28" name="Ellipse 27">
            <a:extLst>
              <a:ext uri="{FF2B5EF4-FFF2-40B4-BE49-F238E27FC236}">
                <a16:creationId xmlns:a16="http://schemas.microsoft.com/office/drawing/2014/main" id="{F32FB453-9966-CDC9-E8B6-455719AD6926}"/>
              </a:ext>
            </a:extLst>
          </p:cNvPr>
          <p:cNvSpPr>
            <a:spLocks noChangeAspect="1"/>
          </p:cNvSpPr>
          <p:nvPr/>
        </p:nvSpPr>
        <p:spPr>
          <a:xfrm>
            <a:off x="5079914" y="3677979"/>
            <a:ext cx="360000" cy="360000"/>
          </a:xfrm>
          <a:prstGeom prst="ellipse">
            <a:avLst/>
          </a:prstGeom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1E26AF77-737A-30F0-50A0-BD14AFF49633}"/>
              </a:ext>
            </a:extLst>
          </p:cNvPr>
          <p:cNvSpPr>
            <a:spLocks noChangeAspect="1"/>
          </p:cNvSpPr>
          <p:nvPr/>
        </p:nvSpPr>
        <p:spPr>
          <a:xfrm>
            <a:off x="5177669" y="4146287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30" name="Ellipse 29">
            <a:extLst>
              <a:ext uri="{FF2B5EF4-FFF2-40B4-BE49-F238E27FC236}">
                <a16:creationId xmlns:a16="http://schemas.microsoft.com/office/drawing/2014/main" id="{228DD4B7-89AC-1565-B546-86D3AF780AF2}"/>
              </a:ext>
            </a:extLst>
          </p:cNvPr>
          <p:cNvSpPr>
            <a:spLocks noChangeAspect="1"/>
          </p:cNvSpPr>
          <p:nvPr/>
        </p:nvSpPr>
        <p:spPr>
          <a:xfrm>
            <a:off x="5430530" y="3361755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31" name="Ellipse 30">
            <a:extLst>
              <a:ext uri="{FF2B5EF4-FFF2-40B4-BE49-F238E27FC236}">
                <a16:creationId xmlns:a16="http://schemas.microsoft.com/office/drawing/2014/main" id="{D9DA0264-0DB7-EE43-6548-61FC056764AC}"/>
              </a:ext>
            </a:extLst>
          </p:cNvPr>
          <p:cNvSpPr>
            <a:spLocks noChangeAspect="1"/>
          </p:cNvSpPr>
          <p:nvPr/>
        </p:nvSpPr>
        <p:spPr>
          <a:xfrm>
            <a:off x="5627720" y="4233081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C64CEE2C-CD7F-E141-AAE5-5CAC0D07D077}"/>
              </a:ext>
            </a:extLst>
          </p:cNvPr>
          <p:cNvSpPr>
            <a:spLocks noChangeAspect="1"/>
          </p:cNvSpPr>
          <p:nvPr/>
        </p:nvSpPr>
        <p:spPr>
          <a:xfrm>
            <a:off x="2964068" y="4326287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33" name="Ellipse 32">
            <a:extLst>
              <a:ext uri="{FF2B5EF4-FFF2-40B4-BE49-F238E27FC236}">
                <a16:creationId xmlns:a16="http://schemas.microsoft.com/office/drawing/2014/main" id="{E9F27BC3-87E4-166E-5E5E-E63C0EB814C2}"/>
              </a:ext>
            </a:extLst>
          </p:cNvPr>
          <p:cNvSpPr>
            <a:spLocks noChangeAspect="1"/>
          </p:cNvSpPr>
          <p:nvPr/>
        </p:nvSpPr>
        <p:spPr>
          <a:xfrm>
            <a:off x="2948602" y="3108757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2</a:t>
            </a:r>
          </a:p>
        </p:txBody>
      </p:sp>
      <p:sp>
        <p:nvSpPr>
          <p:cNvPr id="34" name="Ellipse 33">
            <a:extLst>
              <a:ext uri="{FF2B5EF4-FFF2-40B4-BE49-F238E27FC236}">
                <a16:creationId xmlns:a16="http://schemas.microsoft.com/office/drawing/2014/main" id="{237A2DE5-7D81-E3C8-21B0-62BD2B35A62A}"/>
              </a:ext>
            </a:extLst>
          </p:cNvPr>
          <p:cNvSpPr>
            <a:spLocks noChangeAspect="1"/>
          </p:cNvSpPr>
          <p:nvPr/>
        </p:nvSpPr>
        <p:spPr>
          <a:xfrm>
            <a:off x="6088278" y="3400496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3</a:t>
            </a:r>
          </a:p>
        </p:txBody>
      </p:sp>
      <p:sp>
        <p:nvSpPr>
          <p:cNvPr id="35" name="Ellipse 34">
            <a:extLst>
              <a:ext uri="{FF2B5EF4-FFF2-40B4-BE49-F238E27FC236}">
                <a16:creationId xmlns:a16="http://schemas.microsoft.com/office/drawing/2014/main" id="{B9EB4CDF-53F7-C73A-222A-CF843DD89AA4}"/>
              </a:ext>
            </a:extLst>
          </p:cNvPr>
          <p:cNvSpPr>
            <a:spLocks noChangeAspect="1"/>
          </p:cNvSpPr>
          <p:nvPr/>
        </p:nvSpPr>
        <p:spPr>
          <a:xfrm>
            <a:off x="2155695" y="5167199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2</a:t>
            </a:r>
          </a:p>
        </p:txBody>
      </p:sp>
      <p:sp>
        <p:nvSpPr>
          <p:cNvPr id="36" name="Ellipse 35">
            <a:extLst>
              <a:ext uri="{FF2B5EF4-FFF2-40B4-BE49-F238E27FC236}">
                <a16:creationId xmlns:a16="http://schemas.microsoft.com/office/drawing/2014/main" id="{C28E139A-3446-F60F-6DD2-FA047C457549}"/>
              </a:ext>
            </a:extLst>
          </p:cNvPr>
          <p:cNvSpPr>
            <a:spLocks noChangeAspect="1"/>
          </p:cNvSpPr>
          <p:nvPr/>
        </p:nvSpPr>
        <p:spPr>
          <a:xfrm>
            <a:off x="2784068" y="5368119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3</a:t>
            </a:r>
          </a:p>
        </p:txBody>
      </p:sp>
      <p:sp>
        <p:nvSpPr>
          <p:cNvPr id="37" name="Ellipse 36">
            <a:extLst>
              <a:ext uri="{FF2B5EF4-FFF2-40B4-BE49-F238E27FC236}">
                <a16:creationId xmlns:a16="http://schemas.microsoft.com/office/drawing/2014/main" id="{CFA6BE0C-E32C-CC39-A5F6-43533FC8648F}"/>
              </a:ext>
            </a:extLst>
          </p:cNvPr>
          <p:cNvSpPr>
            <a:spLocks noChangeAspect="1"/>
          </p:cNvSpPr>
          <p:nvPr/>
        </p:nvSpPr>
        <p:spPr>
          <a:xfrm>
            <a:off x="8126922" y="4739843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38" name="Ellipse 37">
            <a:extLst>
              <a:ext uri="{FF2B5EF4-FFF2-40B4-BE49-F238E27FC236}">
                <a16:creationId xmlns:a16="http://schemas.microsoft.com/office/drawing/2014/main" id="{D6C53B24-8328-1765-E66A-A58066D7E61C}"/>
              </a:ext>
            </a:extLst>
          </p:cNvPr>
          <p:cNvSpPr>
            <a:spLocks noChangeAspect="1"/>
          </p:cNvSpPr>
          <p:nvPr/>
        </p:nvSpPr>
        <p:spPr>
          <a:xfrm>
            <a:off x="1564626" y="2870693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E5BF6D1C-6F1B-92C7-3FB8-09ECC172BD29}"/>
              </a:ext>
            </a:extLst>
          </p:cNvPr>
          <p:cNvSpPr>
            <a:spLocks noChangeAspect="1"/>
          </p:cNvSpPr>
          <p:nvPr/>
        </p:nvSpPr>
        <p:spPr>
          <a:xfrm>
            <a:off x="4031952" y="4506287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39" name="Ellipse 38">
            <a:extLst>
              <a:ext uri="{FF2B5EF4-FFF2-40B4-BE49-F238E27FC236}">
                <a16:creationId xmlns:a16="http://schemas.microsoft.com/office/drawing/2014/main" id="{81D19EC7-F8EC-B73D-29D5-DE195389D94A}"/>
              </a:ext>
            </a:extLst>
          </p:cNvPr>
          <p:cNvSpPr>
            <a:spLocks noChangeAspect="1"/>
          </p:cNvSpPr>
          <p:nvPr/>
        </p:nvSpPr>
        <p:spPr>
          <a:xfrm>
            <a:off x="3445565" y="4366592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6</a:t>
            </a:r>
          </a:p>
        </p:txBody>
      </p:sp>
      <p:sp>
        <p:nvSpPr>
          <p:cNvPr id="44" name="Freihandform: Form 43">
            <a:extLst>
              <a:ext uri="{FF2B5EF4-FFF2-40B4-BE49-F238E27FC236}">
                <a16:creationId xmlns:a16="http://schemas.microsoft.com/office/drawing/2014/main" id="{D7D8D711-344D-867B-77A7-81DE29A4915D}"/>
              </a:ext>
            </a:extLst>
          </p:cNvPr>
          <p:cNvSpPr>
            <a:spLocks noChangeAspect="1"/>
          </p:cNvSpPr>
          <p:nvPr/>
        </p:nvSpPr>
        <p:spPr>
          <a:xfrm>
            <a:off x="2933064" y="3373553"/>
            <a:ext cx="1926289" cy="2357853"/>
          </a:xfrm>
          <a:custGeom>
            <a:avLst/>
            <a:gdLst>
              <a:gd name="connsiteX0" fmla="*/ 1268096 w 1926289"/>
              <a:gd name="connsiteY0" fmla="*/ 0 h 2357853"/>
              <a:gd name="connsiteX1" fmla="*/ 1906939 w 1926289"/>
              <a:gd name="connsiteY1" fmla="*/ 638843 h 2357853"/>
              <a:gd name="connsiteX2" fmla="*/ 1856736 w 1926289"/>
              <a:gd name="connsiteY2" fmla="*/ 887510 h 2357853"/>
              <a:gd name="connsiteX3" fmla="*/ 1819719 w 1926289"/>
              <a:gd name="connsiteY3" fmla="*/ 955707 h 2357853"/>
              <a:gd name="connsiteX4" fmla="*/ 1876086 w 1926289"/>
              <a:gd name="connsiteY4" fmla="*/ 1059555 h 2357853"/>
              <a:gd name="connsiteX5" fmla="*/ 1926289 w 1926289"/>
              <a:gd name="connsiteY5" fmla="*/ 1308221 h 2357853"/>
              <a:gd name="connsiteX6" fmla="*/ 1287446 w 1926289"/>
              <a:gd name="connsiteY6" fmla="*/ 1947064 h 2357853"/>
              <a:gd name="connsiteX7" fmla="*/ 1235309 w 1926289"/>
              <a:gd name="connsiteY7" fmla="*/ 1942464 h 2357853"/>
              <a:gd name="connsiteX8" fmla="*/ 1227483 w 1926289"/>
              <a:gd name="connsiteY8" fmla="*/ 1967677 h 2357853"/>
              <a:gd name="connsiteX9" fmla="*/ 638843 w 1926289"/>
              <a:gd name="connsiteY9" fmla="*/ 2357853 h 2357853"/>
              <a:gd name="connsiteX10" fmla="*/ 0 w 1926289"/>
              <a:gd name="connsiteY10" fmla="*/ 1719010 h 2357853"/>
              <a:gd name="connsiteX11" fmla="*/ 187113 w 1926289"/>
              <a:gd name="connsiteY11" fmla="*/ 1267280 h 2357853"/>
              <a:gd name="connsiteX12" fmla="*/ 250322 w 1926289"/>
              <a:gd name="connsiteY12" fmla="*/ 1215128 h 2357853"/>
              <a:gd name="connsiteX13" fmla="*/ 194751 w 1926289"/>
              <a:gd name="connsiteY13" fmla="*/ 1169277 h 2357853"/>
              <a:gd name="connsiteX14" fmla="*/ 7638 w 1926289"/>
              <a:gd name="connsiteY14" fmla="*/ 717547 h 2357853"/>
              <a:gd name="connsiteX15" fmla="*/ 646481 w 1926289"/>
              <a:gd name="connsiteY15" fmla="*/ 78704 h 2357853"/>
              <a:gd name="connsiteX16" fmla="*/ 775230 w 1926289"/>
              <a:gd name="connsiteY16" fmla="*/ 91683 h 2357853"/>
              <a:gd name="connsiteX17" fmla="*/ 889163 w 1926289"/>
              <a:gd name="connsiteY17" fmla="*/ 127050 h 2357853"/>
              <a:gd name="connsiteX18" fmla="*/ 910913 w 1926289"/>
              <a:gd name="connsiteY18" fmla="*/ 109105 h 2357853"/>
              <a:gd name="connsiteX19" fmla="*/ 1268096 w 1926289"/>
              <a:gd name="connsiteY19" fmla="*/ 0 h 2357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926289" h="2357853">
                <a:moveTo>
                  <a:pt x="1268096" y="0"/>
                </a:moveTo>
                <a:cubicBezTo>
                  <a:pt x="1620919" y="0"/>
                  <a:pt x="1906939" y="286020"/>
                  <a:pt x="1906939" y="638843"/>
                </a:cubicBezTo>
                <a:cubicBezTo>
                  <a:pt x="1906939" y="727049"/>
                  <a:pt x="1889063" y="811079"/>
                  <a:pt x="1856736" y="887510"/>
                </a:cubicBezTo>
                <a:lnTo>
                  <a:pt x="1819719" y="955707"/>
                </a:lnTo>
                <a:lnTo>
                  <a:pt x="1876086" y="1059555"/>
                </a:lnTo>
                <a:cubicBezTo>
                  <a:pt x="1908413" y="1135985"/>
                  <a:pt x="1926289" y="1220016"/>
                  <a:pt x="1926289" y="1308221"/>
                </a:cubicBezTo>
                <a:cubicBezTo>
                  <a:pt x="1926289" y="1661044"/>
                  <a:pt x="1640269" y="1947064"/>
                  <a:pt x="1287446" y="1947064"/>
                </a:cubicBezTo>
                <a:lnTo>
                  <a:pt x="1235309" y="1942464"/>
                </a:lnTo>
                <a:lnTo>
                  <a:pt x="1227483" y="1967677"/>
                </a:lnTo>
                <a:cubicBezTo>
                  <a:pt x="1130501" y="2196967"/>
                  <a:pt x="903460" y="2357853"/>
                  <a:pt x="638843" y="2357853"/>
                </a:cubicBezTo>
                <a:cubicBezTo>
                  <a:pt x="286020" y="2357853"/>
                  <a:pt x="0" y="2071833"/>
                  <a:pt x="0" y="1719010"/>
                </a:cubicBezTo>
                <a:cubicBezTo>
                  <a:pt x="0" y="1542599"/>
                  <a:pt x="71505" y="1382888"/>
                  <a:pt x="187113" y="1267280"/>
                </a:cubicBezTo>
                <a:lnTo>
                  <a:pt x="250322" y="1215128"/>
                </a:lnTo>
                <a:lnTo>
                  <a:pt x="194751" y="1169277"/>
                </a:lnTo>
                <a:cubicBezTo>
                  <a:pt x="79143" y="1053670"/>
                  <a:pt x="7638" y="893959"/>
                  <a:pt x="7638" y="717547"/>
                </a:cubicBezTo>
                <a:cubicBezTo>
                  <a:pt x="7638" y="364724"/>
                  <a:pt x="293658" y="78704"/>
                  <a:pt x="646481" y="78704"/>
                </a:cubicBezTo>
                <a:cubicBezTo>
                  <a:pt x="690584" y="78704"/>
                  <a:pt x="733643" y="83173"/>
                  <a:pt x="775230" y="91683"/>
                </a:cubicBezTo>
                <a:lnTo>
                  <a:pt x="889163" y="127050"/>
                </a:lnTo>
                <a:lnTo>
                  <a:pt x="910913" y="109105"/>
                </a:lnTo>
                <a:cubicBezTo>
                  <a:pt x="1012873" y="40221"/>
                  <a:pt x="1135787" y="0"/>
                  <a:pt x="1268096" y="0"/>
                </a:cubicBezTo>
                <a:close/>
              </a:path>
            </a:pathLst>
          </a:custGeom>
          <a:noFill/>
          <a:ln w="2857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74951858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A48197-DCC4-4865-C522-EE91213F2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Step</a:t>
            </a:r>
            <a:r>
              <a:rPr lang="de-DE" dirty="0"/>
              <a:t> 6: Repeat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step</a:t>
            </a:r>
            <a:r>
              <a:rPr lang="de-DE" dirty="0"/>
              <a:t> 3.</a:t>
            </a:r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7C93BE93-80DB-AC7B-8C44-2F637BE659C8}"/>
              </a:ext>
            </a:extLst>
          </p:cNvPr>
          <p:cNvSpPr>
            <a:spLocks noChangeAspect="1"/>
          </p:cNvSpPr>
          <p:nvPr/>
        </p:nvSpPr>
        <p:spPr>
          <a:xfrm>
            <a:off x="3954626" y="2653227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A1B80A55-6FA5-FCB1-EE90-AE5C966D86B6}"/>
              </a:ext>
            </a:extLst>
          </p:cNvPr>
          <p:cNvSpPr>
            <a:spLocks noChangeAspect="1"/>
          </p:cNvSpPr>
          <p:nvPr/>
        </p:nvSpPr>
        <p:spPr>
          <a:xfrm>
            <a:off x="4512578" y="2897227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27A786FC-9711-935A-62FE-AA65D00EF316}"/>
              </a:ext>
            </a:extLst>
          </p:cNvPr>
          <p:cNvSpPr>
            <a:spLocks noChangeAspect="1"/>
          </p:cNvSpPr>
          <p:nvPr/>
        </p:nvSpPr>
        <p:spPr>
          <a:xfrm>
            <a:off x="4015409" y="3856383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6</a:t>
            </a:r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4A3010FB-C8D7-7F94-E7A1-C2F5A8645FB2}"/>
              </a:ext>
            </a:extLst>
          </p:cNvPr>
          <p:cNvSpPr>
            <a:spLocks noChangeAspect="1"/>
          </p:cNvSpPr>
          <p:nvPr/>
        </p:nvSpPr>
        <p:spPr>
          <a:xfrm>
            <a:off x="3594626" y="3288757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6</a:t>
            </a: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009384DB-D876-6BA4-F023-F7786A25349E}"/>
              </a:ext>
            </a:extLst>
          </p:cNvPr>
          <p:cNvSpPr>
            <a:spLocks noChangeAspect="1"/>
          </p:cNvSpPr>
          <p:nvPr/>
        </p:nvSpPr>
        <p:spPr>
          <a:xfrm>
            <a:off x="4004349" y="5127443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E43E9054-2D46-A27B-B95E-604B711434AA}"/>
              </a:ext>
            </a:extLst>
          </p:cNvPr>
          <p:cNvSpPr>
            <a:spLocks noChangeAspect="1"/>
          </p:cNvSpPr>
          <p:nvPr/>
        </p:nvSpPr>
        <p:spPr>
          <a:xfrm>
            <a:off x="4711149" y="5487443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05A43F7A-9E19-24A9-C7E4-F6D60AA8E274}"/>
              </a:ext>
            </a:extLst>
          </p:cNvPr>
          <p:cNvSpPr>
            <a:spLocks noChangeAspect="1"/>
          </p:cNvSpPr>
          <p:nvPr/>
        </p:nvSpPr>
        <p:spPr>
          <a:xfrm>
            <a:off x="6787257" y="5225049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3</a:t>
            </a:r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9C61EFFD-9897-A494-B939-21289B897FEA}"/>
              </a:ext>
            </a:extLst>
          </p:cNvPr>
          <p:cNvSpPr>
            <a:spLocks noChangeAspect="1"/>
          </p:cNvSpPr>
          <p:nvPr/>
        </p:nvSpPr>
        <p:spPr>
          <a:xfrm>
            <a:off x="5749203" y="5474269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ED480C72-842B-CF7B-C2F2-E6E1BEDCE945}"/>
              </a:ext>
            </a:extLst>
          </p:cNvPr>
          <p:cNvSpPr>
            <a:spLocks noChangeAspect="1"/>
          </p:cNvSpPr>
          <p:nvPr/>
        </p:nvSpPr>
        <p:spPr>
          <a:xfrm>
            <a:off x="4436095" y="2358253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9B34E332-2476-2E4F-8142-69B525140F53}"/>
              </a:ext>
            </a:extLst>
          </p:cNvPr>
          <p:cNvSpPr>
            <a:spLocks noChangeAspect="1"/>
          </p:cNvSpPr>
          <p:nvPr/>
        </p:nvSpPr>
        <p:spPr>
          <a:xfrm>
            <a:off x="4240650" y="3303131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D0864957-09AC-DE38-714F-8C08D6108C0B}"/>
              </a:ext>
            </a:extLst>
          </p:cNvPr>
          <p:cNvSpPr>
            <a:spLocks noChangeAspect="1"/>
          </p:cNvSpPr>
          <p:nvPr/>
        </p:nvSpPr>
        <p:spPr>
          <a:xfrm>
            <a:off x="3401901" y="3909939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BB04F976-7FA7-393B-CCEB-369642BEFDBB}"/>
              </a:ext>
            </a:extLst>
          </p:cNvPr>
          <p:cNvSpPr>
            <a:spLocks noChangeAspect="1"/>
          </p:cNvSpPr>
          <p:nvPr/>
        </p:nvSpPr>
        <p:spPr>
          <a:xfrm>
            <a:off x="4706145" y="6014269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82345C1E-A7BC-2302-53EE-C35B11D19912}"/>
              </a:ext>
            </a:extLst>
          </p:cNvPr>
          <p:cNvSpPr>
            <a:spLocks noChangeAspect="1"/>
          </p:cNvSpPr>
          <p:nvPr/>
        </p:nvSpPr>
        <p:spPr>
          <a:xfrm>
            <a:off x="5173831" y="5834269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63648FCA-CB20-7998-CB4B-4BE9118BEF68}"/>
              </a:ext>
            </a:extLst>
          </p:cNvPr>
          <p:cNvSpPr>
            <a:spLocks noChangeAspect="1"/>
          </p:cNvSpPr>
          <p:nvPr/>
        </p:nvSpPr>
        <p:spPr>
          <a:xfrm>
            <a:off x="4192074" y="5653094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3009A79A-C38D-6AA0-DF71-93AC6FB59BCB}"/>
              </a:ext>
            </a:extLst>
          </p:cNvPr>
          <p:cNvSpPr>
            <a:spLocks noChangeAspect="1"/>
          </p:cNvSpPr>
          <p:nvPr/>
        </p:nvSpPr>
        <p:spPr>
          <a:xfrm>
            <a:off x="3388122" y="4919843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6</a:t>
            </a:r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67092B24-A0D1-B6CB-FBF1-A4352E449A9C}"/>
              </a:ext>
            </a:extLst>
          </p:cNvPr>
          <p:cNvSpPr>
            <a:spLocks noChangeAspect="1"/>
          </p:cNvSpPr>
          <p:nvPr/>
        </p:nvSpPr>
        <p:spPr>
          <a:xfrm>
            <a:off x="6324575" y="5585739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A7EB11A0-7B46-E3E0-6A54-6AFD995C87A0}"/>
              </a:ext>
            </a:extLst>
          </p:cNvPr>
          <p:cNvSpPr>
            <a:spLocks noChangeAspect="1"/>
          </p:cNvSpPr>
          <p:nvPr/>
        </p:nvSpPr>
        <p:spPr>
          <a:xfrm>
            <a:off x="5749203" y="5869539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24" name="Ellipse 23">
            <a:extLst>
              <a:ext uri="{FF2B5EF4-FFF2-40B4-BE49-F238E27FC236}">
                <a16:creationId xmlns:a16="http://schemas.microsoft.com/office/drawing/2014/main" id="{F27747C9-D78E-88D8-CAA8-D5FB43FFCA39}"/>
              </a:ext>
            </a:extLst>
          </p:cNvPr>
          <p:cNvSpPr>
            <a:spLocks noChangeAspect="1"/>
          </p:cNvSpPr>
          <p:nvPr/>
        </p:nvSpPr>
        <p:spPr>
          <a:xfrm>
            <a:off x="6285249" y="5045739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25" name="Ellipse 24">
            <a:extLst>
              <a:ext uri="{FF2B5EF4-FFF2-40B4-BE49-F238E27FC236}">
                <a16:creationId xmlns:a16="http://schemas.microsoft.com/office/drawing/2014/main" id="{7B1F4290-AE18-DD3F-3DE2-5568048FAA63}"/>
              </a:ext>
            </a:extLst>
          </p:cNvPr>
          <p:cNvSpPr>
            <a:spLocks noChangeAspect="1"/>
          </p:cNvSpPr>
          <p:nvPr/>
        </p:nvSpPr>
        <p:spPr>
          <a:xfrm>
            <a:off x="4917564" y="2469981"/>
            <a:ext cx="360000" cy="360000"/>
          </a:xfrm>
          <a:prstGeom prst="ellipse">
            <a:avLst/>
          </a:prstGeom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26" name="Ellipse 25">
            <a:extLst>
              <a:ext uri="{FF2B5EF4-FFF2-40B4-BE49-F238E27FC236}">
                <a16:creationId xmlns:a16="http://schemas.microsoft.com/office/drawing/2014/main" id="{8CD5E78F-9C79-10D6-0AAE-6F8317F8F422}"/>
              </a:ext>
            </a:extLst>
          </p:cNvPr>
          <p:cNvSpPr>
            <a:spLocks noChangeAspect="1"/>
          </p:cNvSpPr>
          <p:nvPr/>
        </p:nvSpPr>
        <p:spPr>
          <a:xfrm>
            <a:off x="4897723" y="2045449"/>
            <a:ext cx="360000" cy="360000"/>
          </a:xfrm>
          <a:prstGeom prst="ellipse">
            <a:avLst/>
          </a:prstGeom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3</a:t>
            </a:r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D27849EC-56AB-F647-736A-C638065ECF87}"/>
              </a:ext>
            </a:extLst>
          </p:cNvPr>
          <p:cNvSpPr>
            <a:spLocks noChangeAspect="1"/>
          </p:cNvSpPr>
          <p:nvPr/>
        </p:nvSpPr>
        <p:spPr>
          <a:xfrm>
            <a:off x="5533831" y="3766887"/>
            <a:ext cx="360000" cy="360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glow rad="101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6</a:t>
            </a:r>
          </a:p>
        </p:txBody>
      </p:sp>
      <p:sp>
        <p:nvSpPr>
          <p:cNvPr id="28" name="Ellipse 27">
            <a:extLst>
              <a:ext uri="{FF2B5EF4-FFF2-40B4-BE49-F238E27FC236}">
                <a16:creationId xmlns:a16="http://schemas.microsoft.com/office/drawing/2014/main" id="{F32FB453-9966-CDC9-E8B6-455719AD6926}"/>
              </a:ext>
            </a:extLst>
          </p:cNvPr>
          <p:cNvSpPr>
            <a:spLocks noChangeAspect="1"/>
          </p:cNvSpPr>
          <p:nvPr/>
        </p:nvSpPr>
        <p:spPr>
          <a:xfrm>
            <a:off x="5079914" y="3677979"/>
            <a:ext cx="360000" cy="360000"/>
          </a:xfrm>
          <a:prstGeom prst="ellipse">
            <a:avLst/>
          </a:prstGeom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1E26AF77-737A-30F0-50A0-BD14AFF49633}"/>
              </a:ext>
            </a:extLst>
          </p:cNvPr>
          <p:cNvSpPr>
            <a:spLocks noChangeAspect="1"/>
          </p:cNvSpPr>
          <p:nvPr/>
        </p:nvSpPr>
        <p:spPr>
          <a:xfrm>
            <a:off x="5177669" y="4146287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30" name="Ellipse 29">
            <a:extLst>
              <a:ext uri="{FF2B5EF4-FFF2-40B4-BE49-F238E27FC236}">
                <a16:creationId xmlns:a16="http://schemas.microsoft.com/office/drawing/2014/main" id="{228DD4B7-89AC-1565-B546-86D3AF780AF2}"/>
              </a:ext>
            </a:extLst>
          </p:cNvPr>
          <p:cNvSpPr>
            <a:spLocks noChangeAspect="1"/>
          </p:cNvSpPr>
          <p:nvPr/>
        </p:nvSpPr>
        <p:spPr>
          <a:xfrm>
            <a:off x="5430530" y="3361755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31" name="Ellipse 30">
            <a:extLst>
              <a:ext uri="{FF2B5EF4-FFF2-40B4-BE49-F238E27FC236}">
                <a16:creationId xmlns:a16="http://schemas.microsoft.com/office/drawing/2014/main" id="{D9DA0264-0DB7-EE43-6548-61FC056764AC}"/>
              </a:ext>
            </a:extLst>
          </p:cNvPr>
          <p:cNvSpPr>
            <a:spLocks noChangeAspect="1"/>
          </p:cNvSpPr>
          <p:nvPr/>
        </p:nvSpPr>
        <p:spPr>
          <a:xfrm>
            <a:off x="5627720" y="4233081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C64CEE2C-CD7F-E141-AAE5-5CAC0D07D077}"/>
              </a:ext>
            </a:extLst>
          </p:cNvPr>
          <p:cNvSpPr>
            <a:spLocks noChangeAspect="1"/>
          </p:cNvSpPr>
          <p:nvPr/>
        </p:nvSpPr>
        <p:spPr>
          <a:xfrm>
            <a:off x="2964068" y="4326287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33" name="Ellipse 32">
            <a:extLst>
              <a:ext uri="{FF2B5EF4-FFF2-40B4-BE49-F238E27FC236}">
                <a16:creationId xmlns:a16="http://schemas.microsoft.com/office/drawing/2014/main" id="{E9F27BC3-87E4-166E-5E5E-E63C0EB814C2}"/>
              </a:ext>
            </a:extLst>
          </p:cNvPr>
          <p:cNvSpPr>
            <a:spLocks noChangeAspect="1"/>
          </p:cNvSpPr>
          <p:nvPr/>
        </p:nvSpPr>
        <p:spPr>
          <a:xfrm>
            <a:off x="2948602" y="3108757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2</a:t>
            </a:r>
          </a:p>
        </p:txBody>
      </p:sp>
      <p:sp>
        <p:nvSpPr>
          <p:cNvPr id="34" name="Ellipse 33">
            <a:extLst>
              <a:ext uri="{FF2B5EF4-FFF2-40B4-BE49-F238E27FC236}">
                <a16:creationId xmlns:a16="http://schemas.microsoft.com/office/drawing/2014/main" id="{237A2DE5-7D81-E3C8-21B0-62BD2B35A62A}"/>
              </a:ext>
            </a:extLst>
          </p:cNvPr>
          <p:cNvSpPr>
            <a:spLocks noChangeAspect="1"/>
          </p:cNvSpPr>
          <p:nvPr/>
        </p:nvSpPr>
        <p:spPr>
          <a:xfrm>
            <a:off x="6088278" y="3400496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3</a:t>
            </a:r>
          </a:p>
        </p:txBody>
      </p:sp>
      <p:sp>
        <p:nvSpPr>
          <p:cNvPr id="35" name="Ellipse 34">
            <a:extLst>
              <a:ext uri="{FF2B5EF4-FFF2-40B4-BE49-F238E27FC236}">
                <a16:creationId xmlns:a16="http://schemas.microsoft.com/office/drawing/2014/main" id="{B9EB4CDF-53F7-C73A-222A-CF843DD89AA4}"/>
              </a:ext>
            </a:extLst>
          </p:cNvPr>
          <p:cNvSpPr>
            <a:spLocks noChangeAspect="1"/>
          </p:cNvSpPr>
          <p:nvPr/>
        </p:nvSpPr>
        <p:spPr>
          <a:xfrm>
            <a:off x="2155695" y="5167199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2</a:t>
            </a:r>
          </a:p>
        </p:txBody>
      </p:sp>
      <p:sp>
        <p:nvSpPr>
          <p:cNvPr id="36" name="Ellipse 35">
            <a:extLst>
              <a:ext uri="{FF2B5EF4-FFF2-40B4-BE49-F238E27FC236}">
                <a16:creationId xmlns:a16="http://schemas.microsoft.com/office/drawing/2014/main" id="{C28E139A-3446-F60F-6DD2-FA047C457549}"/>
              </a:ext>
            </a:extLst>
          </p:cNvPr>
          <p:cNvSpPr>
            <a:spLocks noChangeAspect="1"/>
          </p:cNvSpPr>
          <p:nvPr/>
        </p:nvSpPr>
        <p:spPr>
          <a:xfrm>
            <a:off x="2784068" y="5368119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3</a:t>
            </a:r>
          </a:p>
        </p:txBody>
      </p:sp>
      <p:sp>
        <p:nvSpPr>
          <p:cNvPr id="37" name="Ellipse 36">
            <a:extLst>
              <a:ext uri="{FF2B5EF4-FFF2-40B4-BE49-F238E27FC236}">
                <a16:creationId xmlns:a16="http://schemas.microsoft.com/office/drawing/2014/main" id="{CFA6BE0C-E32C-CC39-A5F6-43533FC8648F}"/>
              </a:ext>
            </a:extLst>
          </p:cNvPr>
          <p:cNvSpPr>
            <a:spLocks noChangeAspect="1"/>
          </p:cNvSpPr>
          <p:nvPr/>
        </p:nvSpPr>
        <p:spPr>
          <a:xfrm>
            <a:off x="8126922" y="4739843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38" name="Ellipse 37">
            <a:extLst>
              <a:ext uri="{FF2B5EF4-FFF2-40B4-BE49-F238E27FC236}">
                <a16:creationId xmlns:a16="http://schemas.microsoft.com/office/drawing/2014/main" id="{D6C53B24-8328-1765-E66A-A58066D7E61C}"/>
              </a:ext>
            </a:extLst>
          </p:cNvPr>
          <p:cNvSpPr>
            <a:spLocks noChangeAspect="1"/>
          </p:cNvSpPr>
          <p:nvPr/>
        </p:nvSpPr>
        <p:spPr>
          <a:xfrm>
            <a:off x="1564626" y="2870693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E5BF6D1C-6F1B-92C7-3FB8-09ECC172BD29}"/>
              </a:ext>
            </a:extLst>
          </p:cNvPr>
          <p:cNvSpPr>
            <a:spLocks noChangeAspect="1"/>
          </p:cNvSpPr>
          <p:nvPr/>
        </p:nvSpPr>
        <p:spPr>
          <a:xfrm>
            <a:off x="4031952" y="4506287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39" name="Ellipse 38">
            <a:extLst>
              <a:ext uri="{FF2B5EF4-FFF2-40B4-BE49-F238E27FC236}">
                <a16:creationId xmlns:a16="http://schemas.microsoft.com/office/drawing/2014/main" id="{81D19EC7-F8EC-B73D-29D5-DE195389D94A}"/>
              </a:ext>
            </a:extLst>
          </p:cNvPr>
          <p:cNvSpPr>
            <a:spLocks noChangeAspect="1"/>
          </p:cNvSpPr>
          <p:nvPr/>
        </p:nvSpPr>
        <p:spPr>
          <a:xfrm>
            <a:off x="3445565" y="4366592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6</a:t>
            </a:r>
          </a:p>
        </p:txBody>
      </p:sp>
      <p:sp>
        <p:nvSpPr>
          <p:cNvPr id="3" name="Ellipse 2">
            <a:extLst>
              <a:ext uri="{FF2B5EF4-FFF2-40B4-BE49-F238E27FC236}">
                <a16:creationId xmlns:a16="http://schemas.microsoft.com/office/drawing/2014/main" id="{9EFF6367-D86A-33CA-C667-913A233EB972}"/>
              </a:ext>
            </a:extLst>
          </p:cNvPr>
          <p:cNvSpPr>
            <a:spLocks noChangeAspect="1"/>
          </p:cNvSpPr>
          <p:nvPr/>
        </p:nvSpPr>
        <p:spPr>
          <a:xfrm>
            <a:off x="5066145" y="3298438"/>
            <a:ext cx="1277686" cy="1277686"/>
          </a:xfrm>
          <a:prstGeom prst="ellipse">
            <a:avLst/>
          </a:prstGeom>
          <a:noFill/>
          <a:ln w="2857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81958501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A48197-DCC4-4865-C522-EE91213F2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Step</a:t>
            </a:r>
            <a:r>
              <a:rPr lang="de-DE" dirty="0"/>
              <a:t> 6: Repeat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step</a:t>
            </a:r>
            <a:r>
              <a:rPr lang="de-DE" dirty="0"/>
              <a:t> 3.</a:t>
            </a:r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7C93BE93-80DB-AC7B-8C44-2F637BE659C8}"/>
              </a:ext>
            </a:extLst>
          </p:cNvPr>
          <p:cNvSpPr>
            <a:spLocks noChangeAspect="1"/>
          </p:cNvSpPr>
          <p:nvPr/>
        </p:nvSpPr>
        <p:spPr>
          <a:xfrm>
            <a:off x="3954626" y="2653227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A1B80A55-6FA5-FCB1-EE90-AE5C966D86B6}"/>
              </a:ext>
            </a:extLst>
          </p:cNvPr>
          <p:cNvSpPr>
            <a:spLocks noChangeAspect="1"/>
          </p:cNvSpPr>
          <p:nvPr/>
        </p:nvSpPr>
        <p:spPr>
          <a:xfrm>
            <a:off x="4512578" y="2897227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27A786FC-9711-935A-62FE-AA65D00EF316}"/>
              </a:ext>
            </a:extLst>
          </p:cNvPr>
          <p:cNvSpPr>
            <a:spLocks noChangeAspect="1"/>
          </p:cNvSpPr>
          <p:nvPr/>
        </p:nvSpPr>
        <p:spPr>
          <a:xfrm>
            <a:off x="4015409" y="3856383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6</a:t>
            </a:r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4A3010FB-C8D7-7F94-E7A1-C2F5A8645FB2}"/>
              </a:ext>
            </a:extLst>
          </p:cNvPr>
          <p:cNvSpPr>
            <a:spLocks noChangeAspect="1"/>
          </p:cNvSpPr>
          <p:nvPr/>
        </p:nvSpPr>
        <p:spPr>
          <a:xfrm>
            <a:off x="3594626" y="3288757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6</a:t>
            </a: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009384DB-D876-6BA4-F023-F7786A25349E}"/>
              </a:ext>
            </a:extLst>
          </p:cNvPr>
          <p:cNvSpPr>
            <a:spLocks noChangeAspect="1"/>
          </p:cNvSpPr>
          <p:nvPr/>
        </p:nvSpPr>
        <p:spPr>
          <a:xfrm>
            <a:off x="4004349" y="5127443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E43E9054-2D46-A27B-B95E-604B711434AA}"/>
              </a:ext>
            </a:extLst>
          </p:cNvPr>
          <p:cNvSpPr>
            <a:spLocks noChangeAspect="1"/>
          </p:cNvSpPr>
          <p:nvPr/>
        </p:nvSpPr>
        <p:spPr>
          <a:xfrm>
            <a:off x="4711149" y="5487443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05A43F7A-9E19-24A9-C7E4-F6D60AA8E274}"/>
              </a:ext>
            </a:extLst>
          </p:cNvPr>
          <p:cNvSpPr>
            <a:spLocks noChangeAspect="1"/>
          </p:cNvSpPr>
          <p:nvPr/>
        </p:nvSpPr>
        <p:spPr>
          <a:xfrm>
            <a:off x="6787257" y="5225049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3</a:t>
            </a:r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9C61EFFD-9897-A494-B939-21289B897FEA}"/>
              </a:ext>
            </a:extLst>
          </p:cNvPr>
          <p:cNvSpPr>
            <a:spLocks noChangeAspect="1"/>
          </p:cNvSpPr>
          <p:nvPr/>
        </p:nvSpPr>
        <p:spPr>
          <a:xfrm>
            <a:off x="5749203" y="5474269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ED480C72-842B-CF7B-C2F2-E6E1BEDCE945}"/>
              </a:ext>
            </a:extLst>
          </p:cNvPr>
          <p:cNvSpPr>
            <a:spLocks noChangeAspect="1"/>
          </p:cNvSpPr>
          <p:nvPr/>
        </p:nvSpPr>
        <p:spPr>
          <a:xfrm>
            <a:off x="4436095" y="2358253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9B34E332-2476-2E4F-8142-69B525140F53}"/>
              </a:ext>
            </a:extLst>
          </p:cNvPr>
          <p:cNvSpPr>
            <a:spLocks noChangeAspect="1"/>
          </p:cNvSpPr>
          <p:nvPr/>
        </p:nvSpPr>
        <p:spPr>
          <a:xfrm>
            <a:off x="4240650" y="3303131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D0864957-09AC-DE38-714F-8C08D6108C0B}"/>
              </a:ext>
            </a:extLst>
          </p:cNvPr>
          <p:cNvSpPr>
            <a:spLocks noChangeAspect="1"/>
          </p:cNvSpPr>
          <p:nvPr/>
        </p:nvSpPr>
        <p:spPr>
          <a:xfrm>
            <a:off x="3401901" y="3909939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BB04F976-7FA7-393B-CCEB-369642BEFDBB}"/>
              </a:ext>
            </a:extLst>
          </p:cNvPr>
          <p:cNvSpPr>
            <a:spLocks noChangeAspect="1"/>
          </p:cNvSpPr>
          <p:nvPr/>
        </p:nvSpPr>
        <p:spPr>
          <a:xfrm>
            <a:off x="4706145" y="6014269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82345C1E-A7BC-2302-53EE-C35B11D19912}"/>
              </a:ext>
            </a:extLst>
          </p:cNvPr>
          <p:cNvSpPr>
            <a:spLocks noChangeAspect="1"/>
          </p:cNvSpPr>
          <p:nvPr/>
        </p:nvSpPr>
        <p:spPr>
          <a:xfrm>
            <a:off x="5173831" y="5834269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63648FCA-CB20-7998-CB4B-4BE9118BEF68}"/>
              </a:ext>
            </a:extLst>
          </p:cNvPr>
          <p:cNvSpPr>
            <a:spLocks noChangeAspect="1"/>
          </p:cNvSpPr>
          <p:nvPr/>
        </p:nvSpPr>
        <p:spPr>
          <a:xfrm>
            <a:off x="4192074" y="5653094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3009A79A-C38D-6AA0-DF71-93AC6FB59BCB}"/>
              </a:ext>
            </a:extLst>
          </p:cNvPr>
          <p:cNvSpPr>
            <a:spLocks noChangeAspect="1"/>
          </p:cNvSpPr>
          <p:nvPr/>
        </p:nvSpPr>
        <p:spPr>
          <a:xfrm>
            <a:off x="3388122" y="4919843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6</a:t>
            </a:r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67092B24-A0D1-B6CB-FBF1-A4352E449A9C}"/>
              </a:ext>
            </a:extLst>
          </p:cNvPr>
          <p:cNvSpPr>
            <a:spLocks noChangeAspect="1"/>
          </p:cNvSpPr>
          <p:nvPr/>
        </p:nvSpPr>
        <p:spPr>
          <a:xfrm>
            <a:off x="6324575" y="5585739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A7EB11A0-7B46-E3E0-6A54-6AFD995C87A0}"/>
              </a:ext>
            </a:extLst>
          </p:cNvPr>
          <p:cNvSpPr>
            <a:spLocks noChangeAspect="1"/>
          </p:cNvSpPr>
          <p:nvPr/>
        </p:nvSpPr>
        <p:spPr>
          <a:xfrm>
            <a:off x="5749203" y="5869539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24" name="Ellipse 23">
            <a:extLst>
              <a:ext uri="{FF2B5EF4-FFF2-40B4-BE49-F238E27FC236}">
                <a16:creationId xmlns:a16="http://schemas.microsoft.com/office/drawing/2014/main" id="{F27747C9-D78E-88D8-CAA8-D5FB43FFCA39}"/>
              </a:ext>
            </a:extLst>
          </p:cNvPr>
          <p:cNvSpPr>
            <a:spLocks noChangeAspect="1"/>
          </p:cNvSpPr>
          <p:nvPr/>
        </p:nvSpPr>
        <p:spPr>
          <a:xfrm>
            <a:off x="6285249" y="5045739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25" name="Ellipse 24">
            <a:extLst>
              <a:ext uri="{FF2B5EF4-FFF2-40B4-BE49-F238E27FC236}">
                <a16:creationId xmlns:a16="http://schemas.microsoft.com/office/drawing/2014/main" id="{7B1F4290-AE18-DD3F-3DE2-5568048FAA63}"/>
              </a:ext>
            </a:extLst>
          </p:cNvPr>
          <p:cNvSpPr>
            <a:spLocks noChangeAspect="1"/>
          </p:cNvSpPr>
          <p:nvPr/>
        </p:nvSpPr>
        <p:spPr>
          <a:xfrm>
            <a:off x="4917564" y="2469981"/>
            <a:ext cx="360000" cy="360000"/>
          </a:xfrm>
          <a:prstGeom prst="ellipse">
            <a:avLst/>
          </a:prstGeom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26" name="Ellipse 25">
            <a:extLst>
              <a:ext uri="{FF2B5EF4-FFF2-40B4-BE49-F238E27FC236}">
                <a16:creationId xmlns:a16="http://schemas.microsoft.com/office/drawing/2014/main" id="{8CD5E78F-9C79-10D6-0AAE-6F8317F8F422}"/>
              </a:ext>
            </a:extLst>
          </p:cNvPr>
          <p:cNvSpPr>
            <a:spLocks noChangeAspect="1"/>
          </p:cNvSpPr>
          <p:nvPr/>
        </p:nvSpPr>
        <p:spPr>
          <a:xfrm>
            <a:off x="4897723" y="2045449"/>
            <a:ext cx="360000" cy="360000"/>
          </a:xfrm>
          <a:prstGeom prst="ellipse">
            <a:avLst/>
          </a:prstGeom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3</a:t>
            </a:r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D27849EC-56AB-F647-736A-C638065ECF87}"/>
              </a:ext>
            </a:extLst>
          </p:cNvPr>
          <p:cNvSpPr>
            <a:spLocks noChangeAspect="1"/>
          </p:cNvSpPr>
          <p:nvPr/>
        </p:nvSpPr>
        <p:spPr>
          <a:xfrm>
            <a:off x="5533831" y="3766887"/>
            <a:ext cx="360000" cy="360000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>
            <a:glow rad="101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6</a:t>
            </a:r>
          </a:p>
        </p:txBody>
      </p:sp>
      <p:sp>
        <p:nvSpPr>
          <p:cNvPr id="28" name="Ellipse 27">
            <a:extLst>
              <a:ext uri="{FF2B5EF4-FFF2-40B4-BE49-F238E27FC236}">
                <a16:creationId xmlns:a16="http://schemas.microsoft.com/office/drawing/2014/main" id="{F32FB453-9966-CDC9-E8B6-455719AD6926}"/>
              </a:ext>
            </a:extLst>
          </p:cNvPr>
          <p:cNvSpPr>
            <a:spLocks noChangeAspect="1"/>
          </p:cNvSpPr>
          <p:nvPr/>
        </p:nvSpPr>
        <p:spPr>
          <a:xfrm>
            <a:off x="5079914" y="3677979"/>
            <a:ext cx="360000" cy="360000"/>
          </a:xfrm>
          <a:prstGeom prst="ellipse">
            <a:avLst/>
          </a:prstGeom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1E26AF77-737A-30F0-50A0-BD14AFF49633}"/>
              </a:ext>
            </a:extLst>
          </p:cNvPr>
          <p:cNvSpPr>
            <a:spLocks noChangeAspect="1"/>
          </p:cNvSpPr>
          <p:nvPr/>
        </p:nvSpPr>
        <p:spPr>
          <a:xfrm>
            <a:off x="5177669" y="4146287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30" name="Ellipse 29">
            <a:extLst>
              <a:ext uri="{FF2B5EF4-FFF2-40B4-BE49-F238E27FC236}">
                <a16:creationId xmlns:a16="http://schemas.microsoft.com/office/drawing/2014/main" id="{228DD4B7-89AC-1565-B546-86D3AF780AF2}"/>
              </a:ext>
            </a:extLst>
          </p:cNvPr>
          <p:cNvSpPr>
            <a:spLocks noChangeAspect="1"/>
          </p:cNvSpPr>
          <p:nvPr/>
        </p:nvSpPr>
        <p:spPr>
          <a:xfrm>
            <a:off x="5430530" y="3361755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31" name="Ellipse 30">
            <a:extLst>
              <a:ext uri="{FF2B5EF4-FFF2-40B4-BE49-F238E27FC236}">
                <a16:creationId xmlns:a16="http://schemas.microsoft.com/office/drawing/2014/main" id="{D9DA0264-0DB7-EE43-6548-61FC056764AC}"/>
              </a:ext>
            </a:extLst>
          </p:cNvPr>
          <p:cNvSpPr>
            <a:spLocks noChangeAspect="1"/>
          </p:cNvSpPr>
          <p:nvPr/>
        </p:nvSpPr>
        <p:spPr>
          <a:xfrm>
            <a:off x="5627720" y="4233081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C64CEE2C-CD7F-E141-AAE5-5CAC0D07D077}"/>
              </a:ext>
            </a:extLst>
          </p:cNvPr>
          <p:cNvSpPr>
            <a:spLocks noChangeAspect="1"/>
          </p:cNvSpPr>
          <p:nvPr/>
        </p:nvSpPr>
        <p:spPr>
          <a:xfrm>
            <a:off x="2964068" y="4326287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33" name="Ellipse 32">
            <a:extLst>
              <a:ext uri="{FF2B5EF4-FFF2-40B4-BE49-F238E27FC236}">
                <a16:creationId xmlns:a16="http://schemas.microsoft.com/office/drawing/2014/main" id="{E9F27BC3-87E4-166E-5E5E-E63C0EB814C2}"/>
              </a:ext>
            </a:extLst>
          </p:cNvPr>
          <p:cNvSpPr>
            <a:spLocks noChangeAspect="1"/>
          </p:cNvSpPr>
          <p:nvPr/>
        </p:nvSpPr>
        <p:spPr>
          <a:xfrm>
            <a:off x="2948602" y="3108757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2</a:t>
            </a:r>
          </a:p>
        </p:txBody>
      </p:sp>
      <p:sp>
        <p:nvSpPr>
          <p:cNvPr id="34" name="Ellipse 33">
            <a:extLst>
              <a:ext uri="{FF2B5EF4-FFF2-40B4-BE49-F238E27FC236}">
                <a16:creationId xmlns:a16="http://schemas.microsoft.com/office/drawing/2014/main" id="{237A2DE5-7D81-E3C8-21B0-62BD2B35A62A}"/>
              </a:ext>
            </a:extLst>
          </p:cNvPr>
          <p:cNvSpPr>
            <a:spLocks noChangeAspect="1"/>
          </p:cNvSpPr>
          <p:nvPr/>
        </p:nvSpPr>
        <p:spPr>
          <a:xfrm>
            <a:off x="6088278" y="3400496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3</a:t>
            </a:r>
          </a:p>
        </p:txBody>
      </p:sp>
      <p:sp>
        <p:nvSpPr>
          <p:cNvPr id="35" name="Ellipse 34">
            <a:extLst>
              <a:ext uri="{FF2B5EF4-FFF2-40B4-BE49-F238E27FC236}">
                <a16:creationId xmlns:a16="http://schemas.microsoft.com/office/drawing/2014/main" id="{B9EB4CDF-53F7-C73A-222A-CF843DD89AA4}"/>
              </a:ext>
            </a:extLst>
          </p:cNvPr>
          <p:cNvSpPr>
            <a:spLocks noChangeAspect="1"/>
          </p:cNvSpPr>
          <p:nvPr/>
        </p:nvSpPr>
        <p:spPr>
          <a:xfrm>
            <a:off x="2155695" y="5167199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2</a:t>
            </a:r>
          </a:p>
        </p:txBody>
      </p:sp>
      <p:sp>
        <p:nvSpPr>
          <p:cNvPr id="36" name="Ellipse 35">
            <a:extLst>
              <a:ext uri="{FF2B5EF4-FFF2-40B4-BE49-F238E27FC236}">
                <a16:creationId xmlns:a16="http://schemas.microsoft.com/office/drawing/2014/main" id="{C28E139A-3446-F60F-6DD2-FA047C457549}"/>
              </a:ext>
            </a:extLst>
          </p:cNvPr>
          <p:cNvSpPr>
            <a:spLocks noChangeAspect="1"/>
          </p:cNvSpPr>
          <p:nvPr/>
        </p:nvSpPr>
        <p:spPr>
          <a:xfrm>
            <a:off x="2784068" y="5368119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3</a:t>
            </a:r>
          </a:p>
        </p:txBody>
      </p:sp>
      <p:sp>
        <p:nvSpPr>
          <p:cNvPr id="37" name="Ellipse 36">
            <a:extLst>
              <a:ext uri="{FF2B5EF4-FFF2-40B4-BE49-F238E27FC236}">
                <a16:creationId xmlns:a16="http://schemas.microsoft.com/office/drawing/2014/main" id="{CFA6BE0C-E32C-CC39-A5F6-43533FC8648F}"/>
              </a:ext>
            </a:extLst>
          </p:cNvPr>
          <p:cNvSpPr>
            <a:spLocks noChangeAspect="1"/>
          </p:cNvSpPr>
          <p:nvPr/>
        </p:nvSpPr>
        <p:spPr>
          <a:xfrm>
            <a:off x="8126922" y="4739843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38" name="Ellipse 37">
            <a:extLst>
              <a:ext uri="{FF2B5EF4-FFF2-40B4-BE49-F238E27FC236}">
                <a16:creationId xmlns:a16="http://schemas.microsoft.com/office/drawing/2014/main" id="{D6C53B24-8328-1765-E66A-A58066D7E61C}"/>
              </a:ext>
            </a:extLst>
          </p:cNvPr>
          <p:cNvSpPr>
            <a:spLocks noChangeAspect="1"/>
          </p:cNvSpPr>
          <p:nvPr/>
        </p:nvSpPr>
        <p:spPr>
          <a:xfrm>
            <a:off x="1564626" y="2870693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E5BF6D1C-6F1B-92C7-3FB8-09ECC172BD29}"/>
              </a:ext>
            </a:extLst>
          </p:cNvPr>
          <p:cNvSpPr>
            <a:spLocks noChangeAspect="1"/>
          </p:cNvSpPr>
          <p:nvPr/>
        </p:nvSpPr>
        <p:spPr>
          <a:xfrm>
            <a:off x="4031952" y="4506287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39" name="Ellipse 38">
            <a:extLst>
              <a:ext uri="{FF2B5EF4-FFF2-40B4-BE49-F238E27FC236}">
                <a16:creationId xmlns:a16="http://schemas.microsoft.com/office/drawing/2014/main" id="{81D19EC7-F8EC-B73D-29D5-DE195389D94A}"/>
              </a:ext>
            </a:extLst>
          </p:cNvPr>
          <p:cNvSpPr>
            <a:spLocks noChangeAspect="1"/>
          </p:cNvSpPr>
          <p:nvPr/>
        </p:nvSpPr>
        <p:spPr>
          <a:xfrm>
            <a:off x="3445565" y="4366592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6</a:t>
            </a:r>
          </a:p>
        </p:txBody>
      </p:sp>
      <p:sp>
        <p:nvSpPr>
          <p:cNvPr id="3" name="Ellipse 2">
            <a:extLst>
              <a:ext uri="{FF2B5EF4-FFF2-40B4-BE49-F238E27FC236}">
                <a16:creationId xmlns:a16="http://schemas.microsoft.com/office/drawing/2014/main" id="{9EFF6367-D86A-33CA-C667-913A233EB972}"/>
              </a:ext>
            </a:extLst>
          </p:cNvPr>
          <p:cNvSpPr>
            <a:spLocks noChangeAspect="1"/>
          </p:cNvSpPr>
          <p:nvPr/>
        </p:nvSpPr>
        <p:spPr>
          <a:xfrm>
            <a:off x="5066145" y="3298438"/>
            <a:ext cx="1277686" cy="1277686"/>
          </a:xfrm>
          <a:prstGeom prst="ellipse">
            <a:avLst/>
          </a:prstGeom>
          <a:noFill/>
          <a:ln w="2857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52058028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A48197-DCC4-4865-C522-EE91213F2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Step</a:t>
            </a:r>
            <a:r>
              <a:rPr lang="de-DE" dirty="0"/>
              <a:t> 7: Add non-core </a:t>
            </a:r>
            <a:r>
              <a:rPr lang="de-DE" dirty="0" err="1"/>
              <a:t>points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clusters</a:t>
            </a:r>
            <a:r>
              <a:rPr lang="de-DE" dirty="0"/>
              <a:t>.</a:t>
            </a:r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7C93BE93-80DB-AC7B-8C44-2F637BE659C8}"/>
              </a:ext>
            </a:extLst>
          </p:cNvPr>
          <p:cNvSpPr>
            <a:spLocks noChangeAspect="1"/>
          </p:cNvSpPr>
          <p:nvPr/>
        </p:nvSpPr>
        <p:spPr>
          <a:xfrm>
            <a:off x="3954626" y="2653227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A1B80A55-6FA5-FCB1-EE90-AE5C966D86B6}"/>
              </a:ext>
            </a:extLst>
          </p:cNvPr>
          <p:cNvSpPr>
            <a:spLocks noChangeAspect="1"/>
          </p:cNvSpPr>
          <p:nvPr/>
        </p:nvSpPr>
        <p:spPr>
          <a:xfrm>
            <a:off x="4512578" y="2897227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27A786FC-9711-935A-62FE-AA65D00EF316}"/>
              </a:ext>
            </a:extLst>
          </p:cNvPr>
          <p:cNvSpPr>
            <a:spLocks noChangeAspect="1"/>
          </p:cNvSpPr>
          <p:nvPr/>
        </p:nvSpPr>
        <p:spPr>
          <a:xfrm>
            <a:off x="4015409" y="3856383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6</a:t>
            </a:r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4A3010FB-C8D7-7F94-E7A1-C2F5A8645FB2}"/>
              </a:ext>
            </a:extLst>
          </p:cNvPr>
          <p:cNvSpPr>
            <a:spLocks noChangeAspect="1"/>
          </p:cNvSpPr>
          <p:nvPr/>
        </p:nvSpPr>
        <p:spPr>
          <a:xfrm>
            <a:off x="3594626" y="3288757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6</a:t>
            </a: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009384DB-D876-6BA4-F023-F7786A25349E}"/>
              </a:ext>
            </a:extLst>
          </p:cNvPr>
          <p:cNvSpPr>
            <a:spLocks noChangeAspect="1"/>
          </p:cNvSpPr>
          <p:nvPr/>
        </p:nvSpPr>
        <p:spPr>
          <a:xfrm>
            <a:off x="4004349" y="5127443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E43E9054-2D46-A27B-B95E-604B711434AA}"/>
              </a:ext>
            </a:extLst>
          </p:cNvPr>
          <p:cNvSpPr>
            <a:spLocks noChangeAspect="1"/>
          </p:cNvSpPr>
          <p:nvPr/>
        </p:nvSpPr>
        <p:spPr>
          <a:xfrm>
            <a:off x="4711149" y="5487443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05A43F7A-9E19-24A9-C7E4-F6D60AA8E274}"/>
              </a:ext>
            </a:extLst>
          </p:cNvPr>
          <p:cNvSpPr>
            <a:spLocks noChangeAspect="1"/>
          </p:cNvSpPr>
          <p:nvPr/>
        </p:nvSpPr>
        <p:spPr>
          <a:xfrm>
            <a:off x="6787257" y="5225049"/>
            <a:ext cx="360000" cy="360000"/>
          </a:xfrm>
          <a:prstGeom prst="ellipse">
            <a:avLst/>
          </a:prstGeom>
          <a:ln>
            <a:noFill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3</a:t>
            </a:r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9C61EFFD-9897-A494-B939-21289B897FEA}"/>
              </a:ext>
            </a:extLst>
          </p:cNvPr>
          <p:cNvSpPr>
            <a:spLocks noChangeAspect="1"/>
          </p:cNvSpPr>
          <p:nvPr/>
        </p:nvSpPr>
        <p:spPr>
          <a:xfrm>
            <a:off x="5749203" y="5474269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ED480C72-842B-CF7B-C2F2-E6E1BEDCE945}"/>
              </a:ext>
            </a:extLst>
          </p:cNvPr>
          <p:cNvSpPr>
            <a:spLocks noChangeAspect="1"/>
          </p:cNvSpPr>
          <p:nvPr/>
        </p:nvSpPr>
        <p:spPr>
          <a:xfrm>
            <a:off x="4436095" y="2358253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9B34E332-2476-2E4F-8142-69B525140F53}"/>
              </a:ext>
            </a:extLst>
          </p:cNvPr>
          <p:cNvSpPr>
            <a:spLocks noChangeAspect="1"/>
          </p:cNvSpPr>
          <p:nvPr/>
        </p:nvSpPr>
        <p:spPr>
          <a:xfrm>
            <a:off x="4240650" y="3303131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D0864957-09AC-DE38-714F-8C08D6108C0B}"/>
              </a:ext>
            </a:extLst>
          </p:cNvPr>
          <p:cNvSpPr>
            <a:spLocks noChangeAspect="1"/>
          </p:cNvSpPr>
          <p:nvPr/>
        </p:nvSpPr>
        <p:spPr>
          <a:xfrm>
            <a:off x="3401901" y="3909939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BB04F976-7FA7-393B-CCEB-369642BEFDBB}"/>
              </a:ext>
            </a:extLst>
          </p:cNvPr>
          <p:cNvSpPr>
            <a:spLocks noChangeAspect="1"/>
          </p:cNvSpPr>
          <p:nvPr/>
        </p:nvSpPr>
        <p:spPr>
          <a:xfrm>
            <a:off x="4706145" y="6014269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82345C1E-A7BC-2302-53EE-C35B11D19912}"/>
              </a:ext>
            </a:extLst>
          </p:cNvPr>
          <p:cNvSpPr>
            <a:spLocks noChangeAspect="1"/>
          </p:cNvSpPr>
          <p:nvPr/>
        </p:nvSpPr>
        <p:spPr>
          <a:xfrm>
            <a:off x="5173831" y="5834269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63648FCA-CB20-7998-CB4B-4BE9118BEF68}"/>
              </a:ext>
            </a:extLst>
          </p:cNvPr>
          <p:cNvSpPr>
            <a:spLocks noChangeAspect="1"/>
          </p:cNvSpPr>
          <p:nvPr/>
        </p:nvSpPr>
        <p:spPr>
          <a:xfrm>
            <a:off x="4192074" y="5653094"/>
            <a:ext cx="360000" cy="360000"/>
          </a:xfrm>
          <a:prstGeom prst="ellipse">
            <a:avLst/>
          </a:prstGeom>
          <a:ln>
            <a:noFill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3009A79A-C38D-6AA0-DF71-93AC6FB59BCB}"/>
              </a:ext>
            </a:extLst>
          </p:cNvPr>
          <p:cNvSpPr>
            <a:spLocks noChangeAspect="1"/>
          </p:cNvSpPr>
          <p:nvPr/>
        </p:nvSpPr>
        <p:spPr>
          <a:xfrm>
            <a:off x="3388122" y="4919843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6</a:t>
            </a:r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67092B24-A0D1-B6CB-FBF1-A4352E449A9C}"/>
              </a:ext>
            </a:extLst>
          </p:cNvPr>
          <p:cNvSpPr>
            <a:spLocks noChangeAspect="1"/>
          </p:cNvSpPr>
          <p:nvPr/>
        </p:nvSpPr>
        <p:spPr>
          <a:xfrm>
            <a:off x="6324575" y="5585739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A7EB11A0-7B46-E3E0-6A54-6AFD995C87A0}"/>
              </a:ext>
            </a:extLst>
          </p:cNvPr>
          <p:cNvSpPr>
            <a:spLocks noChangeAspect="1"/>
          </p:cNvSpPr>
          <p:nvPr/>
        </p:nvSpPr>
        <p:spPr>
          <a:xfrm>
            <a:off x="5749203" y="5869539"/>
            <a:ext cx="360000" cy="360000"/>
          </a:xfrm>
          <a:prstGeom prst="ellipse">
            <a:avLst/>
          </a:prstGeom>
          <a:ln>
            <a:noFill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24" name="Ellipse 23">
            <a:extLst>
              <a:ext uri="{FF2B5EF4-FFF2-40B4-BE49-F238E27FC236}">
                <a16:creationId xmlns:a16="http://schemas.microsoft.com/office/drawing/2014/main" id="{F27747C9-D78E-88D8-CAA8-D5FB43FFCA39}"/>
              </a:ext>
            </a:extLst>
          </p:cNvPr>
          <p:cNvSpPr>
            <a:spLocks noChangeAspect="1"/>
          </p:cNvSpPr>
          <p:nvPr/>
        </p:nvSpPr>
        <p:spPr>
          <a:xfrm>
            <a:off x="6285249" y="5045739"/>
            <a:ext cx="360000" cy="360000"/>
          </a:xfrm>
          <a:prstGeom prst="ellipse">
            <a:avLst/>
          </a:prstGeom>
          <a:ln>
            <a:noFill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25" name="Ellipse 24">
            <a:extLst>
              <a:ext uri="{FF2B5EF4-FFF2-40B4-BE49-F238E27FC236}">
                <a16:creationId xmlns:a16="http://schemas.microsoft.com/office/drawing/2014/main" id="{7B1F4290-AE18-DD3F-3DE2-5568048FAA63}"/>
              </a:ext>
            </a:extLst>
          </p:cNvPr>
          <p:cNvSpPr>
            <a:spLocks noChangeAspect="1"/>
          </p:cNvSpPr>
          <p:nvPr/>
        </p:nvSpPr>
        <p:spPr>
          <a:xfrm>
            <a:off x="4917564" y="2469981"/>
            <a:ext cx="360000" cy="360000"/>
          </a:xfrm>
          <a:prstGeom prst="ellipse">
            <a:avLst/>
          </a:prstGeom>
          <a:ln>
            <a:noFill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26" name="Ellipse 25">
            <a:extLst>
              <a:ext uri="{FF2B5EF4-FFF2-40B4-BE49-F238E27FC236}">
                <a16:creationId xmlns:a16="http://schemas.microsoft.com/office/drawing/2014/main" id="{8CD5E78F-9C79-10D6-0AAE-6F8317F8F422}"/>
              </a:ext>
            </a:extLst>
          </p:cNvPr>
          <p:cNvSpPr>
            <a:spLocks noChangeAspect="1"/>
          </p:cNvSpPr>
          <p:nvPr/>
        </p:nvSpPr>
        <p:spPr>
          <a:xfrm>
            <a:off x="4897723" y="2045449"/>
            <a:ext cx="360000" cy="360000"/>
          </a:xfrm>
          <a:prstGeom prst="ellipse">
            <a:avLst/>
          </a:prstGeom>
          <a:ln>
            <a:noFill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3</a:t>
            </a:r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D27849EC-56AB-F647-736A-C638065ECF87}"/>
              </a:ext>
            </a:extLst>
          </p:cNvPr>
          <p:cNvSpPr>
            <a:spLocks noChangeAspect="1"/>
          </p:cNvSpPr>
          <p:nvPr/>
        </p:nvSpPr>
        <p:spPr>
          <a:xfrm>
            <a:off x="5533831" y="3766887"/>
            <a:ext cx="360000" cy="360000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6</a:t>
            </a:r>
          </a:p>
        </p:txBody>
      </p:sp>
      <p:sp>
        <p:nvSpPr>
          <p:cNvPr id="28" name="Ellipse 27">
            <a:extLst>
              <a:ext uri="{FF2B5EF4-FFF2-40B4-BE49-F238E27FC236}">
                <a16:creationId xmlns:a16="http://schemas.microsoft.com/office/drawing/2014/main" id="{F32FB453-9966-CDC9-E8B6-455719AD6926}"/>
              </a:ext>
            </a:extLst>
          </p:cNvPr>
          <p:cNvSpPr>
            <a:spLocks noChangeAspect="1"/>
          </p:cNvSpPr>
          <p:nvPr/>
        </p:nvSpPr>
        <p:spPr>
          <a:xfrm>
            <a:off x="5079914" y="3677979"/>
            <a:ext cx="360000" cy="360000"/>
          </a:xfrm>
          <a:prstGeom prst="ellipse">
            <a:avLst/>
          </a:prstGeom>
          <a:ln>
            <a:noFill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1E26AF77-737A-30F0-50A0-BD14AFF49633}"/>
              </a:ext>
            </a:extLst>
          </p:cNvPr>
          <p:cNvSpPr>
            <a:spLocks noChangeAspect="1"/>
          </p:cNvSpPr>
          <p:nvPr/>
        </p:nvSpPr>
        <p:spPr>
          <a:xfrm>
            <a:off x="5177669" y="4146287"/>
            <a:ext cx="360000" cy="360000"/>
          </a:xfrm>
          <a:prstGeom prst="ellipse">
            <a:avLst/>
          </a:prstGeom>
          <a:ln>
            <a:noFill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30" name="Ellipse 29">
            <a:extLst>
              <a:ext uri="{FF2B5EF4-FFF2-40B4-BE49-F238E27FC236}">
                <a16:creationId xmlns:a16="http://schemas.microsoft.com/office/drawing/2014/main" id="{228DD4B7-89AC-1565-B546-86D3AF780AF2}"/>
              </a:ext>
            </a:extLst>
          </p:cNvPr>
          <p:cNvSpPr>
            <a:spLocks noChangeAspect="1"/>
          </p:cNvSpPr>
          <p:nvPr/>
        </p:nvSpPr>
        <p:spPr>
          <a:xfrm>
            <a:off x="5430530" y="3361755"/>
            <a:ext cx="360000" cy="360000"/>
          </a:xfrm>
          <a:prstGeom prst="ellipse">
            <a:avLst/>
          </a:prstGeom>
          <a:ln>
            <a:noFill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31" name="Ellipse 30">
            <a:extLst>
              <a:ext uri="{FF2B5EF4-FFF2-40B4-BE49-F238E27FC236}">
                <a16:creationId xmlns:a16="http://schemas.microsoft.com/office/drawing/2014/main" id="{D9DA0264-0DB7-EE43-6548-61FC056764AC}"/>
              </a:ext>
            </a:extLst>
          </p:cNvPr>
          <p:cNvSpPr>
            <a:spLocks noChangeAspect="1"/>
          </p:cNvSpPr>
          <p:nvPr/>
        </p:nvSpPr>
        <p:spPr>
          <a:xfrm>
            <a:off x="5627720" y="4233081"/>
            <a:ext cx="360000" cy="360000"/>
          </a:xfrm>
          <a:prstGeom prst="ellipse">
            <a:avLst/>
          </a:prstGeom>
          <a:ln>
            <a:noFill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C64CEE2C-CD7F-E141-AAE5-5CAC0D07D077}"/>
              </a:ext>
            </a:extLst>
          </p:cNvPr>
          <p:cNvSpPr>
            <a:spLocks noChangeAspect="1"/>
          </p:cNvSpPr>
          <p:nvPr/>
        </p:nvSpPr>
        <p:spPr>
          <a:xfrm>
            <a:off x="2964068" y="4326287"/>
            <a:ext cx="360000" cy="360000"/>
          </a:xfrm>
          <a:prstGeom prst="ellipse">
            <a:avLst/>
          </a:prstGeom>
          <a:ln>
            <a:noFill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33" name="Ellipse 32">
            <a:extLst>
              <a:ext uri="{FF2B5EF4-FFF2-40B4-BE49-F238E27FC236}">
                <a16:creationId xmlns:a16="http://schemas.microsoft.com/office/drawing/2014/main" id="{E9F27BC3-87E4-166E-5E5E-E63C0EB814C2}"/>
              </a:ext>
            </a:extLst>
          </p:cNvPr>
          <p:cNvSpPr>
            <a:spLocks noChangeAspect="1"/>
          </p:cNvSpPr>
          <p:nvPr/>
        </p:nvSpPr>
        <p:spPr>
          <a:xfrm>
            <a:off x="2948602" y="3108757"/>
            <a:ext cx="360000" cy="360000"/>
          </a:xfrm>
          <a:prstGeom prst="ellipse">
            <a:avLst/>
          </a:prstGeom>
          <a:ln>
            <a:noFill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2</a:t>
            </a:r>
          </a:p>
        </p:txBody>
      </p:sp>
      <p:sp>
        <p:nvSpPr>
          <p:cNvPr id="34" name="Ellipse 33">
            <a:extLst>
              <a:ext uri="{FF2B5EF4-FFF2-40B4-BE49-F238E27FC236}">
                <a16:creationId xmlns:a16="http://schemas.microsoft.com/office/drawing/2014/main" id="{237A2DE5-7D81-E3C8-21B0-62BD2B35A62A}"/>
              </a:ext>
            </a:extLst>
          </p:cNvPr>
          <p:cNvSpPr>
            <a:spLocks noChangeAspect="1"/>
          </p:cNvSpPr>
          <p:nvPr/>
        </p:nvSpPr>
        <p:spPr>
          <a:xfrm>
            <a:off x="6088278" y="3400496"/>
            <a:ext cx="360000" cy="360000"/>
          </a:xfrm>
          <a:prstGeom prst="ellipse">
            <a:avLst/>
          </a:prstGeom>
          <a:ln>
            <a:noFill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3</a:t>
            </a:r>
          </a:p>
        </p:txBody>
      </p:sp>
      <p:sp>
        <p:nvSpPr>
          <p:cNvPr id="35" name="Ellipse 34">
            <a:extLst>
              <a:ext uri="{FF2B5EF4-FFF2-40B4-BE49-F238E27FC236}">
                <a16:creationId xmlns:a16="http://schemas.microsoft.com/office/drawing/2014/main" id="{B9EB4CDF-53F7-C73A-222A-CF843DD89AA4}"/>
              </a:ext>
            </a:extLst>
          </p:cNvPr>
          <p:cNvSpPr>
            <a:spLocks noChangeAspect="1"/>
          </p:cNvSpPr>
          <p:nvPr/>
        </p:nvSpPr>
        <p:spPr>
          <a:xfrm>
            <a:off x="2155695" y="5167199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2</a:t>
            </a:r>
          </a:p>
        </p:txBody>
      </p:sp>
      <p:sp>
        <p:nvSpPr>
          <p:cNvPr id="36" name="Ellipse 35">
            <a:extLst>
              <a:ext uri="{FF2B5EF4-FFF2-40B4-BE49-F238E27FC236}">
                <a16:creationId xmlns:a16="http://schemas.microsoft.com/office/drawing/2014/main" id="{C28E139A-3446-F60F-6DD2-FA047C457549}"/>
              </a:ext>
            </a:extLst>
          </p:cNvPr>
          <p:cNvSpPr>
            <a:spLocks noChangeAspect="1"/>
          </p:cNvSpPr>
          <p:nvPr/>
        </p:nvSpPr>
        <p:spPr>
          <a:xfrm>
            <a:off x="2784068" y="5368119"/>
            <a:ext cx="360000" cy="360000"/>
          </a:xfrm>
          <a:prstGeom prst="ellipse">
            <a:avLst/>
          </a:prstGeom>
          <a:ln>
            <a:noFill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3</a:t>
            </a:r>
          </a:p>
        </p:txBody>
      </p:sp>
      <p:sp>
        <p:nvSpPr>
          <p:cNvPr id="37" name="Ellipse 36">
            <a:extLst>
              <a:ext uri="{FF2B5EF4-FFF2-40B4-BE49-F238E27FC236}">
                <a16:creationId xmlns:a16="http://schemas.microsoft.com/office/drawing/2014/main" id="{CFA6BE0C-E32C-CC39-A5F6-43533FC8648F}"/>
              </a:ext>
            </a:extLst>
          </p:cNvPr>
          <p:cNvSpPr>
            <a:spLocks noChangeAspect="1"/>
          </p:cNvSpPr>
          <p:nvPr/>
        </p:nvSpPr>
        <p:spPr>
          <a:xfrm>
            <a:off x="8126922" y="4739843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38" name="Ellipse 37">
            <a:extLst>
              <a:ext uri="{FF2B5EF4-FFF2-40B4-BE49-F238E27FC236}">
                <a16:creationId xmlns:a16="http://schemas.microsoft.com/office/drawing/2014/main" id="{D6C53B24-8328-1765-E66A-A58066D7E61C}"/>
              </a:ext>
            </a:extLst>
          </p:cNvPr>
          <p:cNvSpPr>
            <a:spLocks noChangeAspect="1"/>
          </p:cNvSpPr>
          <p:nvPr/>
        </p:nvSpPr>
        <p:spPr>
          <a:xfrm>
            <a:off x="1564626" y="2870693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E5BF6D1C-6F1B-92C7-3FB8-09ECC172BD29}"/>
              </a:ext>
            </a:extLst>
          </p:cNvPr>
          <p:cNvSpPr>
            <a:spLocks noChangeAspect="1"/>
          </p:cNvSpPr>
          <p:nvPr/>
        </p:nvSpPr>
        <p:spPr>
          <a:xfrm>
            <a:off x="4031952" y="4506287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39" name="Ellipse 38">
            <a:extLst>
              <a:ext uri="{FF2B5EF4-FFF2-40B4-BE49-F238E27FC236}">
                <a16:creationId xmlns:a16="http://schemas.microsoft.com/office/drawing/2014/main" id="{81D19EC7-F8EC-B73D-29D5-DE195389D94A}"/>
              </a:ext>
            </a:extLst>
          </p:cNvPr>
          <p:cNvSpPr>
            <a:spLocks noChangeAspect="1"/>
          </p:cNvSpPr>
          <p:nvPr/>
        </p:nvSpPr>
        <p:spPr>
          <a:xfrm>
            <a:off x="3445565" y="4366592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6</a:t>
            </a:r>
          </a:p>
        </p:txBody>
      </p:sp>
      <p:sp>
        <p:nvSpPr>
          <p:cNvPr id="3" name="Ellipse 2">
            <a:extLst>
              <a:ext uri="{FF2B5EF4-FFF2-40B4-BE49-F238E27FC236}">
                <a16:creationId xmlns:a16="http://schemas.microsoft.com/office/drawing/2014/main" id="{9EFF6367-D86A-33CA-C667-913A233EB972}"/>
              </a:ext>
            </a:extLst>
          </p:cNvPr>
          <p:cNvSpPr>
            <a:spLocks noChangeAspect="1"/>
          </p:cNvSpPr>
          <p:nvPr/>
        </p:nvSpPr>
        <p:spPr>
          <a:xfrm>
            <a:off x="5066145" y="3298438"/>
            <a:ext cx="1277686" cy="1277686"/>
          </a:xfrm>
          <a:prstGeom prst="ellipse">
            <a:avLst/>
          </a:prstGeom>
          <a:noFill/>
          <a:ln w="2857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5" name="Freihandform: Form 54">
            <a:extLst>
              <a:ext uri="{FF2B5EF4-FFF2-40B4-BE49-F238E27FC236}">
                <a16:creationId xmlns:a16="http://schemas.microsoft.com/office/drawing/2014/main" id="{26824228-764D-632F-E900-C6E512E09269}"/>
              </a:ext>
            </a:extLst>
          </p:cNvPr>
          <p:cNvSpPr>
            <a:spLocks noChangeAspect="1"/>
          </p:cNvSpPr>
          <p:nvPr/>
        </p:nvSpPr>
        <p:spPr>
          <a:xfrm>
            <a:off x="2922941" y="1874568"/>
            <a:ext cx="4200767" cy="4965544"/>
          </a:xfrm>
          <a:custGeom>
            <a:avLst/>
            <a:gdLst>
              <a:gd name="connsiteX0" fmla="*/ 1672322 w 4200767"/>
              <a:gd name="connsiteY0" fmla="*/ 0 h 4965544"/>
              <a:gd name="connsiteX1" fmla="*/ 2311165 w 4200767"/>
              <a:gd name="connsiteY1" fmla="*/ 638843 h 4965544"/>
              <a:gd name="connsiteX2" fmla="*/ 2298186 w 4200767"/>
              <a:gd name="connsiteY2" fmla="*/ 767592 h 4965544"/>
              <a:gd name="connsiteX3" fmla="*/ 2293436 w 4200767"/>
              <a:gd name="connsiteY3" fmla="*/ 782894 h 4965544"/>
              <a:gd name="connsiteX4" fmla="*/ 2298131 w 4200767"/>
              <a:gd name="connsiteY4" fmla="*/ 788584 h 4965544"/>
              <a:gd name="connsiteX5" fmla="*/ 2407235 w 4200767"/>
              <a:gd name="connsiteY5" fmla="*/ 1145767 h 4965544"/>
              <a:gd name="connsiteX6" fmla="*/ 2099656 w 4200767"/>
              <a:gd name="connsiteY6" fmla="*/ 1692123 h 4965544"/>
              <a:gd name="connsiteX7" fmla="*/ 2088836 w 4200767"/>
              <a:gd name="connsiteY7" fmla="*/ 1697495 h 4965544"/>
              <a:gd name="connsiteX8" fmla="*/ 2083587 w 4200767"/>
              <a:gd name="connsiteY8" fmla="*/ 1749561 h 4965544"/>
              <a:gd name="connsiteX9" fmla="*/ 1909453 w 4200767"/>
              <a:gd name="connsiteY9" fmla="*/ 2072542 h 4965544"/>
              <a:gd name="connsiteX10" fmla="*/ 1901815 w 4200767"/>
              <a:gd name="connsiteY10" fmla="*/ 2078844 h 4965544"/>
              <a:gd name="connsiteX11" fmla="*/ 1907718 w 4200767"/>
              <a:gd name="connsiteY11" fmla="*/ 2156863 h 4965544"/>
              <a:gd name="connsiteX12" fmla="*/ 1857515 w 4200767"/>
              <a:gd name="connsiteY12" fmla="*/ 2405530 h 4965544"/>
              <a:gd name="connsiteX13" fmla="*/ 1814126 w 4200767"/>
              <a:gd name="connsiteY13" fmla="*/ 2485467 h 4965544"/>
              <a:gd name="connsiteX14" fmla="*/ 1830133 w 4200767"/>
              <a:gd name="connsiteY14" fmla="*/ 2508566 h 4965544"/>
              <a:gd name="connsiteX15" fmla="*/ 1914772 w 4200767"/>
              <a:gd name="connsiteY15" fmla="*/ 2826554 h 4965544"/>
              <a:gd name="connsiteX16" fmla="*/ 1864569 w 4200767"/>
              <a:gd name="connsiteY16" fmla="*/ 3075221 h 4965544"/>
              <a:gd name="connsiteX17" fmla="*/ 1832538 w 4200767"/>
              <a:gd name="connsiteY17" fmla="*/ 3134232 h 4965544"/>
              <a:gd name="connsiteX18" fmla="*/ 1845275 w 4200767"/>
              <a:gd name="connsiteY18" fmla="*/ 3157697 h 4965544"/>
              <a:gd name="connsiteX19" fmla="*/ 1956552 w 4200767"/>
              <a:gd name="connsiteY19" fmla="*/ 3146479 h 4965544"/>
              <a:gd name="connsiteX20" fmla="*/ 2386096 w 4200767"/>
              <a:gd name="connsiteY20" fmla="*/ 3312439 h 4965544"/>
              <a:gd name="connsiteX21" fmla="*/ 2483523 w 4200767"/>
              <a:gd name="connsiteY21" fmla="*/ 3424944 h 4965544"/>
              <a:gd name="connsiteX22" fmla="*/ 2559966 w 4200767"/>
              <a:gd name="connsiteY22" fmla="*/ 3332294 h 4965544"/>
              <a:gd name="connsiteX23" fmla="*/ 3011696 w 4200767"/>
              <a:gd name="connsiteY23" fmla="*/ 3145181 h 4965544"/>
              <a:gd name="connsiteX24" fmla="*/ 3368879 w 4200767"/>
              <a:gd name="connsiteY24" fmla="*/ 3254286 h 4965544"/>
              <a:gd name="connsiteX25" fmla="*/ 3385014 w 4200767"/>
              <a:gd name="connsiteY25" fmla="*/ 3267598 h 4965544"/>
              <a:gd name="connsiteX26" fmla="*/ 3433175 w 4200767"/>
              <a:gd name="connsiteY26" fmla="*/ 3252648 h 4965544"/>
              <a:gd name="connsiteX27" fmla="*/ 3561924 w 4200767"/>
              <a:gd name="connsiteY27" fmla="*/ 3239669 h 4965544"/>
              <a:gd name="connsiteX28" fmla="*/ 4200767 w 4200767"/>
              <a:gd name="connsiteY28" fmla="*/ 3878512 h 4965544"/>
              <a:gd name="connsiteX29" fmla="*/ 3561924 w 4200767"/>
              <a:gd name="connsiteY29" fmla="*/ 4517355 h 4965544"/>
              <a:gd name="connsiteX30" fmla="*/ 3204741 w 4200767"/>
              <a:gd name="connsiteY30" fmla="*/ 4408251 h 4965544"/>
              <a:gd name="connsiteX31" fmla="*/ 3188606 w 4200767"/>
              <a:gd name="connsiteY31" fmla="*/ 4394938 h 4965544"/>
              <a:gd name="connsiteX32" fmla="*/ 3140445 w 4200767"/>
              <a:gd name="connsiteY32" fmla="*/ 4409888 h 4965544"/>
              <a:gd name="connsiteX33" fmla="*/ 3011696 w 4200767"/>
              <a:gd name="connsiteY33" fmla="*/ 4422867 h 4965544"/>
              <a:gd name="connsiteX34" fmla="*/ 3006638 w 4200767"/>
              <a:gd name="connsiteY34" fmla="*/ 4422357 h 4965544"/>
              <a:gd name="connsiteX35" fmla="*/ 2970152 w 4200767"/>
              <a:gd name="connsiteY35" fmla="*/ 4489577 h 4965544"/>
              <a:gd name="connsiteX36" fmla="*/ 2440413 w 4200767"/>
              <a:gd name="connsiteY36" fmla="*/ 4771237 h 4965544"/>
              <a:gd name="connsiteX37" fmla="*/ 2416230 w 4200767"/>
              <a:gd name="connsiteY37" fmla="*/ 4768799 h 4965544"/>
              <a:gd name="connsiteX38" fmla="*/ 2408282 w 4200767"/>
              <a:gd name="connsiteY38" fmla="*/ 4778431 h 4965544"/>
              <a:gd name="connsiteX39" fmla="*/ 1956552 w 4200767"/>
              <a:gd name="connsiteY39" fmla="*/ 4965544 h 4965544"/>
              <a:gd name="connsiteX40" fmla="*/ 1317709 w 4200767"/>
              <a:gd name="connsiteY40" fmla="*/ 4326701 h 4965544"/>
              <a:gd name="connsiteX41" fmla="*/ 1367913 w 4200767"/>
              <a:gd name="connsiteY41" fmla="*/ 4078035 h 4965544"/>
              <a:gd name="connsiteX42" fmla="*/ 1379866 w 4200767"/>
              <a:gd name="connsiteY42" fmla="*/ 4056012 h 4965544"/>
              <a:gd name="connsiteX43" fmla="*/ 1379459 w 4200767"/>
              <a:gd name="connsiteY43" fmla="*/ 4055261 h 4965544"/>
              <a:gd name="connsiteX44" fmla="*/ 1268181 w 4200767"/>
              <a:gd name="connsiteY44" fmla="*/ 4066478 h 4965544"/>
              <a:gd name="connsiteX45" fmla="*/ 816451 w 4200767"/>
              <a:gd name="connsiteY45" fmla="*/ 3879365 h 4965544"/>
              <a:gd name="connsiteX46" fmla="*/ 799429 w 4200767"/>
              <a:gd name="connsiteY46" fmla="*/ 3858735 h 4965544"/>
              <a:gd name="connsiteX47" fmla="*/ 736132 w 4200767"/>
              <a:gd name="connsiteY47" fmla="*/ 3873322 h 4965544"/>
              <a:gd name="connsiteX48" fmla="*/ 638843 w 4200767"/>
              <a:gd name="connsiteY48" fmla="*/ 3880683 h 4965544"/>
              <a:gd name="connsiteX49" fmla="*/ 0 w 4200767"/>
              <a:gd name="connsiteY49" fmla="*/ 3241840 h 4965544"/>
              <a:gd name="connsiteX50" fmla="*/ 109104 w 4200767"/>
              <a:gd name="connsiteY50" fmla="*/ 2884657 h 4965544"/>
              <a:gd name="connsiteX51" fmla="*/ 122174 w 4200767"/>
              <a:gd name="connsiteY51" fmla="*/ 2868816 h 4965544"/>
              <a:gd name="connsiteX52" fmla="*/ 94488 w 4200767"/>
              <a:gd name="connsiteY52" fmla="*/ 2779625 h 4965544"/>
              <a:gd name="connsiteX53" fmla="*/ 81509 w 4200767"/>
              <a:gd name="connsiteY53" fmla="*/ 2650876 h 4965544"/>
              <a:gd name="connsiteX54" fmla="*/ 94488 w 4200767"/>
              <a:gd name="connsiteY54" fmla="*/ 2522127 h 4965544"/>
              <a:gd name="connsiteX55" fmla="*/ 95528 w 4200767"/>
              <a:gd name="connsiteY55" fmla="*/ 2518778 h 4965544"/>
              <a:gd name="connsiteX56" fmla="*/ 65815 w 4200767"/>
              <a:gd name="connsiteY56" fmla="*/ 2464038 h 4965544"/>
              <a:gd name="connsiteX57" fmla="*/ 15612 w 4200767"/>
              <a:gd name="connsiteY57" fmla="*/ 2215371 h 4965544"/>
              <a:gd name="connsiteX58" fmla="*/ 202725 w 4200767"/>
              <a:gd name="connsiteY58" fmla="*/ 1763641 h 4965544"/>
              <a:gd name="connsiteX59" fmla="*/ 233897 w 4200767"/>
              <a:gd name="connsiteY59" fmla="*/ 1737921 h 4965544"/>
              <a:gd name="connsiteX60" fmla="*/ 225821 w 4200767"/>
              <a:gd name="connsiteY60" fmla="*/ 1711903 h 4965544"/>
              <a:gd name="connsiteX61" fmla="*/ 212842 w 4200767"/>
              <a:gd name="connsiteY61" fmla="*/ 1583154 h 4965544"/>
              <a:gd name="connsiteX62" fmla="*/ 494502 w 4200767"/>
              <a:gd name="connsiteY62" fmla="*/ 1053416 h 4965544"/>
              <a:gd name="connsiteX63" fmla="*/ 587853 w 4200767"/>
              <a:gd name="connsiteY63" fmla="*/ 1002746 h 4965544"/>
              <a:gd name="connsiteX64" fmla="*/ 581072 w 4200767"/>
              <a:gd name="connsiteY64" fmla="*/ 935480 h 4965544"/>
              <a:gd name="connsiteX65" fmla="*/ 1091166 w 4200767"/>
              <a:gd name="connsiteY65" fmla="*/ 309616 h 4965544"/>
              <a:gd name="connsiteX66" fmla="*/ 1129507 w 4200767"/>
              <a:gd name="connsiteY66" fmla="*/ 305751 h 4965544"/>
              <a:gd name="connsiteX67" fmla="*/ 1142584 w 4200767"/>
              <a:gd name="connsiteY67" fmla="*/ 281660 h 4965544"/>
              <a:gd name="connsiteX68" fmla="*/ 1672322 w 4200767"/>
              <a:gd name="connsiteY68" fmla="*/ 0 h 4965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4200767" h="4965544">
                <a:moveTo>
                  <a:pt x="1672322" y="0"/>
                </a:moveTo>
                <a:cubicBezTo>
                  <a:pt x="2025145" y="0"/>
                  <a:pt x="2311165" y="286020"/>
                  <a:pt x="2311165" y="638843"/>
                </a:cubicBezTo>
                <a:cubicBezTo>
                  <a:pt x="2311165" y="682946"/>
                  <a:pt x="2306696" y="726005"/>
                  <a:pt x="2298186" y="767592"/>
                </a:cubicBezTo>
                <a:lnTo>
                  <a:pt x="2293436" y="782894"/>
                </a:lnTo>
                <a:lnTo>
                  <a:pt x="2298131" y="788584"/>
                </a:lnTo>
                <a:cubicBezTo>
                  <a:pt x="2367014" y="890544"/>
                  <a:pt x="2407235" y="1013459"/>
                  <a:pt x="2407235" y="1145767"/>
                </a:cubicBezTo>
                <a:cubicBezTo>
                  <a:pt x="2407235" y="1377307"/>
                  <a:pt x="2284057" y="1580078"/>
                  <a:pt x="2099656" y="1692123"/>
                </a:cubicBezTo>
                <a:lnTo>
                  <a:pt x="2088836" y="1697495"/>
                </a:lnTo>
                <a:lnTo>
                  <a:pt x="2083587" y="1749561"/>
                </a:lnTo>
                <a:cubicBezTo>
                  <a:pt x="2058057" y="1874323"/>
                  <a:pt x="1996159" y="1985836"/>
                  <a:pt x="1909453" y="2072542"/>
                </a:cubicBezTo>
                <a:lnTo>
                  <a:pt x="1901815" y="2078844"/>
                </a:lnTo>
                <a:lnTo>
                  <a:pt x="1907718" y="2156863"/>
                </a:lnTo>
                <a:cubicBezTo>
                  <a:pt x="1907718" y="2245069"/>
                  <a:pt x="1889842" y="2329100"/>
                  <a:pt x="1857515" y="2405530"/>
                </a:cubicBezTo>
                <a:lnTo>
                  <a:pt x="1814126" y="2485467"/>
                </a:lnTo>
                <a:lnTo>
                  <a:pt x="1830133" y="2508566"/>
                </a:lnTo>
                <a:cubicBezTo>
                  <a:pt x="1883978" y="2602207"/>
                  <a:pt x="1914772" y="2710784"/>
                  <a:pt x="1914772" y="2826554"/>
                </a:cubicBezTo>
                <a:cubicBezTo>
                  <a:pt x="1914772" y="2914760"/>
                  <a:pt x="1896896" y="2998791"/>
                  <a:pt x="1864569" y="3075221"/>
                </a:cubicBezTo>
                <a:lnTo>
                  <a:pt x="1832538" y="3134232"/>
                </a:lnTo>
                <a:lnTo>
                  <a:pt x="1845275" y="3157697"/>
                </a:lnTo>
                <a:lnTo>
                  <a:pt x="1956552" y="3146479"/>
                </a:lnTo>
                <a:cubicBezTo>
                  <a:pt x="2121938" y="3146479"/>
                  <a:pt x="2272646" y="3209325"/>
                  <a:pt x="2386096" y="3312439"/>
                </a:cubicBezTo>
                <a:lnTo>
                  <a:pt x="2483523" y="3424944"/>
                </a:lnTo>
                <a:lnTo>
                  <a:pt x="2559966" y="3332294"/>
                </a:lnTo>
                <a:cubicBezTo>
                  <a:pt x="2675574" y="3216686"/>
                  <a:pt x="2835285" y="3145181"/>
                  <a:pt x="3011696" y="3145181"/>
                </a:cubicBezTo>
                <a:cubicBezTo>
                  <a:pt x="3144005" y="3145181"/>
                  <a:pt x="3266919" y="3185403"/>
                  <a:pt x="3368879" y="3254286"/>
                </a:cubicBezTo>
                <a:lnTo>
                  <a:pt x="3385014" y="3267598"/>
                </a:lnTo>
                <a:lnTo>
                  <a:pt x="3433175" y="3252648"/>
                </a:lnTo>
                <a:cubicBezTo>
                  <a:pt x="3474762" y="3244138"/>
                  <a:pt x="3517821" y="3239669"/>
                  <a:pt x="3561924" y="3239669"/>
                </a:cubicBezTo>
                <a:cubicBezTo>
                  <a:pt x="3914747" y="3239669"/>
                  <a:pt x="4200767" y="3525689"/>
                  <a:pt x="4200767" y="3878512"/>
                </a:cubicBezTo>
                <a:cubicBezTo>
                  <a:pt x="4200767" y="4231335"/>
                  <a:pt x="3914747" y="4517355"/>
                  <a:pt x="3561924" y="4517355"/>
                </a:cubicBezTo>
                <a:cubicBezTo>
                  <a:pt x="3429616" y="4517355"/>
                  <a:pt x="3306701" y="4477134"/>
                  <a:pt x="3204741" y="4408251"/>
                </a:cubicBezTo>
                <a:lnTo>
                  <a:pt x="3188606" y="4394938"/>
                </a:lnTo>
                <a:lnTo>
                  <a:pt x="3140445" y="4409888"/>
                </a:lnTo>
                <a:cubicBezTo>
                  <a:pt x="3098858" y="4418398"/>
                  <a:pt x="3055799" y="4422867"/>
                  <a:pt x="3011696" y="4422867"/>
                </a:cubicBezTo>
                <a:lnTo>
                  <a:pt x="3006638" y="4422357"/>
                </a:lnTo>
                <a:lnTo>
                  <a:pt x="2970152" y="4489577"/>
                </a:lnTo>
                <a:cubicBezTo>
                  <a:pt x="2855347" y="4659511"/>
                  <a:pt x="2660928" y="4771237"/>
                  <a:pt x="2440413" y="4771237"/>
                </a:cubicBezTo>
                <a:lnTo>
                  <a:pt x="2416230" y="4768799"/>
                </a:lnTo>
                <a:lnTo>
                  <a:pt x="2408282" y="4778431"/>
                </a:lnTo>
                <a:cubicBezTo>
                  <a:pt x="2292674" y="4894039"/>
                  <a:pt x="2132964" y="4965544"/>
                  <a:pt x="1956552" y="4965544"/>
                </a:cubicBezTo>
                <a:cubicBezTo>
                  <a:pt x="1603729" y="4965544"/>
                  <a:pt x="1317709" y="4679524"/>
                  <a:pt x="1317709" y="4326701"/>
                </a:cubicBezTo>
                <a:cubicBezTo>
                  <a:pt x="1317709" y="4238495"/>
                  <a:pt x="1335586" y="4154465"/>
                  <a:pt x="1367913" y="4078035"/>
                </a:cubicBezTo>
                <a:lnTo>
                  <a:pt x="1379866" y="4056012"/>
                </a:lnTo>
                <a:lnTo>
                  <a:pt x="1379459" y="4055261"/>
                </a:lnTo>
                <a:lnTo>
                  <a:pt x="1268181" y="4066478"/>
                </a:lnTo>
                <a:cubicBezTo>
                  <a:pt x="1091769" y="4066478"/>
                  <a:pt x="932059" y="3994973"/>
                  <a:pt x="816451" y="3879365"/>
                </a:cubicBezTo>
                <a:lnTo>
                  <a:pt x="799429" y="3858735"/>
                </a:lnTo>
                <a:lnTo>
                  <a:pt x="736132" y="3873322"/>
                </a:lnTo>
                <a:cubicBezTo>
                  <a:pt x="704410" y="3878169"/>
                  <a:pt x="671920" y="3880683"/>
                  <a:pt x="638843" y="3880683"/>
                </a:cubicBezTo>
                <a:cubicBezTo>
                  <a:pt x="286020" y="3880683"/>
                  <a:pt x="0" y="3594663"/>
                  <a:pt x="0" y="3241840"/>
                </a:cubicBezTo>
                <a:cubicBezTo>
                  <a:pt x="0" y="3109532"/>
                  <a:pt x="40221" y="2986617"/>
                  <a:pt x="109104" y="2884657"/>
                </a:cubicBezTo>
                <a:lnTo>
                  <a:pt x="122174" y="2868816"/>
                </a:lnTo>
                <a:lnTo>
                  <a:pt x="94488" y="2779625"/>
                </a:lnTo>
                <a:cubicBezTo>
                  <a:pt x="85978" y="2738038"/>
                  <a:pt x="81509" y="2694979"/>
                  <a:pt x="81509" y="2650876"/>
                </a:cubicBezTo>
                <a:cubicBezTo>
                  <a:pt x="81509" y="2606773"/>
                  <a:pt x="85978" y="2563714"/>
                  <a:pt x="94488" y="2522127"/>
                </a:cubicBezTo>
                <a:lnTo>
                  <a:pt x="95528" y="2518778"/>
                </a:lnTo>
                <a:lnTo>
                  <a:pt x="65815" y="2464038"/>
                </a:lnTo>
                <a:cubicBezTo>
                  <a:pt x="33488" y="2387608"/>
                  <a:pt x="15612" y="2303577"/>
                  <a:pt x="15612" y="2215371"/>
                </a:cubicBezTo>
                <a:cubicBezTo>
                  <a:pt x="15612" y="2038960"/>
                  <a:pt x="87117" y="1879249"/>
                  <a:pt x="202725" y="1763641"/>
                </a:cubicBezTo>
                <a:lnTo>
                  <a:pt x="233897" y="1737921"/>
                </a:lnTo>
                <a:lnTo>
                  <a:pt x="225821" y="1711903"/>
                </a:lnTo>
                <a:cubicBezTo>
                  <a:pt x="217311" y="1670316"/>
                  <a:pt x="212842" y="1627257"/>
                  <a:pt x="212842" y="1583154"/>
                </a:cubicBezTo>
                <a:cubicBezTo>
                  <a:pt x="212842" y="1362640"/>
                  <a:pt x="324568" y="1168220"/>
                  <a:pt x="494502" y="1053416"/>
                </a:cubicBezTo>
                <a:lnTo>
                  <a:pt x="587853" y="1002746"/>
                </a:lnTo>
                <a:lnTo>
                  <a:pt x="581072" y="935480"/>
                </a:lnTo>
                <a:cubicBezTo>
                  <a:pt x="581072" y="626760"/>
                  <a:pt x="800056" y="369186"/>
                  <a:pt x="1091166" y="309616"/>
                </a:cubicBezTo>
                <a:lnTo>
                  <a:pt x="1129507" y="305751"/>
                </a:lnTo>
                <a:lnTo>
                  <a:pt x="1142584" y="281660"/>
                </a:lnTo>
                <a:cubicBezTo>
                  <a:pt x="1257388" y="111727"/>
                  <a:pt x="1451808" y="0"/>
                  <a:pt x="1672322" y="0"/>
                </a:cubicBezTo>
                <a:close/>
              </a:path>
            </a:pathLst>
          </a:custGeom>
          <a:noFill/>
          <a:ln w="2857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79018384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A48197-DCC4-4865-C522-EE91213F2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Step</a:t>
            </a:r>
            <a:r>
              <a:rPr lang="de-DE" dirty="0"/>
              <a:t> 7: Add non-core </a:t>
            </a:r>
            <a:r>
              <a:rPr lang="de-DE" dirty="0" err="1"/>
              <a:t>points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clusters</a:t>
            </a:r>
            <a:r>
              <a:rPr lang="de-DE" dirty="0"/>
              <a:t>.</a:t>
            </a:r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7C93BE93-80DB-AC7B-8C44-2F637BE659C8}"/>
              </a:ext>
            </a:extLst>
          </p:cNvPr>
          <p:cNvSpPr>
            <a:spLocks noChangeAspect="1"/>
          </p:cNvSpPr>
          <p:nvPr/>
        </p:nvSpPr>
        <p:spPr>
          <a:xfrm>
            <a:off x="3954626" y="2653227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A1B80A55-6FA5-FCB1-EE90-AE5C966D86B6}"/>
              </a:ext>
            </a:extLst>
          </p:cNvPr>
          <p:cNvSpPr>
            <a:spLocks noChangeAspect="1"/>
          </p:cNvSpPr>
          <p:nvPr/>
        </p:nvSpPr>
        <p:spPr>
          <a:xfrm>
            <a:off x="4512578" y="2897227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27A786FC-9711-935A-62FE-AA65D00EF316}"/>
              </a:ext>
            </a:extLst>
          </p:cNvPr>
          <p:cNvSpPr>
            <a:spLocks noChangeAspect="1"/>
          </p:cNvSpPr>
          <p:nvPr/>
        </p:nvSpPr>
        <p:spPr>
          <a:xfrm>
            <a:off x="4015409" y="3856383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6</a:t>
            </a:r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4A3010FB-C8D7-7F94-E7A1-C2F5A8645FB2}"/>
              </a:ext>
            </a:extLst>
          </p:cNvPr>
          <p:cNvSpPr>
            <a:spLocks noChangeAspect="1"/>
          </p:cNvSpPr>
          <p:nvPr/>
        </p:nvSpPr>
        <p:spPr>
          <a:xfrm>
            <a:off x="3594626" y="3288757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6</a:t>
            </a: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009384DB-D876-6BA4-F023-F7786A25349E}"/>
              </a:ext>
            </a:extLst>
          </p:cNvPr>
          <p:cNvSpPr>
            <a:spLocks noChangeAspect="1"/>
          </p:cNvSpPr>
          <p:nvPr/>
        </p:nvSpPr>
        <p:spPr>
          <a:xfrm>
            <a:off x="4004349" y="5127443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E43E9054-2D46-A27B-B95E-604B711434AA}"/>
              </a:ext>
            </a:extLst>
          </p:cNvPr>
          <p:cNvSpPr>
            <a:spLocks noChangeAspect="1"/>
          </p:cNvSpPr>
          <p:nvPr/>
        </p:nvSpPr>
        <p:spPr>
          <a:xfrm>
            <a:off x="4711149" y="5487443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05A43F7A-9E19-24A9-C7E4-F6D60AA8E274}"/>
              </a:ext>
            </a:extLst>
          </p:cNvPr>
          <p:cNvSpPr>
            <a:spLocks noChangeAspect="1"/>
          </p:cNvSpPr>
          <p:nvPr/>
        </p:nvSpPr>
        <p:spPr>
          <a:xfrm>
            <a:off x="6787257" y="5225049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3</a:t>
            </a:r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9C61EFFD-9897-A494-B939-21289B897FEA}"/>
              </a:ext>
            </a:extLst>
          </p:cNvPr>
          <p:cNvSpPr>
            <a:spLocks noChangeAspect="1"/>
          </p:cNvSpPr>
          <p:nvPr/>
        </p:nvSpPr>
        <p:spPr>
          <a:xfrm>
            <a:off x="5749203" y="5474269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ED480C72-842B-CF7B-C2F2-E6E1BEDCE945}"/>
              </a:ext>
            </a:extLst>
          </p:cNvPr>
          <p:cNvSpPr>
            <a:spLocks noChangeAspect="1"/>
          </p:cNvSpPr>
          <p:nvPr/>
        </p:nvSpPr>
        <p:spPr>
          <a:xfrm>
            <a:off x="4436095" y="2358253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9B34E332-2476-2E4F-8142-69B525140F53}"/>
              </a:ext>
            </a:extLst>
          </p:cNvPr>
          <p:cNvSpPr>
            <a:spLocks noChangeAspect="1"/>
          </p:cNvSpPr>
          <p:nvPr/>
        </p:nvSpPr>
        <p:spPr>
          <a:xfrm>
            <a:off x="4240650" y="3303131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D0864957-09AC-DE38-714F-8C08D6108C0B}"/>
              </a:ext>
            </a:extLst>
          </p:cNvPr>
          <p:cNvSpPr>
            <a:spLocks noChangeAspect="1"/>
          </p:cNvSpPr>
          <p:nvPr/>
        </p:nvSpPr>
        <p:spPr>
          <a:xfrm>
            <a:off x="3401901" y="3909939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BB04F976-7FA7-393B-CCEB-369642BEFDBB}"/>
              </a:ext>
            </a:extLst>
          </p:cNvPr>
          <p:cNvSpPr>
            <a:spLocks noChangeAspect="1"/>
          </p:cNvSpPr>
          <p:nvPr/>
        </p:nvSpPr>
        <p:spPr>
          <a:xfrm>
            <a:off x="4706145" y="6014269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82345C1E-A7BC-2302-53EE-C35B11D19912}"/>
              </a:ext>
            </a:extLst>
          </p:cNvPr>
          <p:cNvSpPr>
            <a:spLocks noChangeAspect="1"/>
          </p:cNvSpPr>
          <p:nvPr/>
        </p:nvSpPr>
        <p:spPr>
          <a:xfrm>
            <a:off x="5173831" y="5834269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63648FCA-CB20-7998-CB4B-4BE9118BEF68}"/>
              </a:ext>
            </a:extLst>
          </p:cNvPr>
          <p:cNvSpPr>
            <a:spLocks noChangeAspect="1"/>
          </p:cNvSpPr>
          <p:nvPr/>
        </p:nvSpPr>
        <p:spPr>
          <a:xfrm>
            <a:off x="4192074" y="5653094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3009A79A-C38D-6AA0-DF71-93AC6FB59BCB}"/>
              </a:ext>
            </a:extLst>
          </p:cNvPr>
          <p:cNvSpPr>
            <a:spLocks noChangeAspect="1"/>
          </p:cNvSpPr>
          <p:nvPr/>
        </p:nvSpPr>
        <p:spPr>
          <a:xfrm>
            <a:off x="3388122" y="4919843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6</a:t>
            </a:r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67092B24-A0D1-B6CB-FBF1-A4352E449A9C}"/>
              </a:ext>
            </a:extLst>
          </p:cNvPr>
          <p:cNvSpPr>
            <a:spLocks noChangeAspect="1"/>
          </p:cNvSpPr>
          <p:nvPr/>
        </p:nvSpPr>
        <p:spPr>
          <a:xfrm>
            <a:off x="6324575" y="5585739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A7EB11A0-7B46-E3E0-6A54-6AFD995C87A0}"/>
              </a:ext>
            </a:extLst>
          </p:cNvPr>
          <p:cNvSpPr>
            <a:spLocks noChangeAspect="1"/>
          </p:cNvSpPr>
          <p:nvPr/>
        </p:nvSpPr>
        <p:spPr>
          <a:xfrm>
            <a:off x="5749203" y="5869539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24" name="Ellipse 23">
            <a:extLst>
              <a:ext uri="{FF2B5EF4-FFF2-40B4-BE49-F238E27FC236}">
                <a16:creationId xmlns:a16="http://schemas.microsoft.com/office/drawing/2014/main" id="{F27747C9-D78E-88D8-CAA8-D5FB43FFCA39}"/>
              </a:ext>
            </a:extLst>
          </p:cNvPr>
          <p:cNvSpPr>
            <a:spLocks noChangeAspect="1"/>
          </p:cNvSpPr>
          <p:nvPr/>
        </p:nvSpPr>
        <p:spPr>
          <a:xfrm>
            <a:off x="6285249" y="5045739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25" name="Ellipse 24">
            <a:extLst>
              <a:ext uri="{FF2B5EF4-FFF2-40B4-BE49-F238E27FC236}">
                <a16:creationId xmlns:a16="http://schemas.microsoft.com/office/drawing/2014/main" id="{7B1F4290-AE18-DD3F-3DE2-5568048FAA63}"/>
              </a:ext>
            </a:extLst>
          </p:cNvPr>
          <p:cNvSpPr>
            <a:spLocks noChangeAspect="1"/>
          </p:cNvSpPr>
          <p:nvPr/>
        </p:nvSpPr>
        <p:spPr>
          <a:xfrm>
            <a:off x="4917564" y="2469981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26" name="Ellipse 25">
            <a:extLst>
              <a:ext uri="{FF2B5EF4-FFF2-40B4-BE49-F238E27FC236}">
                <a16:creationId xmlns:a16="http://schemas.microsoft.com/office/drawing/2014/main" id="{8CD5E78F-9C79-10D6-0AAE-6F8317F8F422}"/>
              </a:ext>
            </a:extLst>
          </p:cNvPr>
          <p:cNvSpPr>
            <a:spLocks noChangeAspect="1"/>
          </p:cNvSpPr>
          <p:nvPr/>
        </p:nvSpPr>
        <p:spPr>
          <a:xfrm>
            <a:off x="4897723" y="2045449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3</a:t>
            </a:r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D27849EC-56AB-F647-736A-C638065ECF87}"/>
              </a:ext>
            </a:extLst>
          </p:cNvPr>
          <p:cNvSpPr>
            <a:spLocks noChangeAspect="1"/>
          </p:cNvSpPr>
          <p:nvPr/>
        </p:nvSpPr>
        <p:spPr>
          <a:xfrm>
            <a:off x="5533831" y="3766887"/>
            <a:ext cx="360000" cy="360000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6</a:t>
            </a:r>
          </a:p>
        </p:txBody>
      </p:sp>
      <p:sp>
        <p:nvSpPr>
          <p:cNvPr id="28" name="Ellipse 27">
            <a:extLst>
              <a:ext uri="{FF2B5EF4-FFF2-40B4-BE49-F238E27FC236}">
                <a16:creationId xmlns:a16="http://schemas.microsoft.com/office/drawing/2014/main" id="{F32FB453-9966-CDC9-E8B6-455719AD6926}"/>
              </a:ext>
            </a:extLst>
          </p:cNvPr>
          <p:cNvSpPr>
            <a:spLocks noChangeAspect="1"/>
          </p:cNvSpPr>
          <p:nvPr/>
        </p:nvSpPr>
        <p:spPr>
          <a:xfrm>
            <a:off x="5079914" y="3677979"/>
            <a:ext cx="360000" cy="360000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1E26AF77-737A-30F0-50A0-BD14AFF49633}"/>
              </a:ext>
            </a:extLst>
          </p:cNvPr>
          <p:cNvSpPr>
            <a:spLocks noChangeAspect="1"/>
          </p:cNvSpPr>
          <p:nvPr/>
        </p:nvSpPr>
        <p:spPr>
          <a:xfrm>
            <a:off x="5177669" y="4146287"/>
            <a:ext cx="360000" cy="360000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30" name="Ellipse 29">
            <a:extLst>
              <a:ext uri="{FF2B5EF4-FFF2-40B4-BE49-F238E27FC236}">
                <a16:creationId xmlns:a16="http://schemas.microsoft.com/office/drawing/2014/main" id="{228DD4B7-89AC-1565-B546-86D3AF780AF2}"/>
              </a:ext>
            </a:extLst>
          </p:cNvPr>
          <p:cNvSpPr>
            <a:spLocks noChangeAspect="1"/>
          </p:cNvSpPr>
          <p:nvPr/>
        </p:nvSpPr>
        <p:spPr>
          <a:xfrm>
            <a:off x="5430530" y="3361755"/>
            <a:ext cx="360000" cy="360000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31" name="Ellipse 30">
            <a:extLst>
              <a:ext uri="{FF2B5EF4-FFF2-40B4-BE49-F238E27FC236}">
                <a16:creationId xmlns:a16="http://schemas.microsoft.com/office/drawing/2014/main" id="{D9DA0264-0DB7-EE43-6548-61FC056764AC}"/>
              </a:ext>
            </a:extLst>
          </p:cNvPr>
          <p:cNvSpPr>
            <a:spLocks noChangeAspect="1"/>
          </p:cNvSpPr>
          <p:nvPr/>
        </p:nvSpPr>
        <p:spPr>
          <a:xfrm>
            <a:off x="5627720" y="4233081"/>
            <a:ext cx="360000" cy="360000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C64CEE2C-CD7F-E141-AAE5-5CAC0D07D077}"/>
              </a:ext>
            </a:extLst>
          </p:cNvPr>
          <p:cNvSpPr>
            <a:spLocks noChangeAspect="1"/>
          </p:cNvSpPr>
          <p:nvPr/>
        </p:nvSpPr>
        <p:spPr>
          <a:xfrm>
            <a:off x="2964068" y="4326287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33" name="Ellipse 32">
            <a:extLst>
              <a:ext uri="{FF2B5EF4-FFF2-40B4-BE49-F238E27FC236}">
                <a16:creationId xmlns:a16="http://schemas.microsoft.com/office/drawing/2014/main" id="{E9F27BC3-87E4-166E-5E5E-E63C0EB814C2}"/>
              </a:ext>
            </a:extLst>
          </p:cNvPr>
          <p:cNvSpPr>
            <a:spLocks noChangeAspect="1"/>
          </p:cNvSpPr>
          <p:nvPr/>
        </p:nvSpPr>
        <p:spPr>
          <a:xfrm>
            <a:off x="2948602" y="3108757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2</a:t>
            </a:r>
          </a:p>
        </p:txBody>
      </p:sp>
      <p:sp>
        <p:nvSpPr>
          <p:cNvPr id="34" name="Ellipse 33">
            <a:extLst>
              <a:ext uri="{FF2B5EF4-FFF2-40B4-BE49-F238E27FC236}">
                <a16:creationId xmlns:a16="http://schemas.microsoft.com/office/drawing/2014/main" id="{237A2DE5-7D81-E3C8-21B0-62BD2B35A62A}"/>
              </a:ext>
            </a:extLst>
          </p:cNvPr>
          <p:cNvSpPr>
            <a:spLocks noChangeAspect="1"/>
          </p:cNvSpPr>
          <p:nvPr/>
        </p:nvSpPr>
        <p:spPr>
          <a:xfrm>
            <a:off x="6088278" y="3400496"/>
            <a:ext cx="360000" cy="360000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3</a:t>
            </a:r>
          </a:p>
        </p:txBody>
      </p:sp>
      <p:sp>
        <p:nvSpPr>
          <p:cNvPr id="35" name="Ellipse 34">
            <a:extLst>
              <a:ext uri="{FF2B5EF4-FFF2-40B4-BE49-F238E27FC236}">
                <a16:creationId xmlns:a16="http://schemas.microsoft.com/office/drawing/2014/main" id="{B9EB4CDF-53F7-C73A-222A-CF843DD89AA4}"/>
              </a:ext>
            </a:extLst>
          </p:cNvPr>
          <p:cNvSpPr>
            <a:spLocks noChangeAspect="1"/>
          </p:cNvSpPr>
          <p:nvPr/>
        </p:nvSpPr>
        <p:spPr>
          <a:xfrm>
            <a:off x="2155695" y="5167199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2</a:t>
            </a:r>
          </a:p>
        </p:txBody>
      </p:sp>
      <p:sp>
        <p:nvSpPr>
          <p:cNvPr id="36" name="Ellipse 35">
            <a:extLst>
              <a:ext uri="{FF2B5EF4-FFF2-40B4-BE49-F238E27FC236}">
                <a16:creationId xmlns:a16="http://schemas.microsoft.com/office/drawing/2014/main" id="{C28E139A-3446-F60F-6DD2-FA047C457549}"/>
              </a:ext>
            </a:extLst>
          </p:cNvPr>
          <p:cNvSpPr>
            <a:spLocks noChangeAspect="1"/>
          </p:cNvSpPr>
          <p:nvPr/>
        </p:nvSpPr>
        <p:spPr>
          <a:xfrm>
            <a:off x="2784068" y="5368119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3</a:t>
            </a:r>
          </a:p>
        </p:txBody>
      </p:sp>
      <p:sp>
        <p:nvSpPr>
          <p:cNvPr id="37" name="Ellipse 36">
            <a:extLst>
              <a:ext uri="{FF2B5EF4-FFF2-40B4-BE49-F238E27FC236}">
                <a16:creationId xmlns:a16="http://schemas.microsoft.com/office/drawing/2014/main" id="{CFA6BE0C-E32C-CC39-A5F6-43533FC8648F}"/>
              </a:ext>
            </a:extLst>
          </p:cNvPr>
          <p:cNvSpPr>
            <a:spLocks noChangeAspect="1"/>
          </p:cNvSpPr>
          <p:nvPr/>
        </p:nvSpPr>
        <p:spPr>
          <a:xfrm>
            <a:off x="8126922" y="4739843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38" name="Ellipse 37">
            <a:extLst>
              <a:ext uri="{FF2B5EF4-FFF2-40B4-BE49-F238E27FC236}">
                <a16:creationId xmlns:a16="http://schemas.microsoft.com/office/drawing/2014/main" id="{D6C53B24-8328-1765-E66A-A58066D7E61C}"/>
              </a:ext>
            </a:extLst>
          </p:cNvPr>
          <p:cNvSpPr>
            <a:spLocks noChangeAspect="1"/>
          </p:cNvSpPr>
          <p:nvPr/>
        </p:nvSpPr>
        <p:spPr>
          <a:xfrm>
            <a:off x="1564626" y="2870693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E5BF6D1C-6F1B-92C7-3FB8-09ECC172BD29}"/>
              </a:ext>
            </a:extLst>
          </p:cNvPr>
          <p:cNvSpPr>
            <a:spLocks noChangeAspect="1"/>
          </p:cNvSpPr>
          <p:nvPr/>
        </p:nvSpPr>
        <p:spPr>
          <a:xfrm>
            <a:off x="4031952" y="4506287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39" name="Ellipse 38">
            <a:extLst>
              <a:ext uri="{FF2B5EF4-FFF2-40B4-BE49-F238E27FC236}">
                <a16:creationId xmlns:a16="http://schemas.microsoft.com/office/drawing/2014/main" id="{81D19EC7-F8EC-B73D-29D5-DE195389D94A}"/>
              </a:ext>
            </a:extLst>
          </p:cNvPr>
          <p:cNvSpPr>
            <a:spLocks noChangeAspect="1"/>
          </p:cNvSpPr>
          <p:nvPr/>
        </p:nvSpPr>
        <p:spPr>
          <a:xfrm>
            <a:off x="3445565" y="4366592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6</a:t>
            </a:r>
          </a:p>
        </p:txBody>
      </p:sp>
      <p:sp>
        <p:nvSpPr>
          <p:cNvPr id="3" name="Ellipse 2">
            <a:extLst>
              <a:ext uri="{FF2B5EF4-FFF2-40B4-BE49-F238E27FC236}">
                <a16:creationId xmlns:a16="http://schemas.microsoft.com/office/drawing/2014/main" id="{9EFF6367-D86A-33CA-C667-913A233EB972}"/>
              </a:ext>
            </a:extLst>
          </p:cNvPr>
          <p:cNvSpPr>
            <a:spLocks noChangeAspect="1"/>
          </p:cNvSpPr>
          <p:nvPr/>
        </p:nvSpPr>
        <p:spPr>
          <a:xfrm>
            <a:off x="5066145" y="3298438"/>
            <a:ext cx="1277686" cy="1277686"/>
          </a:xfrm>
          <a:prstGeom prst="ellipse">
            <a:avLst/>
          </a:prstGeom>
          <a:noFill/>
          <a:ln w="2857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5" name="Freihandform: Form 54">
            <a:extLst>
              <a:ext uri="{FF2B5EF4-FFF2-40B4-BE49-F238E27FC236}">
                <a16:creationId xmlns:a16="http://schemas.microsoft.com/office/drawing/2014/main" id="{26824228-764D-632F-E900-C6E512E09269}"/>
              </a:ext>
            </a:extLst>
          </p:cNvPr>
          <p:cNvSpPr>
            <a:spLocks noChangeAspect="1"/>
          </p:cNvSpPr>
          <p:nvPr/>
        </p:nvSpPr>
        <p:spPr>
          <a:xfrm>
            <a:off x="2922941" y="1874568"/>
            <a:ext cx="4200767" cy="4965544"/>
          </a:xfrm>
          <a:custGeom>
            <a:avLst/>
            <a:gdLst>
              <a:gd name="connsiteX0" fmla="*/ 1672322 w 4200767"/>
              <a:gd name="connsiteY0" fmla="*/ 0 h 4965544"/>
              <a:gd name="connsiteX1" fmla="*/ 2311165 w 4200767"/>
              <a:gd name="connsiteY1" fmla="*/ 638843 h 4965544"/>
              <a:gd name="connsiteX2" fmla="*/ 2298186 w 4200767"/>
              <a:gd name="connsiteY2" fmla="*/ 767592 h 4965544"/>
              <a:gd name="connsiteX3" fmla="*/ 2293436 w 4200767"/>
              <a:gd name="connsiteY3" fmla="*/ 782894 h 4965544"/>
              <a:gd name="connsiteX4" fmla="*/ 2298131 w 4200767"/>
              <a:gd name="connsiteY4" fmla="*/ 788584 h 4965544"/>
              <a:gd name="connsiteX5" fmla="*/ 2407235 w 4200767"/>
              <a:gd name="connsiteY5" fmla="*/ 1145767 h 4965544"/>
              <a:gd name="connsiteX6" fmla="*/ 2099656 w 4200767"/>
              <a:gd name="connsiteY6" fmla="*/ 1692123 h 4965544"/>
              <a:gd name="connsiteX7" fmla="*/ 2088836 w 4200767"/>
              <a:gd name="connsiteY7" fmla="*/ 1697495 h 4965544"/>
              <a:gd name="connsiteX8" fmla="*/ 2083587 w 4200767"/>
              <a:gd name="connsiteY8" fmla="*/ 1749561 h 4965544"/>
              <a:gd name="connsiteX9" fmla="*/ 1909453 w 4200767"/>
              <a:gd name="connsiteY9" fmla="*/ 2072542 h 4965544"/>
              <a:gd name="connsiteX10" fmla="*/ 1901815 w 4200767"/>
              <a:gd name="connsiteY10" fmla="*/ 2078844 h 4965544"/>
              <a:gd name="connsiteX11" fmla="*/ 1907718 w 4200767"/>
              <a:gd name="connsiteY11" fmla="*/ 2156863 h 4965544"/>
              <a:gd name="connsiteX12" fmla="*/ 1857515 w 4200767"/>
              <a:gd name="connsiteY12" fmla="*/ 2405530 h 4965544"/>
              <a:gd name="connsiteX13" fmla="*/ 1814126 w 4200767"/>
              <a:gd name="connsiteY13" fmla="*/ 2485467 h 4965544"/>
              <a:gd name="connsiteX14" fmla="*/ 1830133 w 4200767"/>
              <a:gd name="connsiteY14" fmla="*/ 2508566 h 4965544"/>
              <a:gd name="connsiteX15" fmla="*/ 1914772 w 4200767"/>
              <a:gd name="connsiteY15" fmla="*/ 2826554 h 4965544"/>
              <a:gd name="connsiteX16" fmla="*/ 1864569 w 4200767"/>
              <a:gd name="connsiteY16" fmla="*/ 3075221 h 4965544"/>
              <a:gd name="connsiteX17" fmla="*/ 1832538 w 4200767"/>
              <a:gd name="connsiteY17" fmla="*/ 3134232 h 4965544"/>
              <a:gd name="connsiteX18" fmla="*/ 1845275 w 4200767"/>
              <a:gd name="connsiteY18" fmla="*/ 3157697 h 4965544"/>
              <a:gd name="connsiteX19" fmla="*/ 1956552 w 4200767"/>
              <a:gd name="connsiteY19" fmla="*/ 3146479 h 4965544"/>
              <a:gd name="connsiteX20" fmla="*/ 2386096 w 4200767"/>
              <a:gd name="connsiteY20" fmla="*/ 3312439 h 4965544"/>
              <a:gd name="connsiteX21" fmla="*/ 2483523 w 4200767"/>
              <a:gd name="connsiteY21" fmla="*/ 3424944 h 4965544"/>
              <a:gd name="connsiteX22" fmla="*/ 2559966 w 4200767"/>
              <a:gd name="connsiteY22" fmla="*/ 3332294 h 4965544"/>
              <a:gd name="connsiteX23" fmla="*/ 3011696 w 4200767"/>
              <a:gd name="connsiteY23" fmla="*/ 3145181 h 4965544"/>
              <a:gd name="connsiteX24" fmla="*/ 3368879 w 4200767"/>
              <a:gd name="connsiteY24" fmla="*/ 3254286 h 4965544"/>
              <a:gd name="connsiteX25" fmla="*/ 3385014 w 4200767"/>
              <a:gd name="connsiteY25" fmla="*/ 3267598 h 4965544"/>
              <a:gd name="connsiteX26" fmla="*/ 3433175 w 4200767"/>
              <a:gd name="connsiteY26" fmla="*/ 3252648 h 4965544"/>
              <a:gd name="connsiteX27" fmla="*/ 3561924 w 4200767"/>
              <a:gd name="connsiteY27" fmla="*/ 3239669 h 4965544"/>
              <a:gd name="connsiteX28" fmla="*/ 4200767 w 4200767"/>
              <a:gd name="connsiteY28" fmla="*/ 3878512 h 4965544"/>
              <a:gd name="connsiteX29" fmla="*/ 3561924 w 4200767"/>
              <a:gd name="connsiteY29" fmla="*/ 4517355 h 4965544"/>
              <a:gd name="connsiteX30" fmla="*/ 3204741 w 4200767"/>
              <a:gd name="connsiteY30" fmla="*/ 4408251 h 4965544"/>
              <a:gd name="connsiteX31" fmla="*/ 3188606 w 4200767"/>
              <a:gd name="connsiteY31" fmla="*/ 4394938 h 4965544"/>
              <a:gd name="connsiteX32" fmla="*/ 3140445 w 4200767"/>
              <a:gd name="connsiteY32" fmla="*/ 4409888 h 4965544"/>
              <a:gd name="connsiteX33" fmla="*/ 3011696 w 4200767"/>
              <a:gd name="connsiteY33" fmla="*/ 4422867 h 4965544"/>
              <a:gd name="connsiteX34" fmla="*/ 3006638 w 4200767"/>
              <a:gd name="connsiteY34" fmla="*/ 4422357 h 4965544"/>
              <a:gd name="connsiteX35" fmla="*/ 2970152 w 4200767"/>
              <a:gd name="connsiteY35" fmla="*/ 4489577 h 4965544"/>
              <a:gd name="connsiteX36" fmla="*/ 2440413 w 4200767"/>
              <a:gd name="connsiteY36" fmla="*/ 4771237 h 4965544"/>
              <a:gd name="connsiteX37" fmla="*/ 2416230 w 4200767"/>
              <a:gd name="connsiteY37" fmla="*/ 4768799 h 4965544"/>
              <a:gd name="connsiteX38" fmla="*/ 2408282 w 4200767"/>
              <a:gd name="connsiteY38" fmla="*/ 4778431 h 4965544"/>
              <a:gd name="connsiteX39" fmla="*/ 1956552 w 4200767"/>
              <a:gd name="connsiteY39" fmla="*/ 4965544 h 4965544"/>
              <a:gd name="connsiteX40" fmla="*/ 1317709 w 4200767"/>
              <a:gd name="connsiteY40" fmla="*/ 4326701 h 4965544"/>
              <a:gd name="connsiteX41" fmla="*/ 1367913 w 4200767"/>
              <a:gd name="connsiteY41" fmla="*/ 4078035 h 4965544"/>
              <a:gd name="connsiteX42" fmla="*/ 1379866 w 4200767"/>
              <a:gd name="connsiteY42" fmla="*/ 4056012 h 4965544"/>
              <a:gd name="connsiteX43" fmla="*/ 1379459 w 4200767"/>
              <a:gd name="connsiteY43" fmla="*/ 4055261 h 4965544"/>
              <a:gd name="connsiteX44" fmla="*/ 1268181 w 4200767"/>
              <a:gd name="connsiteY44" fmla="*/ 4066478 h 4965544"/>
              <a:gd name="connsiteX45" fmla="*/ 816451 w 4200767"/>
              <a:gd name="connsiteY45" fmla="*/ 3879365 h 4965544"/>
              <a:gd name="connsiteX46" fmla="*/ 799429 w 4200767"/>
              <a:gd name="connsiteY46" fmla="*/ 3858735 h 4965544"/>
              <a:gd name="connsiteX47" fmla="*/ 736132 w 4200767"/>
              <a:gd name="connsiteY47" fmla="*/ 3873322 h 4965544"/>
              <a:gd name="connsiteX48" fmla="*/ 638843 w 4200767"/>
              <a:gd name="connsiteY48" fmla="*/ 3880683 h 4965544"/>
              <a:gd name="connsiteX49" fmla="*/ 0 w 4200767"/>
              <a:gd name="connsiteY49" fmla="*/ 3241840 h 4965544"/>
              <a:gd name="connsiteX50" fmla="*/ 109104 w 4200767"/>
              <a:gd name="connsiteY50" fmla="*/ 2884657 h 4965544"/>
              <a:gd name="connsiteX51" fmla="*/ 122174 w 4200767"/>
              <a:gd name="connsiteY51" fmla="*/ 2868816 h 4965544"/>
              <a:gd name="connsiteX52" fmla="*/ 94488 w 4200767"/>
              <a:gd name="connsiteY52" fmla="*/ 2779625 h 4965544"/>
              <a:gd name="connsiteX53" fmla="*/ 81509 w 4200767"/>
              <a:gd name="connsiteY53" fmla="*/ 2650876 h 4965544"/>
              <a:gd name="connsiteX54" fmla="*/ 94488 w 4200767"/>
              <a:gd name="connsiteY54" fmla="*/ 2522127 h 4965544"/>
              <a:gd name="connsiteX55" fmla="*/ 95528 w 4200767"/>
              <a:gd name="connsiteY55" fmla="*/ 2518778 h 4965544"/>
              <a:gd name="connsiteX56" fmla="*/ 65815 w 4200767"/>
              <a:gd name="connsiteY56" fmla="*/ 2464038 h 4965544"/>
              <a:gd name="connsiteX57" fmla="*/ 15612 w 4200767"/>
              <a:gd name="connsiteY57" fmla="*/ 2215371 h 4965544"/>
              <a:gd name="connsiteX58" fmla="*/ 202725 w 4200767"/>
              <a:gd name="connsiteY58" fmla="*/ 1763641 h 4965544"/>
              <a:gd name="connsiteX59" fmla="*/ 233897 w 4200767"/>
              <a:gd name="connsiteY59" fmla="*/ 1737921 h 4965544"/>
              <a:gd name="connsiteX60" fmla="*/ 225821 w 4200767"/>
              <a:gd name="connsiteY60" fmla="*/ 1711903 h 4965544"/>
              <a:gd name="connsiteX61" fmla="*/ 212842 w 4200767"/>
              <a:gd name="connsiteY61" fmla="*/ 1583154 h 4965544"/>
              <a:gd name="connsiteX62" fmla="*/ 494502 w 4200767"/>
              <a:gd name="connsiteY62" fmla="*/ 1053416 h 4965544"/>
              <a:gd name="connsiteX63" fmla="*/ 587853 w 4200767"/>
              <a:gd name="connsiteY63" fmla="*/ 1002746 h 4965544"/>
              <a:gd name="connsiteX64" fmla="*/ 581072 w 4200767"/>
              <a:gd name="connsiteY64" fmla="*/ 935480 h 4965544"/>
              <a:gd name="connsiteX65" fmla="*/ 1091166 w 4200767"/>
              <a:gd name="connsiteY65" fmla="*/ 309616 h 4965544"/>
              <a:gd name="connsiteX66" fmla="*/ 1129507 w 4200767"/>
              <a:gd name="connsiteY66" fmla="*/ 305751 h 4965544"/>
              <a:gd name="connsiteX67" fmla="*/ 1142584 w 4200767"/>
              <a:gd name="connsiteY67" fmla="*/ 281660 h 4965544"/>
              <a:gd name="connsiteX68" fmla="*/ 1672322 w 4200767"/>
              <a:gd name="connsiteY68" fmla="*/ 0 h 4965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4200767" h="4965544">
                <a:moveTo>
                  <a:pt x="1672322" y="0"/>
                </a:moveTo>
                <a:cubicBezTo>
                  <a:pt x="2025145" y="0"/>
                  <a:pt x="2311165" y="286020"/>
                  <a:pt x="2311165" y="638843"/>
                </a:cubicBezTo>
                <a:cubicBezTo>
                  <a:pt x="2311165" y="682946"/>
                  <a:pt x="2306696" y="726005"/>
                  <a:pt x="2298186" y="767592"/>
                </a:cubicBezTo>
                <a:lnTo>
                  <a:pt x="2293436" y="782894"/>
                </a:lnTo>
                <a:lnTo>
                  <a:pt x="2298131" y="788584"/>
                </a:lnTo>
                <a:cubicBezTo>
                  <a:pt x="2367014" y="890544"/>
                  <a:pt x="2407235" y="1013459"/>
                  <a:pt x="2407235" y="1145767"/>
                </a:cubicBezTo>
                <a:cubicBezTo>
                  <a:pt x="2407235" y="1377307"/>
                  <a:pt x="2284057" y="1580078"/>
                  <a:pt x="2099656" y="1692123"/>
                </a:cubicBezTo>
                <a:lnTo>
                  <a:pt x="2088836" y="1697495"/>
                </a:lnTo>
                <a:lnTo>
                  <a:pt x="2083587" y="1749561"/>
                </a:lnTo>
                <a:cubicBezTo>
                  <a:pt x="2058057" y="1874323"/>
                  <a:pt x="1996159" y="1985836"/>
                  <a:pt x="1909453" y="2072542"/>
                </a:cubicBezTo>
                <a:lnTo>
                  <a:pt x="1901815" y="2078844"/>
                </a:lnTo>
                <a:lnTo>
                  <a:pt x="1907718" y="2156863"/>
                </a:lnTo>
                <a:cubicBezTo>
                  <a:pt x="1907718" y="2245069"/>
                  <a:pt x="1889842" y="2329100"/>
                  <a:pt x="1857515" y="2405530"/>
                </a:cubicBezTo>
                <a:lnTo>
                  <a:pt x="1814126" y="2485467"/>
                </a:lnTo>
                <a:lnTo>
                  <a:pt x="1830133" y="2508566"/>
                </a:lnTo>
                <a:cubicBezTo>
                  <a:pt x="1883978" y="2602207"/>
                  <a:pt x="1914772" y="2710784"/>
                  <a:pt x="1914772" y="2826554"/>
                </a:cubicBezTo>
                <a:cubicBezTo>
                  <a:pt x="1914772" y="2914760"/>
                  <a:pt x="1896896" y="2998791"/>
                  <a:pt x="1864569" y="3075221"/>
                </a:cubicBezTo>
                <a:lnTo>
                  <a:pt x="1832538" y="3134232"/>
                </a:lnTo>
                <a:lnTo>
                  <a:pt x="1845275" y="3157697"/>
                </a:lnTo>
                <a:lnTo>
                  <a:pt x="1956552" y="3146479"/>
                </a:lnTo>
                <a:cubicBezTo>
                  <a:pt x="2121938" y="3146479"/>
                  <a:pt x="2272646" y="3209325"/>
                  <a:pt x="2386096" y="3312439"/>
                </a:cubicBezTo>
                <a:lnTo>
                  <a:pt x="2483523" y="3424944"/>
                </a:lnTo>
                <a:lnTo>
                  <a:pt x="2559966" y="3332294"/>
                </a:lnTo>
                <a:cubicBezTo>
                  <a:pt x="2675574" y="3216686"/>
                  <a:pt x="2835285" y="3145181"/>
                  <a:pt x="3011696" y="3145181"/>
                </a:cubicBezTo>
                <a:cubicBezTo>
                  <a:pt x="3144005" y="3145181"/>
                  <a:pt x="3266919" y="3185403"/>
                  <a:pt x="3368879" y="3254286"/>
                </a:cubicBezTo>
                <a:lnTo>
                  <a:pt x="3385014" y="3267598"/>
                </a:lnTo>
                <a:lnTo>
                  <a:pt x="3433175" y="3252648"/>
                </a:lnTo>
                <a:cubicBezTo>
                  <a:pt x="3474762" y="3244138"/>
                  <a:pt x="3517821" y="3239669"/>
                  <a:pt x="3561924" y="3239669"/>
                </a:cubicBezTo>
                <a:cubicBezTo>
                  <a:pt x="3914747" y="3239669"/>
                  <a:pt x="4200767" y="3525689"/>
                  <a:pt x="4200767" y="3878512"/>
                </a:cubicBezTo>
                <a:cubicBezTo>
                  <a:pt x="4200767" y="4231335"/>
                  <a:pt x="3914747" y="4517355"/>
                  <a:pt x="3561924" y="4517355"/>
                </a:cubicBezTo>
                <a:cubicBezTo>
                  <a:pt x="3429616" y="4517355"/>
                  <a:pt x="3306701" y="4477134"/>
                  <a:pt x="3204741" y="4408251"/>
                </a:cubicBezTo>
                <a:lnTo>
                  <a:pt x="3188606" y="4394938"/>
                </a:lnTo>
                <a:lnTo>
                  <a:pt x="3140445" y="4409888"/>
                </a:lnTo>
                <a:cubicBezTo>
                  <a:pt x="3098858" y="4418398"/>
                  <a:pt x="3055799" y="4422867"/>
                  <a:pt x="3011696" y="4422867"/>
                </a:cubicBezTo>
                <a:lnTo>
                  <a:pt x="3006638" y="4422357"/>
                </a:lnTo>
                <a:lnTo>
                  <a:pt x="2970152" y="4489577"/>
                </a:lnTo>
                <a:cubicBezTo>
                  <a:pt x="2855347" y="4659511"/>
                  <a:pt x="2660928" y="4771237"/>
                  <a:pt x="2440413" y="4771237"/>
                </a:cubicBezTo>
                <a:lnTo>
                  <a:pt x="2416230" y="4768799"/>
                </a:lnTo>
                <a:lnTo>
                  <a:pt x="2408282" y="4778431"/>
                </a:lnTo>
                <a:cubicBezTo>
                  <a:pt x="2292674" y="4894039"/>
                  <a:pt x="2132964" y="4965544"/>
                  <a:pt x="1956552" y="4965544"/>
                </a:cubicBezTo>
                <a:cubicBezTo>
                  <a:pt x="1603729" y="4965544"/>
                  <a:pt x="1317709" y="4679524"/>
                  <a:pt x="1317709" y="4326701"/>
                </a:cubicBezTo>
                <a:cubicBezTo>
                  <a:pt x="1317709" y="4238495"/>
                  <a:pt x="1335586" y="4154465"/>
                  <a:pt x="1367913" y="4078035"/>
                </a:cubicBezTo>
                <a:lnTo>
                  <a:pt x="1379866" y="4056012"/>
                </a:lnTo>
                <a:lnTo>
                  <a:pt x="1379459" y="4055261"/>
                </a:lnTo>
                <a:lnTo>
                  <a:pt x="1268181" y="4066478"/>
                </a:lnTo>
                <a:cubicBezTo>
                  <a:pt x="1091769" y="4066478"/>
                  <a:pt x="932059" y="3994973"/>
                  <a:pt x="816451" y="3879365"/>
                </a:cubicBezTo>
                <a:lnTo>
                  <a:pt x="799429" y="3858735"/>
                </a:lnTo>
                <a:lnTo>
                  <a:pt x="736132" y="3873322"/>
                </a:lnTo>
                <a:cubicBezTo>
                  <a:pt x="704410" y="3878169"/>
                  <a:pt x="671920" y="3880683"/>
                  <a:pt x="638843" y="3880683"/>
                </a:cubicBezTo>
                <a:cubicBezTo>
                  <a:pt x="286020" y="3880683"/>
                  <a:pt x="0" y="3594663"/>
                  <a:pt x="0" y="3241840"/>
                </a:cubicBezTo>
                <a:cubicBezTo>
                  <a:pt x="0" y="3109532"/>
                  <a:pt x="40221" y="2986617"/>
                  <a:pt x="109104" y="2884657"/>
                </a:cubicBezTo>
                <a:lnTo>
                  <a:pt x="122174" y="2868816"/>
                </a:lnTo>
                <a:lnTo>
                  <a:pt x="94488" y="2779625"/>
                </a:lnTo>
                <a:cubicBezTo>
                  <a:pt x="85978" y="2738038"/>
                  <a:pt x="81509" y="2694979"/>
                  <a:pt x="81509" y="2650876"/>
                </a:cubicBezTo>
                <a:cubicBezTo>
                  <a:pt x="81509" y="2606773"/>
                  <a:pt x="85978" y="2563714"/>
                  <a:pt x="94488" y="2522127"/>
                </a:cubicBezTo>
                <a:lnTo>
                  <a:pt x="95528" y="2518778"/>
                </a:lnTo>
                <a:lnTo>
                  <a:pt x="65815" y="2464038"/>
                </a:lnTo>
                <a:cubicBezTo>
                  <a:pt x="33488" y="2387608"/>
                  <a:pt x="15612" y="2303577"/>
                  <a:pt x="15612" y="2215371"/>
                </a:cubicBezTo>
                <a:cubicBezTo>
                  <a:pt x="15612" y="2038960"/>
                  <a:pt x="87117" y="1879249"/>
                  <a:pt x="202725" y="1763641"/>
                </a:cubicBezTo>
                <a:lnTo>
                  <a:pt x="233897" y="1737921"/>
                </a:lnTo>
                <a:lnTo>
                  <a:pt x="225821" y="1711903"/>
                </a:lnTo>
                <a:cubicBezTo>
                  <a:pt x="217311" y="1670316"/>
                  <a:pt x="212842" y="1627257"/>
                  <a:pt x="212842" y="1583154"/>
                </a:cubicBezTo>
                <a:cubicBezTo>
                  <a:pt x="212842" y="1362640"/>
                  <a:pt x="324568" y="1168220"/>
                  <a:pt x="494502" y="1053416"/>
                </a:cubicBezTo>
                <a:lnTo>
                  <a:pt x="587853" y="1002746"/>
                </a:lnTo>
                <a:lnTo>
                  <a:pt x="581072" y="935480"/>
                </a:lnTo>
                <a:cubicBezTo>
                  <a:pt x="581072" y="626760"/>
                  <a:pt x="800056" y="369186"/>
                  <a:pt x="1091166" y="309616"/>
                </a:cubicBezTo>
                <a:lnTo>
                  <a:pt x="1129507" y="305751"/>
                </a:lnTo>
                <a:lnTo>
                  <a:pt x="1142584" y="281660"/>
                </a:lnTo>
                <a:cubicBezTo>
                  <a:pt x="1257388" y="111727"/>
                  <a:pt x="1451808" y="0"/>
                  <a:pt x="1672322" y="0"/>
                </a:cubicBezTo>
                <a:close/>
              </a:path>
            </a:pathLst>
          </a:custGeom>
          <a:noFill/>
          <a:ln w="2857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39799042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A48197-DCC4-4865-C522-EE91213F2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Step</a:t>
            </a:r>
            <a:r>
              <a:rPr lang="de-DE" dirty="0"/>
              <a:t> 8: Add </a:t>
            </a:r>
            <a:r>
              <a:rPr lang="de-DE" dirty="0" err="1"/>
              <a:t>remaining</a:t>
            </a:r>
            <a:r>
              <a:rPr lang="de-DE" dirty="0"/>
              <a:t> </a:t>
            </a:r>
            <a:r>
              <a:rPr lang="de-DE" dirty="0" err="1"/>
              <a:t>points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outpliers</a:t>
            </a:r>
            <a:endParaRPr lang="de-DE" dirty="0"/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7C93BE93-80DB-AC7B-8C44-2F637BE659C8}"/>
              </a:ext>
            </a:extLst>
          </p:cNvPr>
          <p:cNvSpPr>
            <a:spLocks noChangeAspect="1"/>
          </p:cNvSpPr>
          <p:nvPr/>
        </p:nvSpPr>
        <p:spPr>
          <a:xfrm>
            <a:off x="3954626" y="2653227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A1B80A55-6FA5-FCB1-EE90-AE5C966D86B6}"/>
              </a:ext>
            </a:extLst>
          </p:cNvPr>
          <p:cNvSpPr>
            <a:spLocks noChangeAspect="1"/>
          </p:cNvSpPr>
          <p:nvPr/>
        </p:nvSpPr>
        <p:spPr>
          <a:xfrm>
            <a:off x="4512578" y="2897227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27A786FC-9711-935A-62FE-AA65D00EF316}"/>
              </a:ext>
            </a:extLst>
          </p:cNvPr>
          <p:cNvSpPr>
            <a:spLocks noChangeAspect="1"/>
          </p:cNvSpPr>
          <p:nvPr/>
        </p:nvSpPr>
        <p:spPr>
          <a:xfrm>
            <a:off x="4015409" y="3856383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6</a:t>
            </a:r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4A3010FB-C8D7-7F94-E7A1-C2F5A8645FB2}"/>
              </a:ext>
            </a:extLst>
          </p:cNvPr>
          <p:cNvSpPr>
            <a:spLocks noChangeAspect="1"/>
          </p:cNvSpPr>
          <p:nvPr/>
        </p:nvSpPr>
        <p:spPr>
          <a:xfrm>
            <a:off x="3594626" y="3288757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6</a:t>
            </a: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009384DB-D876-6BA4-F023-F7786A25349E}"/>
              </a:ext>
            </a:extLst>
          </p:cNvPr>
          <p:cNvSpPr>
            <a:spLocks noChangeAspect="1"/>
          </p:cNvSpPr>
          <p:nvPr/>
        </p:nvSpPr>
        <p:spPr>
          <a:xfrm>
            <a:off x="4004349" y="5127443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E43E9054-2D46-A27B-B95E-604B711434AA}"/>
              </a:ext>
            </a:extLst>
          </p:cNvPr>
          <p:cNvSpPr>
            <a:spLocks noChangeAspect="1"/>
          </p:cNvSpPr>
          <p:nvPr/>
        </p:nvSpPr>
        <p:spPr>
          <a:xfrm>
            <a:off x="4711149" y="5487443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05A43F7A-9E19-24A9-C7E4-F6D60AA8E274}"/>
              </a:ext>
            </a:extLst>
          </p:cNvPr>
          <p:cNvSpPr>
            <a:spLocks noChangeAspect="1"/>
          </p:cNvSpPr>
          <p:nvPr/>
        </p:nvSpPr>
        <p:spPr>
          <a:xfrm>
            <a:off x="6787257" y="5225049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3</a:t>
            </a:r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9C61EFFD-9897-A494-B939-21289B897FEA}"/>
              </a:ext>
            </a:extLst>
          </p:cNvPr>
          <p:cNvSpPr>
            <a:spLocks noChangeAspect="1"/>
          </p:cNvSpPr>
          <p:nvPr/>
        </p:nvSpPr>
        <p:spPr>
          <a:xfrm>
            <a:off x="5749203" y="5474269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ED480C72-842B-CF7B-C2F2-E6E1BEDCE945}"/>
              </a:ext>
            </a:extLst>
          </p:cNvPr>
          <p:cNvSpPr>
            <a:spLocks noChangeAspect="1"/>
          </p:cNvSpPr>
          <p:nvPr/>
        </p:nvSpPr>
        <p:spPr>
          <a:xfrm>
            <a:off x="4436095" y="2358253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9B34E332-2476-2E4F-8142-69B525140F53}"/>
              </a:ext>
            </a:extLst>
          </p:cNvPr>
          <p:cNvSpPr>
            <a:spLocks noChangeAspect="1"/>
          </p:cNvSpPr>
          <p:nvPr/>
        </p:nvSpPr>
        <p:spPr>
          <a:xfrm>
            <a:off x="4240650" y="3303131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D0864957-09AC-DE38-714F-8C08D6108C0B}"/>
              </a:ext>
            </a:extLst>
          </p:cNvPr>
          <p:cNvSpPr>
            <a:spLocks noChangeAspect="1"/>
          </p:cNvSpPr>
          <p:nvPr/>
        </p:nvSpPr>
        <p:spPr>
          <a:xfrm>
            <a:off x="3401901" y="3909939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BB04F976-7FA7-393B-CCEB-369642BEFDBB}"/>
              </a:ext>
            </a:extLst>
          </p:cNvPr>
          <p:cNvSpPr>
            <a:spLocks noChangeAspect="1"/>
          </p:cNvSpPr>
          <p:nvPr/>
        </p:nvSpPr>
        <p:spPr>
          <a:xfrm>
            <a:off x="4706145" y="6014269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82345C1E-A7BC-2302-53EE-C35B11D19912}"/>
              </a:ext>
            </a:extLst>
          </p:cNvPr>
          <p:cNvSpPr>
            <a:spLocks noChangeAspect="1"/>
          </p:cNvSpPr>
          <p:nvPr/>
        </p:nvSpPr>
        <p:spPr>
          <a:xfrm>
            <a:off x="5173831" y="5834269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63648FCA-CB20-7998-CB4B-4BE9118BEF68}"/>
              </a:ext>
            </a:extLst>
          </p:cNvPr>
          <p:cNvSpPr>
            <a:spLocks noChangeAspect="1"/>
          </p:cNvSpPr>
          <p:nvPr/>
        </p:nvSpPr>
        <p:spPr>
          <a:xfrm>
            <a:off x="4192074" y="5653094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3009A79A-C38D-6AA0-DF71-93AC6FB59BCB}"/>
              </a:ext>
            </a:extLst>
          </p:cNvPr>
          <p:cNvSpPr>
            <a:spLocks noChangeAspect="1"/>
          </p:cNvSpPr>
          <p:nvPr/>
        </p:nvSpPr>
        <p:spPr>
          <a:xfrm>
            <a:off x="3388122" y="4919843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6</a:t>
            </a:r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67092B24-A0D1-B6CB-FBF1-A4352E449A9C}"/>
              </a:ext>
            </a:extLst>
          </p:cNvPr>
          <p:cNvSpPr>
            <a:spLocks noChangeAspect="1"/>
          </p:cNvSpPr>
          <p:nvPr/>
        </p:nvSpPr>
        <p:spPr>
          <a:xfrm>
            <a:off x="6324575" y="5585739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A7EB11A0-7B46-E3E0-6A54-6AFD995C87A0}"/>
              </a:ext>
            </a:extLst>
          </p:cNvPr>
          <p:cNvSpPr>
            <a:spLocks noChangeAspect="1"/>
          </p:cNvSpPr>
          <p:nvPr/>
        </p:nvSpPr>
        <p:spPr>
          <a:xfrm>
            <a:off x="5749203" y="5869539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24" name="Ellipse 23">
            <a:extLst>
              <a:ext uri="{FF2B5EF4-FFF2-40B4-BE49-F238E27FC236}">
                <a16:creationId xmlns:a16="http://schemas.microsoft.com/office/drawing/2014/main" id="{F27747C9-D78E-88D8-CAA8-D5FB43FFCA39}"/>
              </a:ext>
            </a:extLst>
          </p:cNvPr>
          <p:cNvSpPr>
            <a:spLocks noChangeAspect="1"/>
          </p:cNvSpPr>
          <p:nvPr/>
        </p:nvSpPr>
        <p:spPr>
          <a:xfrm>
            <a:off x="6285249" y="5045739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25" name="Ellipse 24">
            <a:extLst>
              <a:ext uri="{FF2B5EF4-FFF2-40B4-BE49-F238E27FC236}">
                <a16:creationId xmlns:a16="http://schemas.microsoft.com/office/drawing/2014/main" id="{7B1F4290-AE18-DD3F-3DE2-5568048FAA63}"/>
              </a:ext>
            </a:extLst>
          </p:cNvPr>
          <p:cNvSpPr>
            <a:spLocks noChangeAspect="1"/>
          </p:cNvSpPr>
          <p:nvPr/>
        </p:nvSpPr>
        <p:spPr>
          <a:xfrm>
            <a:off x="4917564" y="2469981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26" name="Ellipse 25">
            <a:extLst>
              <a:ext uri="{FF2B5EF4-FFF2-40B4-BE49-F238E27FC236}">
                <a16:creationId xmlns:a16="http://schemas.microsoft.com/office/drawing/2014/main" id="{8CD5E78F-9C79-10D6-0AAE-6F8317F8F422}"/>
              </a:ext>
            </a:extLst>
          </p:cNvPr>
          <p:cNvSpPr>
            <a:spLocks noChangeAspect="1"/>
          </p:cNvSpPr>
          <p:nvPr/>
        </p:nvSpPr>
        <p:spPr>
          <a:xfrm>
            <a:off x="4897723" y="2045449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3</a:t>
            </a:r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D27849EC-56AB-F647-736A-C638065ECF87}"/>
              </a:ext>
            </a:extLst>
          </p:cNvPr>
          <p:cNvSpPr>
            <a:spLocks noChangeAspect="1"/>
          </p:cNvSpPr>
          <p:nvPr/>
        </p:nvSpPr>
        <p:spPr>
          <a:xfrm>
            <a:off x="5533831" y="3766887"/>
            <a:ext cx="360000" cy="360000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6</a:t>
            </a:r>
          </a:p>
        </p:txBody>
      </p:sp>
      <p:sp>
        <p:nvSpPr>
          <p:cNvPr id="28" name="Ellipse 27">
            <a:extLst>
              <a:ext uri="{FF2B5EF4-FFF2-40B4-BE49-F238E27FC236}">
                <a16:creationId xmlns:a16="http://schemas.microsoft.com/office/drawing/2014/main" id="{F32FB453-9966-CDC9-E8B6-455719AD6926}"/>
              </a:ext>
            </a:extLst>
          </p:cNvPr>
          <p:cNvSpPr>
            <a:spLocks noChangeAspect="1"/>
          </p:cNvSpPr>
          <p:nvPr/>
        </p:nvSpPr>
        <p:spPr>
          <a:xfrm>
            <a:off x="5079914" y="3677979"/>
            <a:ext cx="360000" cy="360000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1E26AF77-737A-30F0-50A0-BD14AFF49633}"/>
              </a:ext>
            </a:extLst>
          </p:cNvPr>
          <p:cNvSpPr>
            <a:spLocks noChangeAspect="1"/>
          </p:cNvSpPr>
          <p:nvPr/>
        </p:nvSpPr>
        <p:spPr>
          <a:xfrm>
            <a:off x="5177669" y="4146287"/>
            <a:ext cx="360000" cy="360000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30" name="Ellipse 29">
            <a:extLst>
              <a:ext uri="{FF2B5EF4-FFF2-40B4-BE49-F238E27FC236}">
                <a16:creationId xmlns:a16="http://schemas.microsoft.com/office/drawing/2014/main" id="{228DD4B7-89AC-1565-B546-86D3AF780AF2}"/>
              </a:ext>
            </a:extLst>
          </p:cNvPr>
          <p:cNvSpPr>
            <a:spLocks noChangeAspect="1"/>
          </p:cNvSpPr>
          <p:nvPr/>
        </p:nvSpPr>
        <p:spPr>
          <a:xfrm>
            <a:off x="5430530" y="3361755"/>
            <a:ext cx="360000" cy="360000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31" name="Ellipse 30">
            <a:extLst>
              <a:ext uri="{FF2B5EF4-FFF2-40B4-BE49-F238E27FC236}">
                <a16:creationId xmlns:a16="http://schemas.microsoft.com/office/drawing/2014/main" id="{D9DA0264-0DB7-EE43-6548-61FC056764AC}"/>
              </a:ext>
            </a:extLst>
          </p:cNvPr>
          <p:cNvSpPr>
            <a:spLocks noChangeAspect="1"/>
          </p:cNvSpPr>
          <p:nvPr/>
        </p:nvSpPr>
        <p:spPr>
          <a:xfrm>
            <a:off x="5627720" y="4233081"/>
            <a:ext cx="360000" cy="360000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C64CEE2C-CD7F-E141-AAE5-5CAC0D07D077}"/>
              </a:ext>
            </a:extLst>
          </p:cNvPr>
          <p:cNvSpPr>
            <a:spLocks noChangeAspect="1"/>
          </p:cNvSpPr>
          <p:nvPr/>
        </p:nvSpPr>
        <p:spPr>
          <a:xfrm>
            <a:off x="2964068" y="4326287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33" name="Ellipse 32">
            <a:extLst>
              <a:ext uri="{FF2B5EF4-FFF2-40B4-BE49-F238E27FC236}">
                <a16:creationId xmlns:a16="http://schemas.microsoft.com/office/drawing/2014/main" id="{E9F27BC3-87E4-166E-5E5E-E63C0EB814C2}"/>
              </a:ext>
            </a:extLst>
          </p:cNvPr>
          <p:cNvSpPr>
            <a:spLocks noChangeAspect="1"/>
          </p:cNvSpPr>
          <p:nvPr/>
        </p:nvSpPr>
        <p:spPr>
          <a:xfrm>
            <a:off x="2948602" y="3108757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2</a:t>
            </a:r>
          </a:p>
        </p:txBody>
      </p:sp>
      <p:sp>
        <p:nvSpPr>
          <p:cNvPr id="34" name="Ellipse 33">
            <a:extLst>
              <a:ext uri="{FF2B5EF4-FFF2-40B4-BE49-F238E27FC236}">
                <a16:creationId xmlns:a16="http://schemas.microsoft.com/office/drawing/2014/main" id="{237A2DE5-7D81-E3C8-21B0-62BD2B35A62A}"/>
              </a:ext>
            </a:extLst>
          </p:cNvPr>
          <p:cNvSpPr>
            <a:spLocks noChangeAspect="1"/>
          </p:cNvSpPr>
          <p:nvPr/>
        </p:nvSpPr>
        <p:spPr>
          <a:xfrm>
            <a:off x="6088278" y="3400496"/>
            <a:ext cx="360000" cy="360000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3</a:t>
            </a:r>
          </a:p>
        </p:txBody>
      </p:sp>
      <p:sp>
        <p:nvSpPr>
          <p:cNvPr id="35" name="Ellipse 34">
            <a:extLst>
              <a:ext uri="{FF2B5EF4-FFF2-40B4-BE49-F238E27FC236}">
                <a16:creationId xmlns:a16="http://schemas.microsoft.com/office/drawing/2014/main" id="{B9EB4CDF-53F7-C73A-222A-CF843DD89AA4}"/>
              </a:ext>
            </a:extLst>
          </p:cNvPr>
          <p:cNvSpPr>
            <a:spLocks noChangeAspect="1"/>
          </p:cNvSpPr>
          <p:nvPr/>
        </p:nvSpPr>
        <p:spPr>
          <a:xfrm>
            <a:off x="2155695" y="5167199"/>
            <a:ext cx="360000" cy="360000"/>
          </a:xfrm>
          <a:prstGeom prst="ellipse">
            <a:avLst/>
          </a:prstGeom>
          <a:ln/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2</a:t>
            </a:r>
          </a:p>
        </p:txBody>
      </p:sp>
      <p:sp>
        <p:nvSpPr>
          <p:cNvPr id="36" name="Ellipse 35">
            <a:extLst>
              <a:ext uri="{FF2B5EF4-FFF2-40B4-BE49-F238E27FC236}">
                <a16:creationId xmlns:a16="http://schemas.microsoft.com/office/drawing/2014/main" id="{C28E139A-3446-F60F-6DD2-FA047C457549}"/>
              </a:ext>
            </a:extLst>
          </p:cNvPr>
          <p:cNvSpPr>
            <a:spLocks noChangeAspect="1"/>
          </p:cNvSpPr>
          <p:nvPr/>
        </p:nvSpPr>
        <p:spPr>
          <a:xfrm>
            <a:off x="2784068" y="5368119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3</a:t>
            </a:r>
          </a:p>
        </p:txBody>
      </p:sp>
      <p:sp>
        <p:nvSpPr>
          <p:cNvPr id="37" name="Ellipse 36">
            <a:extLst>
              <a:ext uri="{FF2B5EF4-FFF2-40B4-BE49-F238E27FC236}">
                <a16:creationId xmlns:a16="http://schemas.microsoft.com/office/drawing/2014/main" id="{CFA6BE0C-E32C-CC39-A5F6-43533FC8648F}"/>
              </a:ext>
            </a:extLst>
          </p:cNvPr>
          <p:cNvSpPr>
            <a:spLocks noChangeAspect="1"/>
          </p:cNvSpPr>
          <p:nvPr/>
        </p:nvSpPr>
        <p:spPr>
          <a:xfrm>
            <a:off x="8126922" y="4739843"/>
            <a:ext cx="360000" cy="360000"/>
          </a:xfrm>
          <a:prstGeom prst="ellipse">
            <a:avLst/>
          </a:prstGeom>
          <a:ln/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38" name="Ellipse 37">
            <a:extLst>
              <a:ext uri="{FF2B5EF4-FFF2-40B4-BE49-F238E27FC236}">
                <a16:creationId xmlns:a16="http://schemas.microsoft.com/office/drawing/2014/main" id="{D6C53B24-8328-1765-E66A-A58066D7E61C}"/>
              </a:ext>
            </a:extLst>
          </p:cNvPr>
          <p:cNvSpPr>
            <a:spLocks noChangeAspect="1"/>
          </p:cNvSpPr>
          <p:nvPr/>
        </p:nvSpPr>
        <p:spPr>
          <a:xfrm>
            <a:off x="1564626" y="2870693"/>
            <a:ext cx="360000" cy="360000"/>
          </a:xfrm>
          <a:prstGeom prst="ellipse">
            <a:avLst/>
          </a:prstGeom>
          <a:ln/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E5BF6D1C-6F1B-92C7-3FB8-09ECC172BD29}"/>
              </a:ext>
            </a:extLst>
          </p:cNvPr>
          <p:cNvSpPr>
            <a:spLocks noChangeAspect="1"/>
          </p:cNvSpPr>
          <p:nvPr/>
        </p:nvSpPr>
        <p:spPr>
          <a:xfrm>
            <a:off x="4031952" y="4506287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39" name="Ellipse 38">
            <a:extLst>
              <a:ext uri="{FF2B5EF4-FFF2-40B4-BE49-F238E27FC236}">
                <a16:creationId xmlns:a16="http://schemas.microsoft.com/office/drawing/2014/main" id="{81D19EC7-F8EC-B73D-29D5-DE195389D94A}"/>
              </a:ext>
            </a:extLst>
          </p:cNvPr>
          <p:cNvSpPr>
            <a:spLocks noChangeAspect="1"/>
          </p:cNvSpPr>
          <p:nvPr/>
        </p:nvSpPr>
        <p:spPr>
          <a:xfrm>
            <a:off x="3445565" y="4366592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660117771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0E644A-EB40-026F-6CD1-26C90F6E2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DBSCAN in </a:t>
            </a:r>
            <a:r>
              <a:rPr lang="de-DE" dirty="0" err="1"/>
              <a:t>sklearn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8AE9914-5292-FA0D-F73B-3ADE1E203F5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>
                <a:hlinkClick r:id="rId3"/>
              </a:rPr>
              <a:t>DBSCAN</a:t>
            </a:r>
            <a:r>
              <a:rPr lang="de-DE" dirty="0"/>
              <a:t> in </a:t>
            </a:r>
            <a:r>
              <a:rPr lang="de-DE" dirty="0" err="1"/>
              <a:t>sklearn</a:t>
            </a:r>
            <a:endParaRPr lang="de-DE" dirty="0"/>
          </a:p>
          <a:p>
            <a:r>
              <a:rPr lang="de-DE" dirty="0" err="1"/>
              <a:t>Example</a:t>
            </a:r>
            <a:r>
              <a:rPr lang="de-DE" dirty="0"/>
              <a:t>: </a:t>
            </a:r>
            <a:r>
              <a:rPr lang="de-DE" dirty="0">
                <a:hlinkClick r:id="rId4"/>
              </a:rPr>
              <a:t>https://www.kaggle.com/code/viktorreichert/dbscan-clustering-of-fuel-price-in-india</a:t>
            </a:r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F38C5C21-7406-AC99-15CA-99C742F1FD2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5"/>
          <a:stretch>
            <a:fillRect/>
          </a:stretch>
        </p:blipFill>
        <p:spPr>
          <a:xfrm>
            <a:off x="6724650" y="2010569"/>
            <a:ext cx="4076700" cy="398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891387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74694D-71C2-6FD2-9CE2-47CA35048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E48D97C-9912-E2AF-CBB4-3AAE0DF192A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02982D6-B801-706E-2503-A67ADFB0EEE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707335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24413A-3033-5D82-3AF1-8DBC63EAED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sorting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3C8ED72-EC1F-A161-6074-5C14426A27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Use </a:t>
            </a:r>
            <a:r>
              <a:rPr lang="de-DE" dirty="0" err="1">
                <a:hlinkClick r:id="rId2"/>
              </a:rPr>
              <a:t>sort_values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sort</a:t>
            </a:r>
            <a:r>
              <a:rPr lang="de-DE" dirty="0"/>
              <a:t> </a:t>
            </a:r>
            <a:r>
              <a:rPr lang="de-DE" dirty="0" err="1"/>
              <a:t>based</a:t>
            </a:r>
            <a:r>
              <a:rPr lang="de-DE" dirty="0"/>
              <a:t> on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columns</a:t>
            </a:r>
            <a:r>
              <a:rPr lang="de-DE" dirty="0"/>
              <a:t>.</a:t>
            </a:r>
          </a:p>
          <a:p>
            <a:r>
              <a:rPr lang="en-US" dirty="0"/>
              <a:t>The "by" parameter must always be specified for </a:t>
            </a:r>
            <a:r>
              <a:rPr lang="en-US" dirty="0" err="1"/>
              <a:t>DataFrames</a:t>
            </a:r>
            <a:r>
              <a:rPr lang="en-US" dirty="0"/>
              <a:t>. This is not necessary for a series.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718C2BB-10F6-A652-CF34-554A4C8B8E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8874" y="4407565"/>
            <a:ext cx="2825594" cy="2340492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69C20F90-8B2D-0411-10ED-E1E8613D79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8289" y="4407565"/>
            <a:ext cx="3008824" cy="2296208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5C58B939-2946-38D4-8916-0BCD452CAE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0099" y="3682530"/>
            <a:ext cx="4143375" cy="466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Pfeil: nach rechts 9">
            <a:extLst>
              <a:ext uri="{FF2B5EF4-FFF2-40B4-BE49-F238E27FC236}">
                <a16:creationId xmlns:a16="http://schemas.microsoft.com/office/drawing/2014/main" id="{76016598-CAF8-EDB2-614B-9B2BB7BD33F5}"/>
              </a:ext>
            </a:extLst>
          </p:cNvPr>
          <p:cNvSpPr/>
          <p:nvPr/>
        </p:nvSpPr>
        <p:spPr>
          <a:xfrm>
            <a:off x="5663967" y="5500578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484199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495140-96B4-279B-9C79-A1F07137D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Differences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consecutive</a:t>
            </a:r>
            <a:r>
              <a:rPr lang="de-DE" dirty="0"/>
              <a:t> </a:t>
            </a:r>
            <a:r>
              <a:rPr lang="de-DE" dirty="0" err="1"/>
              <a:t>values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8DFE2B8-B89D-95A8-901F-0BBCC6BA2E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diff can be used to calculate the differences between two consecutive lines. The first index is filled with </a:t>
            </a:r>
            <a:r>
              <a:rPr lang="en-US" dirty="0" err="1"/>
              <a:t>NaN</a:t>
            </a:r>
            <a:r>
              <a:rPr lang="en-US" dirty="0"/>
              <a:t> or </a:t>
            </a:r>
            <a:r>
              <a:rPr lang="en-US" dirty="0" err="1"/>
              <a:t>NaT.</a:t>
            </a:r>
            <a:endParaRPr lang="en-US" dirty="0"/>
          </a:p>
          <a:p>
            <a:r>
              <a:rPr lang="en-US" dirty="0"/>
              <a:t>It is very well suited for determining time differences.</a:t>
            </a:r>
          </a:p>
          <a:p>
            <a:r>
              <a:rPr lang="en-US" dirty="0"/>
              <a:t>Data types of the result are float64 or </a:t>
            </a:r>
            <a:r>
              <a:rPr lang="en-US" dirty="0" err="1"/>
              <a:t>timediff</a:t>
            </a:r>
            <a:r>
              <a:rPr lang="en-US" dirty="0"/>
              <a:t>!</a:t>
            </a:r>
            <a:endParaRPr lang="de-DE" dirty="0"/>
          </a:p>
        </p:txBody>
      </p:sp>
      <p:graphicFrame>
        <p:nvGraphicFramePr>
          <p:cNvPr id="4" name="Tabelle 4">
            <a:extLst>
              <a:ext uri="{FF2B5EF4-FFF2-40B4-BE49-F238E27FC236}">
                <a16:creationId xmlns:a16="http://schemas.microsoft.com/office/drawing/2014/main" id="{0FFC4DB0-D543-9B51-E623-9D2A1F22DA92}"/>
              </a:ext>
            </a:extLst>
          </p:cNvPr>
          <p:cNvGraphicFramePr>
            <a:graphicFrameLocks noGrp="1"/>
          </p:cNvGraphicFramePr>
          <p:nvPr/>
        </p:nvGraphicFramePr>
        <p:xfrm>
          <a:off x="1907405" y="4267835"/>
          <a:ext cx="2552998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6499">
                  <a:extLst>
                    <a:ext uri="{9D8B030D-6E8A-4147-A177-3AD203B41FA5}">
                      <a16:colId xmlns:a16="http://schemas.microsoft.com/office/drawing/2014/main" val="892452292"/>
                    </a:ext>
                  </a:extLst>
                </a:gridCol>
                <a:gridCol w="1276499">
                  <a:extLst>
                    <a:ext uri="{9D8B030D-6E8A-4147-A177-3AD203B41FA5}">
                      <a16:colId xmlns:a16="http://schemas.microsoft.com/office/drawing/2014/main" val="38694545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21937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2021-01-01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56086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2021-02-01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16050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2021-03-01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70281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-4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2021-04-01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42721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2021-05-01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2323426"/>
                  </a:ext>
                </a:extLst>
              </a:tr>
            </a:tbl>
          </a:graphicData>
        </a:graphic>
      </p:graphicFrame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AE8AD2D-A65D-BD2B-084B-E61E55E0A97C}"/>
              </a:ext>
            </a:extLst>
          </p:cNvPr>
          <p:cNvGraphicFramePr>
            <a:graphicFrameLocks noGrp="1"/>
          </p:cNvGraphicFramePr>
          <p:nvPr/>
        </p:nvGraphicFramePr>
        <p:xfrm>
          <a:off x="7562595" y="4267835"/>
          <a:ext cx="2552998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6499">
                  <a:extLst>
                    <a:ext uri="{9D8B030D-6E8A-4147-A177-3AD203B41FA5}">
                      <a16:colId xmlns:a16="http://schemas.microsoft.com/office/drawing/2014/main" val="892452292"/>
                    </a:ext>
                  </a:extLst>
                </a:gridCol>
                <a:gridCol w="1276499">
                  <a:extLst>
                    <a:ext uri="{9D8B030D-6E8A-4147-A177-3AD203B41FA5}">
                      <a16:colId xmlns:a16="http://schemas.microsoft.com/office/drawing/2014/main" val="40385005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21937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err="1"/>
                        <a:t>NaN</a:t>
                      </a:r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err="1"/>
                        <a:t>NaT</a:t>
                      </a:r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56086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0.0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31 </a:t>
                      </a:r>
                      <a:r>
                        <a:rPr lang="de-DE" err="1"/>
                        <a:t>days</a:t>
                      </a:r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16050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5.0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28 </a:t>
                      </a:r>
                      <a:r>
                        <a:rPr lang="de-DE" err="1"/>
                        <a:t>days</a:t>
                      </a:r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70281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-14.0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31 </a:t>
                      </a:r>
                      <a:r>
                        <a:rPr lang="de-DE" err="1"/>
                        <a:t>days</a:t>
                      </a:r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42721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7.0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30 </a:t>
                      </a:r>
                      <a:r>
                        <a:rPr lang="de-DE" err="1"/>
                        <a:t>days</a:t>
                      </a:r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2323426"/>
                  </a:ext>
                </a:extLst>
              </a:tr>
            </a:tbl>
          </a:graphicData>
        </a:graphic>
      </p:graphicFrame>
      <p:sp>
        <p:nvSpPr>
          <p:cNvPr id="6" name="Pfeil: nach rechts 5">
            <a:extLst>
              <a:ext uri="{FF2B5EF4-FFF2-40B4-BE49-F238E27FC236}">
                <a16:creationId xmlns:a16="http://schemas.microsoft.com/office/drawing/2014/main" id="{A599A307-87CF-D510-05A3-837F003D579D}"/>
              </a:ext>
            </a:extLst>
          </p:cNvPr>
          <p:cNvSpPr/>
          <p:nvPr/>
        </p:nvSpPr>
        <p:spPr>
          <a:xfrm>
            <a:off x="5273905" y="5175653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B3042AB0-AB1B-2003-A366-37D5265985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5090" y="4480884"/>
            <a:ext cx="1133475" cy="381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252BAB96-6E7D-584C-415D-7BB4F9D7C968}"/>
                  </a:ext>
                </a:extLst>
              </p:cNvPr>
              <p:cNvSpPr txBox="1"/>
              <p:nvPr/>
            </p:nvSpPr>
            <p:spPr>
              <a:xfrm>
                <a:off x="6829642" y="5052543"/>
                <a:ext cx="730072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5−5=</m:t>
                      </m:r>
                    </m:oMath>
                  </m:oMathPara>
                </a14:m>
                <a:endParaRPr lang="de-DE" sz="160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252BAB96-6E7D-584C-415D-7BB4F9D7C9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9642" y="5052543"/>
                <a:ext cx="730072" cy="246221"/>
              </a:xfrm>
              <a:prstGeom prst="rect">
                <a:avLst/>
              </a:prstGeom>
              <a:blipFill>
                <a:blip r:embed="rId3"/>
                <a:stretch>
                  <a:fillRect l="-6667" r="-1667"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1D73A84F-5D19-70D9-8E78-60C27E6D61CD}"/>
                  </a:ext>
                </a:extLst>
              </p:cNvPr>
              <p:cNvSpPr txBox="1"/>
              <p:nvPr/>
            </p:nvSpPr>
            <p:spPr>
              <a:xfrm>
                <a:off x="6716227" y="5440162"/>
                <a:ext cx="843884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i="1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de-DE" sz="1600" b="0" i="1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0−5=</m:t>
                      </m:r>
                    </m:oMath>
                  </m:oMathPara>
                </a14:m>
                <a:endParaRPr lang="de-DE" sz="160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1D73A84F-5D19-70D9-8E78-60C27E6D61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6227" y="5440162"/>
                <a:ext cx="843884" cy="246221"/>
              </a:xfrm>
              <a:prstGeom prst="rect">
                <a:avLst/>
              </a:prstGeom>
              <a:blipFill>
                <a:blip r:embed="rId4"/>
                <a:stretch>
                  <a:fillRect l="-5797" r="-2174" b="-48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A2736E36-4586-5117-B3DD-F5DF0894CAA7}"/>
                  </a:ext>
                </a:extLst>
              </p:cNvPr>
              <p:cNvSpPr txBox="1"/>
              <p:nvPr/>
            </p:nvSpPr>
            <p:spPr>
              <a:xfrm>
                <a:off x="6553190" y="5813605"/>
                <a:ext cx="997773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−4−10=</m:t>
                      </m:r>
                    </m:oMath>
                  </m:oMathPara>
                </a14:m>
                <a:endParaRPr lang="de-DE" sz="160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A2736E36-4586-5117-B3DD-F5DF0894CA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3190" y="5813605"/>
                <a:ext cx="997773" cy="246221"/>
              </a:xfrm>
              <a:prstGeom prst="rect">
                <a:avLst/>
              </a:prstGeom>
              <a:blipFill>
                <a:blip r:embed="rId5"/>
                <a:stretch>
                  <a:fillRect l="-610" r="-1220" b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E3F06C73-6E5E-BEFA-73D5-DBDD269284D6}"/>
                  </a:ext>
                </a:extLst>
              </p:cNvPr>
              <p:cNvSpPr txBox="1"/>
              <p:nvPr/>
            </p:nvSpPr>
            <p:spPr>
              <a:xfrm>
                <a:off x="6326356" y="6187048"/>
                <a:ext cx="1208151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−3−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600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−4</m:t>
                          </m:r>
                        </m:e>
                      </m:d>
                      <m:r>
                        <a:rPr lang="de-DE" sz="1600" b="0" i="1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de-DE" sz="160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E3F06C73-6E5E-BEFA-73D5-DBDD269284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6356" y="6187048"/>
                <a:ext cx="1208151" cy="246221"/>
              </a:xfrm>
              <a:prstGeom prst="rect">
                <a:avLst/>
              </a:prstGeom>
              <a:blipFill>
                <a:blip r:embed="rId6"/>
                <a:stretch>
                  <a:fillRect l="-505" r="-1010" b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063407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907F799-09D1-38F6-7942-58A2A99BB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Filtering</a:t>
            </a:r>
            <a:r>
              <a:rPr lang="de-DE" dirty="0"/>
              <a:t> Data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Queries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7DA5955-75E0-F482-885E-F6EA980114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>
                <a:hlinkClick r:id="rId2"/>
              </a:rPr>
              <a:t>Pandas.DataFrame.query</a:t>
            </a:r>
            <a:endParaRPr lang="de-DE" dirty="0"/>
          </a:p>
          <a:p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7379D9C-881E-5FD1-3C14-8B9C058F81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9900" y="2342357"/>
            <a:ext cx="5803900" cy="1450975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6884B863-688E-B9CF-54EF-2F57936173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9900" y="4310063"/>
            <a:ext cx="5803900" cy="145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6991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716570B-A11B-15FD-0224-D7E0590A3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function</a:t>
            </a:r>
            <a:r>
              <a:rPr lang="de-DE" dirty="0"/>
              <a:t> </a:t>
            </a:r>
            <a:r>
              <a:rPr lang="de-DE" dirty="0" err="1"/>
              <a:t>wrapper</a:t>
            </a:r>
            <a:endParaRPr lang="de-DE" dirty="0"/>
          </a:p>
        </p:txBody>
      </p:sp>
      <p:graphicFrame>
        <p:nvGraphicFramePr>
          <p:cNvPr id="4" name="Tabelle 4">
            <a:extLst>
              <a:ext uri="{FF2B5EF4-FFF2-40B4-BE49-F238E27FC236}">
                <a16:creationId xmlns:a16="http://schemas.microsoft.com/office/drawing/2014/main" id="{252FAD50-A4C6-80E4-1E21-26A4B8E2836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59549831"/>
              </p:ext>
            </p:extLst>
          </p:nvPr>
        </p:nvGraphicFramePr>
        <p:xfrm>
          <a:off x="838198" y="1455420"/>
          <a:ext cx="10515597" cy="3947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7333">
                  <a:extLst>
                    <a:ext uri="{9D8B030D-6E8A-4147-A177-3AD203B41FA5}">
                      <a16:colId xmlns:a16="http://schemas.microsoft.com/office/drawing/2014/main" val="1589357065"/>
                    </a:ext>
                  </a:extLst>
                </a:gridCol>
                <a:gridCol w="4034117">
                  <a:extLst>
                    <a:ext uri="{9D8B030D-6E8A-4147-A177-3AD203B41FA5}">
                      <a16:colId xmlns:a16="http://schemas.microsoft.com/office/drawing/2014/main" val="3983735347"/>
                    </a:ext>
                  </a:extLst>
                </a:gridCol>
                <a:gridCol w="5314147">
                  <a:extLst>
                    <a:ext uri="{9D8B030D-6E8A-4147-A177-3AD203B41FA5}">
                      <a16:colId xmlns:a16="http://schemas.microsoft.com/office/drawing/2014/main" val="2613500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Methode on DF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Parameter </a:t>
                      </a:r>
                      <a:r>
                        <a:rPr lang="de-DE" dirty="0" err="1"/>
                        <a:t>of</a:t>
                      </a:r>
                      <a:r>
                        <a:rPr lang="de-DE" dirty="0"/>
                        <a:t> Callback Funktion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07737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>
                          <a:hlinkClick r:id="rId2"/>
                        </a:rPr>
                        <a:t>apply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Applies function to entire column/row.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Applies function to entire column/row.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6511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>
                          <a:hlinkClick r:id="rId3"/>
                        </a:rPr>
                        <a:t>applymap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Cell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Applies function on each cell.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95487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>
                          <a:hlinkClick r:id="rId4"/>
                        </a:rPr>
                        <a:t>aggregate</a:t>
                      </a:r>
                      <a:endParaRPr lang="de-DE" dirty="0"/>
                    </a:p>
                    <a:p>
                      <a:r>
                        <a:rPr lang="de-DE" dirty="0" err="1">
                          <a:hlinkClick r:id="rId5"/>
                        </a:rPr>
                        <a:t>agg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Column (default, axis=0),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Row (axis=1)</a:t>
                      </a:r>
                      <a:endParaRPr kumimoji="0" lang="de-DE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Applies aggregation function to entire column/row.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12074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>
                          <a:hlinkClick r:id="rId6"/>
                        </a:rPr>
                        <a:t>transform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Column</a:t>
                      </a:r>
                      <a:r>
                        <a:rPr kumimoji="0" lang="de-DE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(</a:t>
                      </a:r>
                      <a:r>
                        <a:rPr kumimoji="0" lang="de-DE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default</a:t>
                      </a:r>
                      <a:r>
                        <a:rPr kumimoji="0" lang="de-DE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, </a:t>
                      </a:r>
                      <a:r>
                        <a:rPr kumimoji="0" lang="de-DE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axis</a:t>
                      </a:r>
                      <a:r>
                        <a:rPr kumimoji="0" lang="de-DE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=0),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Row</a:t>
                      </a:r>
                      <a:r>
                        <a:rPr kumimoji="0" lang="de-DE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(</a:t>
                      </a:r>
                      <a:r>
                        <a:rPr kumimoji="0" lang="de-DE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axis</a:t>
                      </a:r>
                      <a:r>
                        <a:rPr kumimoji="0" lang="de-DE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=1)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Applies function to column/row. The result must be exactly the same size as the input.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57182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>
                          <a:hlinkClick r:id="rId7"/>
                        </a:rPr>
                        <a:t>assign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eaLnBrk="1" latinLnBrk="0" hangingPunct="1"/>
                      <a:r>
                        <a:rPr lang="de-DE" dirty="0">
                          <a:effectLst/>
                        </a:rPr>
                        <a:t>DataFrame</a:t>
                      </a:r>
                    </a:p>
                    <a:p>
                      <a:pPr rtl="0" eaLnBrk="1" latinLnBrk="0" hangingPunct="1"/>
                      <a:r>
                        <a:rPr lang="de-DE" dirty="0">
                          <a:effectLst/>
                        </a:rPr>
                        <a:t>(</a:t>
                      </a:r>
                      <a:r>
                        <a:rPr lang="en-US" dirty="0">
                          <a:effectLst/>
                        </a:rPr>
                        <a:t>A **Dictionary with column name and function is transferred</a:t>
                      </a:r>
                      <a:r>
                        <a:rPr lang="de-DE" dirty="0">
                          <a:effectLst/>
                        </a:rPr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Invert methods to get new database columns.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63054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>
                          <a:hlinkClick r:id="rId8"/>
                        </a:rPr>
                        <a:t>pipe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eaLnBrk="1" latinLnBrk="0" hangingPunct="1"/>
                      <a:r>
                        <a:rPr lang="de-DE" dirty="0">
                          <a:effectLst/>
                        </a:rPr>
                        <a:t>DataFrame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Applies aggregation function to entire DataFrame.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8768489"/>
                  </a:ext>
                </a:extLst>
              </a:tr>
            </a:tbl>
          </a:graphicData>
        </a:graphic>
      </p:graphicFrame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C28DA457-5331-8E4F-0834-8EBEE65D6E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1710437"/>
              </p:ext>
            </p:extLst>
          </p:nvPr>
        </p:nvGraphicFramePr>
        <p:xfrm>
          <a:off x="838198" y="5591056"/>
          <a:ext cx="10515597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7333">
                  <a:extLst>
                    <a:ext uri="{9D8B030D-6E8A-4147-A177-3AD203B41FA5}">
                      <a16:colId xmlns:a16="http://schemas.microsoft.com/office/drawing/2014/main" val="3139843709"/>
                    </a:ext>
                  </a:extLst>
                </a:gridCol>
                <a:gridCol w="4034117">
                  <a:extLst>
                    <a:ext uri="{9D8B030D-6E8A-4147-A177-3AD203B41FA5}">
                      <a16:colId xmlns:a16="http://schemas.microsoft.com/office/drawing/2014/main" val="1725045690"/>
                    </a:ext>
                  </a:extLst>
                </a:gridCol>
                <a:gridCol w="5314147">
                  <a:extLst>
                    <a:ext uri="{9D8B030D-6E8A-4147-A177-3AD203B41FA5}">
                      <a16:colId xmlns:a16="http://schemas.microsoft.com/office/drawing/2014/main" val="15301261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Method on Series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Parameter </a:t>
                      </a:r>
                      <a:r>
                        <a:rPr lang="de-DE" dirty="0" err="1"/>
                        <a:t>of</a:t>
                      </a:r>
                      <a:r>
                        <a:rPr lang="de-DE" dirty="0"/>
                        <a:t> Callback Funktion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Explanation</a:t>
                      </a:r>
                    </a:p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25087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>
                          <a:hlinkClick r:id="rId9"/>
                        </a:rPr>
                        <a:t>map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Cell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Applies dictionary or function to values.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58426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815478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642B88-7A84-9ECA-1B57-46E24EECA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Adding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class</a:t>
            </a:r>
            <a:r>
              <a:rPr lang="de-DE" dirty="0"/>
              <a:t> </a:t>
            </a:r>
            <a:r>
              <a:rPr lang="de-DE" dirty="0" err="1"/>
              <a:t>methods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4B1E191-4625-7F31-A530-F649072EED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more easily use self-defined methods via </a:t>
            </a:r>
            <a:r>
              <a:rPr lang="en-US" dirty="0" err="1"/>
              <a:t>DataFrames</a:t>
            </a:r>
            <a:r>
              <a:rPr lang="en-US" dirty="0"/>
              <a:t> and Series, these can be added as class methods.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FCEB064-3515-415A-307E-F4E3583600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0700" y="3543705"/>
            <a:ext cx="5945598" cy="27165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463808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E3BC152-5F5D-8BB2-B46B-3661219B5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Plotting</a:t>
            </a:r>
            <a:r>
              <a:rPr lang="de-DE" dirty="0"/>
              <a:t> a DataFrame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47D4FA2-C63A-EB15-6F86-BDF5CDD218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599" cy="4351338"/>
          </a:xfrm>
        </p:spPr>
        <p:txBody>
          <a:bodyPr/>
          <a:lstStyle/>
          <a:p>
            <a:r>
              <a:rPr lang="en-US" dirty="0" err="1"/>
              <a:t>DataFrames</a:t>
            </a:r>
            <a:r>
              <a:rPr lang="en-US" dirty="0"/>
              <a:t> can be easily transformed and displayed using the </a:t>
            </a:r>
            <a:r>
              <a:rPr lang="en-US" dirty="0">
                <a:hlinkClick r:id="rId2"/>
              </a:rPr>
              <a:t>plot</a:t>
            </a:r>
            <a:r>
              <a:rPr lang="en-US" dirty="0"/>
              <a:t> method in Matplotlib-Axis.</a:t>
            </a:r>
          </a:p>
          <a:p>
            <a:r>
              <a:rPr lang="en-US" dirty="0"/>
              <a:t>There are a number of possible diagrams: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226D0D3-276B-948C-19E5-04DBD3B1E2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3991" y="3429000"/>
            <a:ext cx="3162300" cy="3076575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971BA6F2-7214-F643-5992-4EF735FEB1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7877" y="2825750"/>
            <a:ext cx="3124200" cy="3486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1174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9CA1EDA-56BF-3A6A-EC34-3F3464D12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Scatter</a:t>
            </a:r>
            <a:r>
              <a:rPr lang="de-DE" dirty="0"/>
              <a:t> Plot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1FB937B-B137-7D21-19E7-5A028AAF41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 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2A6F459-6B62-D948-72E8-B2A0221B45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199" y="1745582"/>
            <a:ext cx="7094621" cy="315856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7374E3BB-34F8-40E7-2624-11983A57DC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6612" y="2139950"/>
            <a:ext cx="5438775" cy="417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8209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7EED9E-3E03-6D13-49B5-AC9CA42DAC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Histogramme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560FC0C-AC3B-FFBF-9D88-C4C59F25FB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 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4DA4245-C369-52EB-2EF2-AD68B34BAE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3162300" cy="462915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A9172D0C-4DED-6051-5185-197F9FD277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2922" y="2139950"/>
            <a:ext cx="5362575" cy="431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0122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0FEE800-2EC5-603C-6D87-33C2CEAC5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Bar Plot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81D1165-681D-2C05-786A-22132CDEEE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 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AD74D0F-54C7-DFB0-E51F-1BEFA4BB39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1151" y="2140952"/>
            <a:ext cx="5086350" cy="426720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826F80E0-2C7B-AF60-D15C-C7E16AD429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5419" y="1420271"/>
            <a:ext cx="6830124" cy="337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7597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F6F9F4F-7161-7C5E-6D12-1EBF23B137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Machine</a:t>
            </a:r>
            <a:r>
              <a:rPr lang="de-DE" dirty="0"/>
              <a:t> Learning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948D049-8A71-6C42-8616-0B4BBF09C7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Definition: Machine learning is a branch of AI that enables computers to learn and make predictions </a:t>
            </a:r>
            <a:r>
              <a:rPr lang="en-US" b="1" dirty="0"/>
              <a:t>without explicit programming</a:t>
            </a:r>
            <a:r>
              <a:rPr lang="en-US" dirty="0"/>
              <a:t>.</a:t>
            </a:r>
          </a:p>
          <a:p>
            <a:r>
              <a:rPr lang="en-US" dirty="0"/>
              <a:t>Learning process: It involves training algorithms with data to recognize patterns and make accurate predictions.</a:t>
            </a:r>
          </a:p>
          <a:p>
            <a:r>
              <a:rPr lang="en-US" dirty="0"/>
              <a:t>Types: </a:t>
            </a:r>
            <a:r>
              <a:rPr lang="en-US" b="1" dirty="0"/>
              <a:t>Supervised, unsupervised</a:t>
            </a:r>
            <a:r>
              <a:rPr lang="en-US" dirty="0"/>
              <a:t>, semi-supervised, reinforcement, and deep learning.</a:t>
            </a:r>
          </a:p>
          <a:p>
            <a:r>
              <a:rPr lang="en-US" dirty="0"/>
              <a:t>Applications: Healthcare, finance, marketing, autonomous vehicles, image recognition, natural language processing, recommendation systems, and fraud detection.</a:t>
            </a:r>
          </a:p>
          <a:p>
            <a:r>
              <a:rPr lang="en-US" dirty="0"/>
              <a:t>Challenges: data quality, bias, interpretability, ethics, and privacy.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071117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8B523F5-7CDE-7C18-AAD7-8CB330642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Connection </a:t>
            </a:r>
            <a:r>
              <a:rPr lang="de-DE" dirty="0" err="1"/>
              <a:t>to</a:t>
            </a:r>
            <a:r>
              <a:rPr lang="de-DE" dirty="0"/>
              <a:t> Numpy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EFA60E2-539F-6214-EF22-F10ADB1593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Since all </a:t>
            </a:r>
            <a:r>
              <a:rPr lang="en-US" dirty="0" err="1"/>
              <a:t>DataFrames</a:t>
            </a:r>
            <a:r>
              <a:rPr lang="en-US" dirty="0"/>
              <a:t>/Series are also </a:t>
            </a:r>
            <a:r>
              <a:rPr lang="en-US" dirty="0" err="1"/>
              <a:t>numpy</a:t>
            </a:r>
            <a:r>
              <a:rPr lang="en-US" dirty="0"/>
              <a:t> arrays, all </a:t>
            </a:r>
            <a:r>
              <a:rPr lang="en-US" dirty="0" err="1"/>
              <a:t>numpy</a:t>
            </a:r>
            <a:r>
              <a:rPr lang="en-US" dirty="0"/>
              <a:t> functions can be applied to them.</a:t>
            </a:r>
          </a:p>
          <a:p>
            <a:r>
              <a:rPr lang="en-US" dirty="0"/>
              <a:t>This can even lead to very good running times.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778197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14C94D3-A093-7311-A2CE-1475203B7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Scale</a:t>
            </a:r>
            <a:r>
              <a:rPr lang="de-DE" dirty="0"/>
              <a:t> </a:t>
            </a:r>
            <a:r>
              <a:rPr lang="de-DE" dirty="0" err="1"/>
              <a:t>level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variables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elle 5">
                <a:extLst>
                  <a:ext uri="{FF2B5EF4-FFF2-40B4-BE49-F238E27FC236}">
                    <a16:creationId xmlns:a16="http://schemas.microsoft.com/office/drawing/2014/main" id="{EC4167DE-04F2-451D-F461-CCFF9DB5F0DD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688980931"/>
                  </p:ext>
                </p:extLst>
              </p:nvPr>
            </p:nvGraphicFramePr>
            <p:xfrm>
              <a:off x="838200" y="1825625"/>
              <a:ext cx="10515596" cy="4572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905000">
                      <a:extLst>
                        <a:ext uri="{9D8B030D-6E8A-4147-A177-3AD203B41FA5}">
                          <a16:colId xmlns:a16="http://schemas.microsoft.com/office/drawing/2014/main" val="2792444535"/>
                        </a:ext>
                      </a:extLst>
                    </a:gridCol>
                    <a:gridCol w="2217906">
                      <a:extLst>
                        <a:ext uri="{9D8B030D-6E8A-4147-A177-3AD203B41FA5}">
                          <a16:colId xmlns:a16="http://schemas.microsoft.com/office/drawing/2014/main" val="3191608207"/>
                        </a:ext>
                      </a:extLst>
                    </a:gridCol>
                    <a:gridCol w="3063085">
                      <a:extLst>
                        <a:ext uri="{9D8B030D-6E8A-4147-A177-3AD203B41FA5}">
                          <a16:colId xmlns:a16="http://schemas.microsoft.com/office/drawing/2014/main" val="3617940654"/>
                        </a:ext>
                      </a:extLst>
                    </a:gridCol>
                    <a:gridCol w="3329605">
                      <a:extLst>
                        <a:ext uri="{9D8B030D-6E8A-4147-A177-3AD203B41FA5}">
                          <a16:colId xmlns:a16="http://schemas.microsoft.com/office/drawing/2014/main" val="182878795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dirty="0" err="1"/>
                            <a:t>Scale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level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 err="1"/>
                            <a:t>Allowed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Operations</a:t>
                          </a:r>
                          <a:endParaRPr lang="de-DE" dirty="0"/>
                        </a:p>
                        <a:p>
                          <a:endParaRPr lang="de-DE" dirty="0"/>
                        </a:p>
                        <a:p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 err="1"/>
                            <a:t>Example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Question </a:t>
                          </a:r>
                          <a:r>
                            <a:rPr lang="de-DE" dirty="0" err="1"/>
                            <a:t>to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determine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scaling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9094756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nominal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=,</m:t>
                                </m:r>
                                <m:r>
                                  <a:rPr lang="de-DE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≠</m:t>
                                </m:r>
                              </m:oMath>
                            </m:oMathPara>
                          </a14:m>
                          <a:endParaRPr lang="de-DE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 err="1"/>
                            <a:t>gender</a:t>
                          </a:r>
                          <a:r>
                            <a:rPr lang="de-DE" dirty="0"/>
                            <a:t>,</a:t>
                          </a:r>
                        </a:p>
                        <a:p>
                          <a:r>
                            <a:rPr lang="de-DE" dirty="0" err="1"/>
                            <a:t>names</a:t>
                          </a:r>
                          <a:r>
                            <a:rPr lang="de-DE" dirty="0"/>
                            <a:t>,</a:t>
                          </a:r>
                        </a:p>
                        <a:p>
                          <a:r>
                            <a:rPr lang="de-DE" dirty="0" err="1"/>
                            <a:t>colours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No question needed as everything is nominally scaled!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6632524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ordinal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=,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≠,</m:t>
                                </m:r>
                                <m:r>
                                  <a:rPr lang="de-DE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&lt;,&gt;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grades,</a:t>
                          </a:r>
                        </a:p>
                        <a:p>
                          <a:r>
                            <a:rPr lang="de-DE" dirty="0" err="1"/>
                            <a:t>customer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satisfaction</a:t>
                          </a:r>
                          <a:r>
                            <a:rPr lang="de-DE" dirty="0"/>
                            <a:t>, Rank (</a:t>
                          </a:r>
                          <a:r>
                            <a:rPr lang="de-DE" dirty="0" err="1"/>
                            <a:t>military</a:t>
                          </a:r>
                          <a:r>
                            <a:rPr lang="de-DE" dirty="0"/>
                            <a:t>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Is there a (natural) order?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9655508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dirty="0" err="1"/>
                            <a:t>interval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=,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≠,&lt;,&gt;,</m:t>
                                </m:r>
                                <m:r>
                                  <a:rPr lang="de-DE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+,−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 err="1"/>
                            <a:t>temperature</a:t>
                          </a:r>
                          <a:r>
                            <a:rPr lang="de-DE" dirty="0"/>
                            <a:t> °C</a:t>
                          </a:r>
                        </a:p>
                        <a:p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Is the addition/subtraction of two characteristic values always a meaningful characteristic value?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1770099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dirty="0" err="1"/>
                            <a:t>ratio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=,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≠,&lt;,&gt;,+,−,</m:t>
                                </m:r>
                                <m:r>
                                  <a:rPr lang="de-DE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⋅,÷</m:t>
                                </m:r>
                              </m:oMath>
                            </m:oMathPara>
                          </a14:m>
                          <a:endParaRPr lang="de-DE" b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 err="1"/>
                            <a:t>temperature</a:t>
                          </a:r>
                          <a:r>
                            <a:rPr lang="de-DE" dirty="0"/>
                            <a:t> in </a:t>
                          </a:r>
                          <a:r>
                            <a:rPr lang="de-DE" dirty="0" err="1"/>
                            <a:t>Kalvin</a:t>
                          </a:r>
                          <a:endParaRPr lang="de-DE" dirty="0"/>
                        </a:p>
                        <a:p>
                          <a:r>
                            <a:rPr lang="de-DE" dirty="0" err="1"/>
                            <a:t>age</a:t>
                          </a:r>
                          <a:r>
                            <a:rPr lang="de-DE" dirty="0"/>
                            <a:t> 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begChr m:val="["/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0,</m:t>
                                  </m:r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∞</m:t>
                                  </m:r>
                                </m:e>
                              </m:d>
                            </m:oMath>
                          </a14:m>
                          <a:endParaRPr lang="de-DE" b="0" dirty="0">
                            <a:ea typeface="Cambria Math" panose="02040503050406030204" pitchFamily="18" charset="0"/>
                          </a:endParaRPr>
                        </a:p>
                        <a:p>
                          <a:r>
                            <a:rPr lang="de-DE" dirty="0" err="1"/>
                            <a:t>Number</a:t>
                          </a:r>
                          <a:r>
                            <a:rPr lang="de-DE" baseline="0" dirty="0"/>
                            <a:t> </a:t>
                          </a:r>
                          <a:r>
                            <a:rPr lang="de-DE" baseline="0" dirty="0" err="1"/>
                            <a:t>of</a:t>
                          </a:r>
                          <a:r>
                            <a:rPr lang="de-DE" baseline="0" dirty="0"/>
                            <a:t> </a:t>
                          </a:r>
                          <a:r>
                            <a:rPr lang="de-DE" baseline="0" dirty="0" err="1"/>
                            <a:t>children</a:t>
                          </a:r>
                          <a:r>
                            <a:rPr lang="de-DE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{0,1,2,…}</m:t>
                              </m:r>
                            </m:oMath>
                          </a14:m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Can I double/halve a characteristic? (Is there a zero?)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0427871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elle 5">
                <a:extLst>
                  <a:ext uri="{FF2B5EF4-FFF2-40B4-BE49-F238E27FC236}">
                    <a16:creationId xmlns:a16="http://schemas.microsoft.com/office/drawing/2014/main" id="{EC4167DE-04F2-451D-F461-CCFF9DB5F0DD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688980931"/>
                  </p:ext>
                </p:extLst>
              </p:nvPr>
            </p:nvGraphicFramePr>
            <p:xfrm>
              <a:off x="838200" y="1825625"/>
              <a:ext cx="10515596" cy="4572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905000">
                      <a:extLst>
                        <a:ext uri="{9D8B030D-6E8A-4147-A177-3AD203B41FA5}">
                          <a16:colId xmlns:a16="http://schemas.microsoft.com/office/drawing/2014/main" val="2792444535"/>
                        </a:ext>
                      </a:extLst>
                    </a:gridCol>
                    <a:gridCol w="2217906">
                      <a:extLst>
                        <a:ext uri="{9D8B030D-6E8A-4147-A177-3AD203B41FA5}">
                          <a16:colId xmlns:a16="http://schemas.microsoft.com/office/drawing/2014/main" val="3191608207"/>
                        </a:ext>
                      </a:extLst>
                    </a:gridCol>
                    <a:gridCol w="3063085">
                      <a:extLst>
                        <a:ext uri="{9D8B030D-6E8A-4147-A177-3AD203B41FA5}">
                          <a16:colId xmlns:a16="http://schemas.microsoft.com/office/drawing/2014/main" val="3617940654"/>
                        </a:ext>
                      </a:extLst>
                    </a:gridCol>
                    <a:gridCol w="3329605">
                      <a:extLst>
                        <a:ext uri="{9D8B030D-6E8A-4147-A177-3AD203B41FA5}">
                          <a16:colId xmlns:a16="http://schemas.microsoft.com/office/drawing/2014/main" val="1828787959"/>
                        </a:ext>
                      </a:extLst>
                    </a:gridCol>
                  </a:tblGrid>
                  <a:tr h="914400">
                    <a:tc>
                      <a:txBody>
                        <a:bodyPr/>
                        <a:lstStyle/>
                        <a:p>
                          <a:r>
                            <a:rPr lang="de-DE" dirty="0" err="1"/>
                            <a:t>Scale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level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 err="1"/>
                            <a:t>Allowed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Operations</a:t>
                          </a:r>
                          <a:endParaRPr lang="de-DE" dirty="0"/>
                        </a:p>
                        <a:p>
                          <a:endParaRPr lang="de-DE" dirty="0"/>
                        </a:p>
                        <a:p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 err="1"/>
                            <a:t>Example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Question </a:t>
                          </a:r>
                          <a:r>
                            <a:rPr lang="de-DE" dirty="0" err="1"/>
                            <a:t>to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determine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scaling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90947569"/>
                      </a:ext>
                    </a:extLst>
                  </a:tr>
                  <a:tr h="914400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nominal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3"/>
                          <a:stretch>
                            <a:fillRect l="-86264" t="-103333" r="-289286" b="-31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 err="1"/>
                            <a:t>gender</a:t>
                          </a:r>
                          <a:r>
                            <a:rPr lang="de-DE" dirty="0"/>
                            <a:t>,</a:t>
                          </a:r>
                        </a:p>
                        <a:p>
                          <a:r>
                            <a:rPr lang="de-DE" dirty="0" err="1"/>
                            <a:t>names</a:t>
                          </a:r>
                          <a:r>
                            <a:rPr lang="de-DE" dirty="0"/>
                            <a:t>,</a:t>
                          </a:r>
                        </a:p>
                        <a:p>
                          <a:r>
                            <a:rPr lang="de-DE" dirty="0" err="1"/>
                            <a:t>colours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No question needed as everything is nominally scaled!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66325246"/>
                      </a:ext>
                    </a:extLst>
                  </a:tr>
                  <a:tr h="914400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ordinal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3"/>
                          <a:stretch>
                            <a:fillRect l="-86264" t="-201987" r="-289286" b="-2086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grades,</a:t>
                          </a:r>
                        </a:p>
                        <a:p>
                          <a:r>
                            <a:rPr lang="de-DE" dirty="0" err="1"/>
                            <a:t>customer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satisfaction</a:t>
                          </a:r>
                          <a:r>
                            <a:rPr lang="de-DE" dirty="0"/>
                            <a:t>, Rank (</a:t>
                          </a:r>
                          <a:r>
                            <a:rPr lang="de-DE" dirty="0" err="1"/>
                            <a:t>military</a:t>
                          </a:r>
                          <a:r>
                            <a:rPr lang="de-DE" dirty="0"/>
                            <a:t>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Is there a (natural) order?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96555083"/>
                      </a:ext>
                    </a:extLst>
                  </a:tr>
                  <a:tr h="914400">
                    <a:tc>
                      <a:txBody>
                        <a:bodyPr/>
                        <a:lstStyle/>
                        <a:p>
                          <a:r>
                            <a:rPr lang="de-DE" dirty="0" err="1"/>
                            <a:t>interval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3"/>
                          <a:stretch>
                            <a:fillRect l="-86264" t="-304000" r="-289286" b="-1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 err="1"/>
                            <a:t>temperature</a:t>
                          </a:r>
                          <a:r>
                            <a:rPr lang="de-DE" dirty="0"/>
                            <a:t> °C</a:t>
                          </a:r>
                        </a:p>
                        <a:p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Is the addition/subtraction of two characteristic values always a meaningful characteristic value?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17700994"/>
                      </a:ext>
                    </a:extLst>
                  </a:tr>
                  <a:tr h="914400">
                    <a:tc>
                      <a:txBody>
                        <a:bodyPr/>
                        <a:lstStyle/>
                        <a:p>
                          <a:r>
                            <a:rPr lang="de-DE" dirty="0" err="1"/>
                            <a:t>ratio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3"/>
                          <a:stretch>
                            <a:fillRect l="-86264" t="-404000" r="-289286" b="-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3"/>
                          <a:stretch>
                            <a:fillRect l="-135060" t="-404000" r="-109761" b="-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Can I double/halve a characteristic? (Is there a zero?)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0427871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Rechteck 5">
            <a:extLst>
              <a:ext uri="{FF2B5EF4-FFF2-40B4-BE49-F238E27FC236}">
                <a16:creationId xmlns:a16="http://schemas.microsoft.com/office/drawing/2014/main" id="{B8C4E6B7-89D6-AAF4-6632-FE7221E7F106}"/>
              </a:ext>
            </a:extLst>
          </p:cNvPr>
          <p:cNvSpPr/>
          <p:nvPr/>
        </p:nvSpPr>
        <p:spPr>
          <a:xfrm rot="16200000">
            <a:off x="-399679" y="5159747"/>
            <a:ext cx="1838596" cy="63716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metric</a:t>
            </a:r>
            <a:r>
              <a:rPr lang="de-DE" dirty="0"/>
              <a:t> / </a:t>
            </a:r>
            <a:r>
              <a:rPr lang="de-DE" dirty="0" err="1"/>
              <a:t>cardinal</a:t>
            </a:r>
            <a:r>
              <a:rPr lang="de-DE" dirty="0"/>
              <a:t> </a:t>
            </a:r>
            <a:r>
              <a:rPr lang="de-DE" dirty="0" err="1"/>
              <a:t>scaled</a:t>
            </a:r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CA0CB07A-B62B-0076-F88B-2CEC900BB551}"/>
              </a:ext>
            </a:extLst>
          </p:cNvPr>
          <p:cNvSpPr txBox="1"/>
          <p:nvPr/>
        </p:nvSpPr>
        <p:spPr>
          <a:xfrm>
            <a:off x="8214733" y="566241"/>
            <a:ext cx="32895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Scales build on each other!</a:t>
            </a:r>
          </a:p>
          <a:p>
            <a:r>
              <a:rPr lang="en-US" dirty="0"/>
              <a:t>E.g.: everything that is scaled ordinal is also scaled nominal.</a:t>
            </a:r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12EDDC39-2DD3-CA67-1479-63D340F0D43C}"/>
              </a:ext>
            </a:extLst>
          </p:cNvPr>
          <p:cNvSpPr/>
          <p:nvPr/>
        </p:nvSpPr>
        <p:spPr>
          <a:xfrm rot="16200000">
            <a:off x="10993030" y="3107142"/>
            <a:ext cx="1358694" cy="63716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/>
              <a:t>Qualitative / </a:t>
            </a:r>
            <a:r>
              <a:rPr lang="de-DE" sz="1200" dirty="0" err="1"/>
              <a:t>categorical</a:t>
            </a:r>
            <a:endParaRPr lang="de-DE" sz="1200" dirty="0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009CE75A-6239-578D-40C9-E3FDE53D957F}"/>
              </a:ext>
            </a:extLst>
          </p:cNvPr>
          <p:cNvSpPr/>
          <p:nvPr/>
        </p:nvSpPr>
        <p:spPr>
          <a:xfrm rot="16200000">
            <a:off x="10526100" y="4932767"/>
            <a:ext cx="2292552" cy="63716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/>
              <a:t>Quantitative / </a:t>
            </a:r>
            <a:r>
              <a:rPr lang="de-DE" sz="1200" dirty="0" err="1"/>
              <a:t>numeric</a:t>
            </a: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14887187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FFB43E4-3DB7-5466-B1B9-8291937B57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continuity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variables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elle 4">
                <a:extLst>
                  <a:ext uri="{FF2B5EF4-FFF2-40B4-BE49-F238E27FC236}">
                    <a16:creationId xmlns:a16="http://schemas.microsoft.com/office/drawing/2014/main" id="{20B61461-ECD8-F27D-5C51-DC8512465A6C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704379096"/>
                  </p:ext>
                </p:extLst>
              </p:nvPr>
            </p:nvGraphicFramePr>
            <p:xfrm>
              <a:off x="838200" y="1825625"/>
              <a:ext cx="10515596" cy="47548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18617">
                      <a:extLst>
                        <a:ext uri="{9D8B030D-6E8A-4147-A177-3AD203B41FA5}">
                          <a16:colId xmlns:a16="http://schemas.microsoft.com/office/drawing/2014/main" val="3467458079"/>
                        </a:ext>
                      </a:extLst>
                    </a:gridCol>
                    <a:gridCol w="3761362">
                      <a:extLst>
                        <a:ext uri="{9D8B030D-6E8A-4147-A177-3AD203B41FA5}">
                          <a16:colId xmlns:a16="http://schemas.microsoft.com/office/drawing/2014/main" val="3161558414"/>
                        </a:ext>
                      </a:extLst>
                    </a:gridCol>
                    <a:gridCol w="2645923">
                      <a:extLst>
                        <a:ext uri="{9D8B030D-6E8A-4147-A177-3AD203B41FA5}">
                          <a16:colId xmlns:a16="http://schemas.microsoft.com/office/drawing/2014/main" val="3059937443"/>
                        </a:ext>
                      </a:extLst>
                    </a:gridCol>
                    <a:gridCol w="2689694">
                      <a:extLst>
                        <a:ext uri="{9D8B030D-6E8A-4147-A177-3AD203B41FA5}">
                          <a16:colId xmlns:a16="http://schemas.microsoft.com/office/drawing/2014/main" val="150047557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dirty="0" err="1"/>
                            <a:t>continuität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Explanation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 err="1"/>
                            <a:t>Example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Question </a:t>
                          </a:r>
                          <a:r>
                            <a:rPr lang="de-DE" dirty="0" err="1"/>
                            <a:t>to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determine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continuitty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9797372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dirty="0" err="1"/>
                            <a:t>discret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The number of characteristics can be </a:t>
                          </a:r>
                          <a:r>
                            <a:rPr lang="en-US" b="1" dirty="0"/>
                            <a:t>counted</a:t>
                          </a:r>
                          <a:r>
                            <a:rPr lang="en-US" dirty="0"/>
                            <a:t>. So either finitely many or as many as there are natural numbers </a:t>
                          </a:r>
                          <a:r>
                            <a:rPr lang="de-DE" dirty="0"/>
                            <a:t>(</a:t>
                          </a:r>
                          <a14:m>
                            <m:oMath xmlns:m="http://schemas.openxmlformats.org/officeDocument/2006/math">
                              <m:r>
                                <a:rPr lang="de-DE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ℕ</m:t>
                              </m:r>
                            </m:oMath>
                          </a14:m>
                          <a:r>
                            <a:rPr lang="de-DE" dirty="0"/>
                            <a:t>).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school grades (finally)</a:t>
                          </a:r>
                        </a:p>
                        <a:p>
                          <a:r>
                            <a:rPr lang="en-US" dirty="0"/>
                            <a:t>customer review,</a:t>
                          </a:r>
                        </a:p>
                        <a:p>
                          <a:r>
                            <a:rPr lang="en-US" dirty="0"/>
                            <a:t>Year of birth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Is there a finite number of characteristics?</a:t>
                          </a:r>
                        </a:p>
                        <a:p>
                          <a:r>
                            <a:rPr lang="en-US" i="1" dirty="0"/>
                            <a:t>or</a:t>
                          </a:r>
                        </a:p>
                        <a:p>
                          <a:r>
                            <a:rPr lang="en-US" dirty="0"/>
                            <a:t>Is</a:t>
                          </a:r>
                          <a:r>
                            <a:rPr lang="en-US" b="1" dirty="0"/>
                            <a:t>n't</a:t>
                          </a:r>
                          <a:r>
                            <a:rPr lang="en-US" dirty="0"/>
                            <a:t> there always another characteristic between two characteristics?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2323013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dirty="0" err="1"/>
                            <a:t>Continuous</a:t>
                          </a:r>
                          <a:r>
                            <a:rPr lang="de-DE" dirty="0"/>
                            <a:t> (d: „stetig“)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The </a:t>
                          </a:r>
                          <a:r>
                            <a:rPr lang="de-DE" dirty="0" err="1"/>
                            <a:t>number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of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charactaristic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values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are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b="1" dirty="0"/>
                            <a:t>not </a:t>
                          </a:r>
                          <a:r>
                            <a:rPr lang="de-DE" b="1" dirty="0" err="1"/>
                            <a:t>countable</a:t>
                          </a:r>
                          <a:r>
                            <a:rPr lang="de-DE" dirty="0"/>
                            <a:t>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 err="1"/>
                            <a:t>Distance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to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work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Is there always another characteristic between two characteristics?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889329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quasi-</a:t>
                          </a:r>
                          <a:r>
                            <a:rPr lang="de-DE" dirty="0" err="1"/>
                            <a:t>continuous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The manifestations of the characteristic that occur are actually always discrete, but we consider them to be continuous because of the large number of manifestations.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gross income</a:t>
                          </a:r>
                        </a:p>
                        <a:p>
                          <a:r>
                            <a:rPr lang="en-US" dirty="0"/>
                            <a:t>delays in minutes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Is the feature actually discrete, but the distances between two characteristics are negligible?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0066503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elle 4">
                <a:extLst>
                  <a:ext uri="{FF2B5EF4-FFF2-40B4-BE49-F238E27FC236}">
                    <a16:creationId xmlns:a16="http://schemas.microsoft.com/office/drawing/2014/main" id="{20B61461-ECD8-F27D-5C51-DC8512465A6C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704379096"/>
                  </p:ext>
                </p:extLst>
              </p:nvPr>
            </p:nvGraphicFramePr>
            <p:xfrm>
              <a:off x="838200" y="1825625"/>
              <a:ext cx="10515596" cy="47548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18617">
                      <a:extLst>
                        <a:ext uri="{9D8B030D-6E8A-4147-A177-3AD203B41FA5}">
                          <a16:colId xmlns:a16="http://schemas.microsoft.com/office/drawing/2014/main" val="3467458079"/>
                        </a:ext>
                      </a:extLst>
                    </a:gridCol>
                    <a:gridCol w="3761362">
                      <a:extLst>
                        <a:ext uri="{9D8B030D-6E8A-4147-A177-3AD203B41FA5}">
                          <a16:colId xmlns:a16="http://schemas.microsoft.com/office/drawing/2014/main" val="3161558414"/>
                        </a:ext>
                      </a:extLst>
                    </a:gridCol>
                    <a:gridCol w="2645923">
                      <a:extLst>
                        <a:ext uri="{9D8B030D-6E8A-4147-A177-3AD203B41FA5}">
                          <a16:colId xmlns:a16="http://schemas.microsoft.com/office/drawing/2014/main" val="3059937443"/>
                        </a:ext>
                      </a:extLst>
                    </a:gridCol>
                    <a:gridCol w="2689694">
                      <a:extLst>
                        <a:ext uri="{9D8B030D-6E8A-4147-A177-3AD203B41FA5}">
                          <a16:colId xmlns:a16="http://schemas.microsoft.com/office/drawing/2014/main" val="1500475572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r>
                            <a:rPr lang="de-DE" dirty="0" err="1"/>
                            <a:t>continuität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Explanation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 err="1"/>
                            <a:t>Example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Question </a:t>
                          </a:r>
                          <a:r>
                            <a:rPr lang="de-DE" dirty="0" err="1"/>
                            <a:t>to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determine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continuitty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97973724"/>
                      </a:ext>
                    </a:extLst>
                  </a:tr>
                  <a:tr h="1737360">
                    <a:tc>
                      <a:txBody>
                        <a:bodyPr/>
                        <a:lstStyle/>
                        <a:p>
                          <a:r>
                            <a:rPr lang="de-DE" dirty="0" err="1"/>
                            <a:t>discret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37925" t="-38462" r="-142626" b="-1416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school grades (finally)</a:t>
                          </a:r>
                        </a:p>
                        <a:p>
                          <a:r>
                            <a:rPr lang="en-US" dirty="0"/>
                            <a:t>customer review,</a:t>
                          </a:r>
                        </a:p>
                        <a:p>
                          <a:r>
                            <a:rPr lang="en-US" dirty="0"/>
                            <a:t>Year of birth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Is there a finite number of characteristics?</a:t>
                          </a:r>
                        </a:p>
                        <a:p>
                          <a:r>
                            <a:rPr lang="en-US" i="1" dirty="0"/>
                            <a:t>or</a:t>
                          </a:r>
                        </a:p>
                        <a:p>
                          <a:r>
                            <a:rPr lang="en-US" dirty="0"/>
                            <a:t>Is</a:t>
                          </a:r>
                          <a:r>
                            <a:rPr lang="en-US" b="1" dirty="0"/>
                            <a:t>n't</a:t>
                          </a:r>
                          <a:r>
                            <a:rPr lang="en-US" dirty="0"/>
                            <a:t> there always another characteristic between two characteristics?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23230130"/>
                      </a:ext>
                    </a:extLst>
                  </a:tr>
                  <a:tr h="914400">
                    <a:tc>
                      <a:txBody>
                        <a:bodyPr/>
                        <a:lstStyle/>
                        <a:p>
                          <a:r>
                            <a:rPr lang="de-DE" dirty="0" err="1"/>
                            <a:t>Continuous</a:t>
                          </a:r>
                          <a:r>
                            <a:rPr lang="de-DE" dirty="0"/>
                            <a:t> (d: „stetig“)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The </a:t>
                          </a:r>
                          <a:r>
                            <a:rPr lang="de-DE" dirty="0" err="1"/>
                            <a:t>number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of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charactaristic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values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are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b="1" dirty="0"/>
                            <a:t>not </a:t>
                          </a:r>
                          <a:r>
                            <a:rPr lang="de-DE" b="1" dirty="0" err="1"/>
                            <a:t>countable</a:t>
                          </a:r>
                          <a:r>
                            <a:rPr lang="de-DE" dirty="0"/>
                            <a:t>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 err="1"/>
                            <a:t>Distance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to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work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Is there always another characteristic between two characteristics?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88932901"/>
                      </a:ext>
                    </a:extLst>
                  </a:tr>
                  <a:tr h="1463040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quasi-</a:t>
                          </a:r>
                          <a:r>
                            <a:rPr lang="de-DE" dirty="0" err="1"/>
                            <a:t>continuous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The manifestations of the characteristic that occur are actually always discrete, but we consider them to be continuous because of the large number of manifestations.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gross income</a:t>
                          </a:r>
                        </a:p>
                        <a:p>
                          <a:r>
                            <a:rPr lang="en-US" dirty="0"/>
                            <a:t>delays in minutes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Is the feature actually discrete, but the distances between two characteristics are negligible?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0066503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Textfeld 2">
            <a:extLst>
              <a:ext uri="{FF2B5EF4-FFF2-40B4-BE49-F238E27FC236}">
                <a16:creationId xmlns:a16="http://schemas.microsoft.com/office/drawing/2014/main" id="{F7413BDB-F7FC-1EA7-2E0A-B5D22EC73FA7}"/>
              </a:ext>
            </a:extLst>
          </p:cNvPr>
          <p:cNvSpPr txBox="1"/>
          <p:nvPr/>
        </p:nvSpPr>
        <p:spPr>
          <a:xfrm>
            <a:off x="7374835" y="238539"/>
            <a:ext cx="1447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19.99    20.00</a:t>
            </a:r>
          </a:p>
        </p:txBody>
      </p:sp>
    </p:spTree>
    <p:extLst>
      <p:ext uri="{BB962C8B-B14F-4D97-AF65-F5344CB8AC3E}">
        <p14:creationId xmlns:p14="http://schemas.microsoft.com/office/powerpoint/2010/main" val="18710315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C37057-922A-7EE3-1CBE-D69B206BB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Important</a:t>
            </a:r>
            <a:r>
              <a:rPr lang="it-IT" dirty="0"/>
              <a:t> data </a:t>
            </a:r>
            <a:r>
              <a:rPr lang="it-IT" dirty="0" err="1"/>
              <a:t>types</a:t>
            </a:r>
            <a:r>
              <a:rPr lang="it-IT" dirty="0"/>
              <a:t> in </a:t>
            </a:r>
            <a:r>
              <a:rPr lang="it-IT" dirty="0" err="1"/>
              <a:t>pandas</a:t>
            </a:r>
            <a:endParaRPr lang="de-DE" dirty="0"/>
          </a:p>
        </p:txBody>
      </p:sp>
      <p:graphicFrame>
        <p:nvGraphicFramePr>
          <p:cNvPr id="4" name="Tabelle 4">
            <a:extLst>
              <a:ext uri="{FF2B5EF4-FFF2-40B4-BE49-F238E27FC236}">
                <a16:creationId xmlns:a16="http://schemas.microsoft.com/office/drawing/2014/main" id="{2BB9DF75-236A-FDB7-6E40-6B306254583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26758438"/>
              </p:ext>
            </p:extLst>
          </p:nvPr>
        </p:nvGraphicFramePr>
        <p:xfrm>
          <a:off x="838200" y="1825625"/>
          <a:ext cx="10515600" cy="4145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81783">
                  <a:extLst>
                    <a:ext uri="{9D8B030D-6E8A-4147-A177-3AD203B41FA5}">
                      <a16:colId xmlns:a16="http://schemas.microsoft.com/office/drawing/2014/main" val="649479882"/>
                    </a:ext>
                  </a:extLst>
                </a:gridCol>
                <a:gridCol w="3979600">
                  <a:extLst>
                    <a:ext uri="{9D8B030D-6E8A-4147-A177-3AD203B41FA5}">
                      <a16:colId xmlns:a16="http://schemas.microsoft.com/office/drawing/2014/main" val="2857755103"/>
                    </a:ext>
                  </a:extLst>
                </a:gridCol>
                <a:gridCol w="2926633">
                  <a:extLst>
                    <a:ext uri="{9D8B030D-6E8A-4147-A177-3AD203B41FA5}">
                      <a16:colId xmlns:a16="http://schemas.microsoft.com/office/drawing/2014/main" val="1297133210"/>
                    </a:ext>
                  </a:extLst>
                </a:gridCol>
                <a:gridCol w="1827584">
                  <a:extLst>
                    <a:ext uri="{9D8B030D-6E8A-4147-A177-3AD203B41FA5}">
                      <a16:colId xmlns:a16="http://schemas.microsoft.com/office/drawing/2014/main" val="7354038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Datentyp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Bedeutung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Skalierung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Kontinuität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04611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int64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Integer </a:t>
                      </a:r>
                      <a:r>
                        <a:rPr lang="de-DE" dirty="0" err="1"/>
                        <a:t>with</a:t>
                      </a:r>
                      <a:r>
                        <a:rPr lang="de-DE" dirty="0"/>
                        <a:t>  64-Bit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ratio</a:t>
                      </a:r>
                      <a:r>
                        <a:rPr lang="de-DE" dirty="0"/>
                        <a:t> (</a:t>
                      </a:r>
                      <a:r>
                        <a:rPr lang="de-DE" dirty="0" err="1"/>
                        <a:t>except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division</a:t>
                      </a:r>
                      <a:r>
                        <a:rPr lang="de-DE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discret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26116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float64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floating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point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numbers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with</a:t>
                      </a:r>
                      <a:r>
                        <a:rPr lang="de-DE" dirty="0"/>
                        <a:t> 64-Bit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ratio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quasi-</a:t>
                      </a:r>
                      <a:r>
                        <a:rPr lang="de-DE" dirty="0" err="1"/>
                        <a:t>continous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9782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err="1"/>
                        <a:t>object</a:t>
                      </a:r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can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contain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everything</a:t>
                      </a:r>
                      <a:r>
                        <a:rPr lang="de-DE" dirty="0"/>
                        <a:t> (</a:t>
                      </a:r>
                      <a:r>
                        <a:rPr lang="de-DE" dirty="0" err="1"/>
                        <a:t>default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when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reading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strings</a:t>
                      </a:r>
                      <a:r>
                        <a:rPr lang="de-DE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ordinal (alphabetisch)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discret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38454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err="1"/>
                        <a:t>string</a:t>
                      </a:r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strings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ordinal (alphabetisch)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discret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93186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err="1"/>
                        <a:t>bool</a:t>
                      </a:r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boolean</a:t>
                      </a:r>
                      <a:r>
                        <a:rPr lang="de-DE" dirty="0"/>
                        <a:t> (True </a:t>
                      </a:r>
                      <a:r>
                        <a:rPr lang="de-DE" dirty="0" err="1"/>
                        <a:t>or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False</a:t>
                      </a:r>
                      <a:r>
                        <a:rPr lang="de-DE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ordinal</a:t>
                      </a:r>
                    </a:p>
                    <a:p>
                      <a:r>
                        <a:rPr lang="de-DE" dirty="0"/>
                        <a:t>(</a:t>
                      </a:r>
                      <a:r>
                        <a:rPr lang="de-DE" dirty="0" err="1"/>
                        <a:t>False</a:t>
                      </a:r>
                      <a:r>
                        <a:rPr lang="de-DE" dirty="0"/>
                        <a:t> &lt; True, </a:t>
                      </a:r>
                      <a:r>
                        <a:rPr lang="de-DE" dirty="0" err="1"/>
                        <a:t>because</a:t>
                      </a:r>
                      <a:r>
                        <a:rPr lang="de-DE" dirty="0"/>
                        <a:t>: 0 &lt; 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discret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82459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datetime64[</a:t>
                      </a:r>
                      <a:r>
                        <a:rPr lang="de-DE" err="1"/>
                        <a:t>ns</a:t>
                      </a:r>
                      <a:r>
                        <a:rPr lang="de-DE"/>
                        <a:t>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Dates and time in </a:t>
                      </a:r>
                      <a:r>
                        <a:rPr lang="de-DE" dirty="0" err="1"/>
                        <a:t>nanosec</a:t>
                      </a:r>
                      <a:r>
                        <a:rPr lang="de-DE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interval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quasi-</a:t>
                      </a:r>
                      <a:r>
                        <a:rPr lang="de-DE" dirty="0" err="1"/>
                        <a:t>continous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67899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err="1"/>
                        <a:t>timedelta</a:t>
                      </a:r>
                      <a:r>
                        <a:rPr lang="de-DE"/>
                        <a:t>[</a:t>
                      </a:r>
                      <a:r>
                        <a:rPr lang="de-DE" err="1"/>
                        <a:t>ns</a:t>
                      </a:r>
                      <a:r>
                        <a:rPr lang="de-DE"/>
                        <a:t>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timedifference</a:t>
                      </a:r>
                      <a:r>
                        <a:rPr lang="de-DE" dirty="0"/>
                        <a:t> in </a:t>
                      </a:r>
                      <a:r>
                        <a:rPr lang="de-DE" dirty="0" err="1"/>
                        <a:t>nanosek</a:t>
                      </a:r>
                      <a:r>
                        <a:rPr lang="de-DE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ratio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quasi-</a:t>
                      </a:r>
                      <a:r>
                        <a:rPr lang="de-DE" dirty="0" err="1"/>
                        <a:t>continous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33130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category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Optimized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data</a:t>
                      </a:r>
                      <a:r>
                        <a:rPr lang="de-DE" dirty="0"/>
                        <a:t> type </a:t>
                      </a:r>
                      <a:r>
                        <a:rPr lang="de-DE" dirty="0" err="1"/>
                        <a:t>for</a:t>
                      </a:r>
                      <a:r>
                        <a:rPr lang="de-DE" dirty="0"/>
                        <a:t> finite nominal </a:t>
                      </a:r>
                      <a:r>
                        <a:rPr lang="de-DE" dirty="0" err="1"/>
                        <a:t>or</a:t>
                      </a:r>
                      <a:r>
                        <a:rPr lang="de-DE" dirty="0"/>
                        <a:t> ordinal </a:t>
                      </a:r>
                      <a:r>
                        <a:rPr lang="de-DE" dirty="0" err="1"/>
                        <a:t>data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nominal </a:t>
                      </a:r>
                      <a:r>
                        <a:rPr lang="de-DE" dirty="0" err="1"/>
                        <a:t>or</a:t>
                      </a:r>
                      <a:r>
                        <a:rPr lang="de-DE" dirty="0"/>
                        <a:t> ordinal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discret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703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746757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FAC9E8-C0C3-0CEC-3DB0-3C9C7119B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Positional</a:t>
            </a:r>
            <a:r>
              <a:rPr lang="de-DE" dirty="0"/>
              <a:t> Parameters /</a:t>
            </a:r>
            <a:br>
              <a:rPr lang="de-DE" dirty="0"/>
            </a:br>
            <a:r>
              <a:rPr lang="de-DE" dirty="0"/>
              <a:t> Central </a:t>
            </a:r>
            <a:r>
              <a:rPr lang="de-DE" dirty="0" err="1"/>
              <a:t>Tendancy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elle 4">
                <a:extLst>
                  <a:ext uri="{FF2B5EF4-FFF2-40B4-BE49-F238E27FC236}">
                    <a16:creationId xmlns:a16="http://schemas.microsoft.com/office/drawing/2014/main" id="{88E725C5-D87B-862E-F428-5C379955103D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896450437"/>
                  </p:ext>
                </p:extLst>
              </p:nvPr>
            </p:nvGraphicFramePr>
            <p:xfrm>
              <a:off x="838200" y="2201628"/>
              <a:ext cx="10515601" cy="439585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807723">
                      <a:extLst>
                        <a:ext uri="{9D8B030D-6E8A-4147-A177-3AD203B41FA5}">
                          <a16:colId xmlns:a16="http://schemas.microsoft.com/office/drawing/2014/main" val="1348027623"/>
                        </a:ext>
                      </a:extLst>
                    </a:gridCol>
                    <a:gridCol w="2521912">
                      <a:extLst>
                        <a:ext uri="{9D8B030D-6E8A-4147-A177-3AD203B41FA5}">
                          <a16:colId xmlns:a16="http://schemas.microsoft.com/office/drawing/2014/main" val="3032156506"/>
                        </a:ext>
                      </a:extLst>
                    </a:gridCol>
                    <a:gridCol w="2969616">
                      <a:extLst>
                        <a:ext uri="{9D8B030D-6E8A-4147-A177-3AD203B41FA5}">
                          <a16:colId xmlns:a16="http://schemas.microsoft.com/office/drawing/2014/main" val="3576273151"/>
                        </a:ext>
                      </a:extLst>
                    </a:gridCol>
                    <a:gridCol w="1134140">
                      <a:extLst>
                        <a:ext uri="{9D8B030D-6E8A-4147-A177-3AD203B41FA5}">
                          <a16:colId xmlns:a16="http://schemas.microsoft.com/office/drawing/2014/main" val="3409873167"/>
                        </a:ext>
                      </a:extLst>
                    </a:gridCol>
                    <a:gridCol w="2082210">
                      <a:extLst>
                        <a:ext uri="{9D8B030D-6E8A-4147-A177-3AD203B41FA5}">
                          <a16:colId xmlns:a16="http://schemas.microsoft.com/office/drawing/2014/main" val="21690049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Name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 err="1"/>
                            <a:t>meaning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 err="1"/>
                            <a:t>formula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Methode in pandas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 err="1"/>
                            <a:t>required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scale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818506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sz="1600" dirty="0" err="1"/>
                            <a:t>mode</a:t>
                          </a:r>
                          <a:endParaRPr lang="de-DE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1600" dirty="0" err="1"/>
                            <a:t>value</a:t>
                          </a:r>
                          <a:r>
                            <a:rPr lang="de-DE" sz="1600" dirty="0"/>
                            <a:t> </a:t>
                          </a:r>
                          <a:r>
                            <a:rPr lang="de-DE" sz="1600" dirty="0" err="1"/>
                            <a:t>that</a:t>
                          </a:r>
                          <a:r>
                            <a:rPr lang="de-DE" sz="1600" dirty="0"/>
                            <a:t> </a:t>
                          </a:r>
                          <a:r>
                            <a:rPr lang="de-DE" sz="1600" dirty="0" err="1"/>
                            <a:t>appears</a:t>
                          </a:r>
                          <a:r>
                            <a:rPr lang="de-DE" sz="1600" dirty="0"/>
                            <a:t> </a:t>
                          </a:r>
                          <a:r>
                            <a:rPr lang="de-DE" sz="1600" dirty="0" err="1"/>
                            <a:t>most</a:t>
                          </a:r>
                          <a:r>
                            <a:rPr lang="de-DE" sz="1600" dirty="0"/>
                            <a:t> </a:t>
                          </a:r>
                          <a:r>
                            <a:rPr lang="de-DE" sz="1600" dirty="0" err="1"/>
                            <a:t>commonly</a:t>
                          </a:r>
                          <a:endParaRPr lang="de-DE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de-DE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de-DE" sz="14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𝑀𝑜𝑑</m:t>
                                    </m:r>
                                  </m:sub>
                                </m:sSub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  <m:t>≔</m:t>
                                </m:r>
                                <m:func>
                                  <m:funcPr>
                                    <m:ctrlP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limLow>
                                      <m:limLowPr>
                                        <m:ctrlPr>
                                          <a:rPr lang="de-DE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limLow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de-DE" sz="1400" b="0" i="0" smtClean="0">
                                            <a:latin typeface="Cambria Math" panose="02040503050406030204" pitchFamily="18" charset="0"/>
                                          </a:rPr>
                                          <m:t>argmax</m:t>
                                        </m:r>
                                      </m:e>
                                      <m:lim>
                                        <m:r>
                                          <a:rPr lang="de-DE" sz="14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de-DE" sz="1400" b="0" i="1" smtClean="0">
                                            <a:latin typeface="Cambria Math" panose="02040503050406030204" pitchFamily="18" charset="0"/>
                                          </a:rPr>
                                          <m:t>∈</m:t>
                                        </m:r>
                                        <m:r>
                                          <a:rPr lang="de-DE" sz="1400" b="0" i="1" smtClean="0">
                                            <a:latin typeface="Cambria Math" panose="02040503050406030204" pitchFamily="18" charset="0"/>
                                          </a:rPr>
                                          <m:t>𝑋</m:t>
                                        </m:r>
                                      </m:lim>
                                    </m:limLow>
                                  </m:fName>
                                  <m:e>
                                    <m:sSub>
                                      <m:sSubPr>
                                        <m:ctrlPr>
                                          <a:rPr lang="de-DE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sz="1400" b="0" i="1" smtClean="0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de-DE" sz="1400" b="0" i="1" smtClean="0"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de-DE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4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d>
                                  </m:e>
                                </m:func>
                              </m:oMath>
                            </m:oMathPara>
                          </a14:m>
                          <a:endParaRPr lang="de-DE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1600" err="1">
                              <a:hlinkClick r:id="rId3"/>
                            </a:rPr>
                            <a:t>mode</a:t>
                          </a:r>
                          <a:endParaRPr lang="de-DE" sz="1600"/>
                        </a:p>
                        <a:p>
                          <a:endParaRPr lang="de-DE" sz="16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1600" dirty="0"/>
                            <a:t>nominal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463287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sz="1600" dirty="0"/>
                            <a:t>median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1600" dirty="0" err="1"/>
                            <a:t>value</a:t>
                          </a:r>
                          <a:r>
                            <a:rPr lang="de-DE" sz="1600" dirty="0"/>
                            <a:t> </a:t>
                          </a:r>
                          <a:r>
                            <a:rPr lang="de-DE" sz="1600" dirty="0" err="1"/>
                            <a:t>that</a:t>
                          </a:r>
                          <a:r>
                            <a:rPr lang="de-DE" sz="1600" dirty="0"/>
                            <a:t> lies in </a:t>
                          </a:r>
                          <a:r>
                            <a:rPr lang="de-DE" sz="1600" dirty="0" err="1"/>
                            <a:t>the</a:t>
                          </a:r>
                          <a:r>
                            <a:rPr lang="de-DE" sz="1600" dirty="0"/>
                            <a:t> </a:t>
                          </a:r>
                          <a:r>
                            <a:rPr lang="de-DE" sz="1600" dirty="0" err="1"/>
                            <a:t>middle</a:t>
                          </a:r>
                          <a:r>
                            <a:rPr lang="de-DE" sz="1600" dirty="0"/>
                            <a:t> </a:t>
                          </a:r>
                          <a:r>
                            <a:rPr lang="de-DE" sz="1600" dirty="0" err="1"/>
                            <a:t>of</a:t>
                          </a:r>
                          <a:r>
                            <a:rPr lang="de-DE" sz="1600" dirty="0"/>
                            <a:t> </a:t>
                          </a:r>
                          <a:r>
                            <a:rPr lang="de-DE" sz="1600" dirty="0" err="1"/>
                            <a:t>the</a:t>
                          </a:r>
                          <a:r>
                            <a:rPr lang="de-DE" sz="1600" dirty="0"/>
                            <a:t> </a:t>
                          </a:r>
                          <a:r>
                            <a:rPr lang="de-DE" sz="1600" dirty="0" err="1"/>
                            <a:t>sorted</a:t>
                          </a:r>
                          <a:r>
                            <a:rPr lang="de-DE" sz="1600" dirty="0"/>
                            <a:t> </a:t>
                          </a:r>
                          <a:r>
                            <a:rPr lang="de-DE" sz="1600" dirty="0" err="1"/>
                            <a:t>dataset</a:t>
                          </a:r>
                          <a:r>
                            <a:rPr lang="de-DE" sz="1600" dirty="0"/>
                            <a:t>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de-DE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de-DE" sz="14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𝑍</m:t>
                                    </m:r>
                                  </m:sub>
                                </m:sSub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  <m:t>≔</m:t>
                                </m:r>
                                <m:d>
                                  <m:dPr>
                                    <m:begChr m:val="{"/>
                                    <m:endChr m:val=""/>
                                    <m:ctrlP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eqArr>
                                      <m:eqArrPr>
                                        <m:ctrlPr>
                                          <a:rPr lang="de-DE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sSub>
                                          <m:sSubPr>
                                            <m:ctrlPr>
                                              <a:rPr lang="de-DE" sz="1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d>
                                              <m:dPr>
                                                <m:begChr m:val="["/>
                                                <m:endChr m:val="]"/>
                                                <m:ctrlPr>
                                                  <a:rPr lang="de-DE" sz="14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f>
                                                  <m:fPr>
                                                    <m:ctrlPr>
                                                      <a:rPr lang="de-DE" sz="14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fPr>
                                                  <m:num>
                                                    <m:r>
                                                      <a:rPr lang="de-DE" sz="14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𝑛</m:t>
                                                    </m:r>
                                                    <m:r>
                                                      <a:rPr lang="de-DE" sz="14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+1</m:t>
                                                    </m:r>
                                                  </m:num>
                                                  <m:den>
                                                    <m:r>
                                                      <a:rPr lang="de-DE" sz="14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2</m:t>
                                                    </m:r>
                                                  </m:den>
                                                </m:f>
                                              </m:e>
                                            </m:d>
                                          </m:sub>
                                        </m:sSub>
                                        <m:r>
                                          <a:rPr lang="de-DE" sz="1400" b="0" i="1" smtClean="0">
                                            <a:latin typeface="Cambria Math" panose="02040503050406030204" pitchFamily="18" charset="0"/>
                                          </a:rPr>
                                          <m:t>    , </m:t>
                                        </m:r>
                                        <m:r>
                                          <a:rPr lang="de-DE" sz="1400" b="0" i="1" smtClean="0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  <m:r>
                                          <a:rPr lang="de-DE" sz="1400" b="0" i="1" smtClean="0">
                                            <a:latin typeface="Cambria Math" panose="02040503050406030204" pitchFamily="18" charset="0"/>
                                          </a:rPr>
                                          <m:t>ü</m:t>
                                        </m:r>
                                        <m:r>
                                          <a:rPr lang="de-DE" sz="1400" b="0" i="1" smtClean="0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  <m:r>
                                          <a:rPr lang="de-DE" sz="1400" b="0" i="1" smtClean="0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de-DE" sz="1400" b="0" i="1" smtClean="0">
                                            <a:latin typeface="Cambria Math" panose="02040503050406030204" pitchFamily="18" charset="0"/>
                                          </a:rPr>
                                          <m:t>𝑢𝑛𝑔𝑒𝑟𝑎𝑑𝑒𝑠</m:t>
                                        </m:r>
                                        <m:r>
                                          <a:rPr lang="de-DE" sz="1400" b="0" i="1" smtClean="0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de-DE" sz="1400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  <m:e>
                                        <m:f>
                                          <m:fPr>
                                            <m:ctrlPr>
                                              <a:rPr lang="de-DE" sz="1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de-DE" sz="14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num>
                                          <m:den>
                                            <m:r>
                                              <a:rPr lang="de-DE" sz="1400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den>
                                        </m:f>
                                        <m:d>
                                          <m:dPr>
                                            <m:ctrlPr>
                                              <a:rPr lang="de-DE" sz="1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de-DE" sz="14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de-DE" sz="14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d>
                                                  <m:dPr>
                                                    <m:begChr m:val="["/>
                                                    <m:endChr m:val="]"/>
                                                    <m:ctrlPr>
                                                      <a:rPr lang="de-DE" sz="14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f>
                                                      <m:fPr>
                                                        <m:ctrlPr>
                                                          <a:rPr lang="de-DE" sz="140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fPr>
                                                      <m:num>
                                                        <m:r>
                                                          <a:rPr lang="de-DE" sz="140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𝑛</m:t>
                                                        </m:r>
                                                      </m:num>
                                                      <m:den>
                                                        <m:r>
                                                          <a:rPr lang="de-DE" sz="140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2</m:t>
                                                        </m:r>
                                                      </m:den>
                                                    </m:f>
                                                  </m:e>
                                                </m:d>
                                              </m:sub>
                                            </m:sSub>
                                            <m:r>
                                              <a:rPr lang="de-DE" sz="1400" b="0" i="1" smtClean="0"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de-DE" sz="14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de-DE" sz="14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d>
                                                  <m:dPr>
                                                    <m:begChr m:val="["/>
                                                    <m:endChr m:val="]"/>
                                                    <m:ctrlPr>
                                                      <a:rPr lang="de-DE" sz="14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f>
                                                      <m:fPr>
                                                        <m:ctrlPr>
                                                          <a:rPr lang="de-DE" sz="140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fPr>
                                                      <m:num>
                                                        <m:r>
                                                          <a:rPr lang="de-DE" sz="140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𝑛</m:t>
                                                        </m:r>
                                                      </m:num>
                                                      <m:den>
                                                        <m:r>
                                                          <a:rPr lang="de-DE" sz="140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2</m:t>
                                                        </m:r>
                                                      </m:den>
                                                    </m:f>
                                                    <m:r>
                                                      <a:rPr lang="de-DE" sz="14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+1</m:t>
                                                    </m:r>
                                                  </m:e>
                                                </m:d>
                                              </m:sub>
                                            </m:sSub>
                                          </m:e>
                                        </m:d>
                                        <m:r>
                                          <a:rPr lang="de-DE" sz="1400" b="0" i="1" smtClean="0">
                                            <a:latin typeface="Cambria Math" panose="02040503050406030204" pitchFamily="18" charset="0"/>
                                          </a:rPr>
                                          <m:t>  ,</m:t>
                                        </m:r>
                                        <m:r>
                                          <a:rPr lang="de-DE" sz="1400" b="0" i="1" smtClean="0">
                                            <a:latin typeface="Cambria Math" panose="02040503050406030204" pitchFamily="18" charset="0"/>
                                          </a:rPr>
                                          <m:t>𝑠𝑜𝑛𝑠𝑡</m:t>
                                        </m:r>
                                      </m:e>
                                    </m:eqArr>
                                  </m:e>
                                </m:d>
                              </m:oMath>
                            </m:oMathPara>
                          </a14:m>
                          <a:endParaRPr lang="de-DE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1600" dirty="0">
                              <a:hlinkClick r:id="rId4"/>
                            </a:rPr>
                            <a:t>median</a:t>
                          </a:r>
                          <a:endParaRPr lang="de-DE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1600" dirty="0"/>
                            <a:t>ordinal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6607477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sz="1600" dirty="0" err="1"/>
                            <a:t>arithmetic</a:t>
                          </a:r>
                          <a:r>
                            <a:rPr lang="de-DE" sz="1600" dirty="0"/>
                            <a:t> </a:t>
                          </a:r>
                          <a:r>
                            <a:rPr lang="de-DE" sz="1600" dirty="0" err="1"/>
                            <a:t>mean</a:t>
                          </a:r>
                          <a:endParaRPr lang="de-DE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1600" dirty="0" err="1"/>
                            <a:t>average</a:t>
                          </a:r>
                          <a:r>
                            <a:rPr lang="de-DE" sz="1600" dirty="0"/>
                            <a:t> </a:t>
                          </a:r>
                          <a:r>
                            <a:rPr lang="de-DE" sz="1600" dirty="0" err="1"/>
                            <a:t>of</a:t>
                          </a:r>
                          <a:r>
                            <a:rPr lang="de-DE" sz="1600" dirty="0"/>
                            <a:t> all </a:t>
                          </a:r>
                          <a:r>
                            <a:rPr lang="de-DE" sz="1600" dirty="0" err="1"/>
                            <a:t>valuues</a:t>
                          </a:r>
                          <a:endParaRPr lang="de-DE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  <m:t>≔</m:t>
                                </m:r>
                                <m:f>
                                  <m:fPr>
                                    <m:ctrlP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den>
                                </m:f>
                                <m:nary>
                                  <m:naryPr>
                                    <m:chr m:val="∑"/>
                                    <m:ctrlPr>
                                      <a:rPr lang="de-DE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de-DE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sz="14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de-DE" sz="14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nary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de-DE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sz="14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de-DE" sz="14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de-DE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sz="14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de-DE" sz="14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+…+</m:t>
                                    </m:r>
                                    <m:sSub>
                                      <m:sSubPr>
                                        <m:ctrlPr>
                                          <a:rPr lang="de-DE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sz="14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de-DE" sz="1400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de-DE" sz="14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1600" err="1">
                              <a:hlinkClick r:id="rId5"/>
                            </a:rPr>
                            <a:t>mean</a:t>
                          </a:r>
                          <a:endParaRPr lang="de-DE" sz="16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1600" dirty="0" err="1"/>
                            <a:t>metric</a:t>
                          </a:r>
                          <a:endParaRPr lang="de-DE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058565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sz="1600" dirty="0" err="1"/>
                            <a:t>geometric</a:t>
                          </a:r>
                          <a:r>
                            <a:rPr lang="de-DE" sz="1600" dirty="0"/>
                            <a:t> </a:t>
                          </a:r>
                          <a:r>
                            <a:rPr lang="de-DE" sz="1600" dirty="0" err="1"/>
                            <a:t>mean</a:t>
                          </a:r>
                          <a:endParaRPr lang="de-DE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1600" dirty="0" err="1"/>
                            <a:t>average</a:t>
                          </a:r>
                          <a:r>
                            <a:rPr lang="de-DE" sz="1600" dirty="0"/>
                            <a:t> </a:t>
                          </a:r>
                          <a:r>
                            <a:rPr lang="de-DE" sz="1600" dirty="0" err="1"/>
                            <a:t>increment</a:t>
                          </a:r>
                          <a:r>
                            <a:rPr lang="de-DE" sz="1600" dirty="0"/>
                            <a:t> </a:t>
                          </a:r>
                          <a:r>
                            <a:rPr lang="de-DE" sz="1600" dirty="0" err="1"/>
                            <a:t>factor</a:t>
                          </a:r>
                          <a:endParaRPr lang="de-DE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bar>
                                      <m:barPr>
                                        <m:pos m:val="top"/>
                                        <m:ctrlPr>
                                          <a:rPr lang="de-DE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barPr>
                                      <m:e>
                                        <m:r>
                                          <a:rPr lang="de-DE" sz="14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bar>
                                  </m:e>
                                  <m:sub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sub>
                                </m:sSub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  <m:t>≔ </m:t>
                                </m:r>
                                <m:rad>
                                  <m:radPr>
                                    <m:ctrlP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>
                                    <m:r>
                                      <m:rPr>
                                        <m:brk m:alnAt="7"/>
                                      </m:rP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deg>
                                  <m:e>
                                    <m:nary>
                                      <m:naryPr>
                                        <m:chr m:val="∏"/>
                                        <m:ctrlPr>
                                          <a:rPr lang="de-DE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naryPr>
                                      <m:sub>
                                        <m:r>
                                          <m:rPr>
                                            <m:brk m:alnAt="23"/>
                                          </m:rPr>
                                          <a:rPr lang="de-DE" sz="14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de-DE" sz="1400" b="0" i="1" smtClean="0">
                                            <a:latin typeface="Cambria Math" panose="02040503050406030204" pitchFamily="18" charset="0"/>
                                          </a:rPr>
                                          <m:t>=1</m:t>
                                        </m:r>
                                      </m:sub>
                                      <m:sup>
                                        <m:r>
                                          <a:rPr lang="de-DE" sz="1400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p>
                                      <m:e>
                                        <m:sSub>
                                          <m:sSubPr>
                                            <m:ctrlPr>
                                              <a:rPr lang="de-DE" sz="1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de-DE" sz="1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nary>
                                  </m:e>
                                </m:rad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ad>
                                  <m:radPr>
                                    <m:ctrlP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>
                                    <m:r>
                                      <m:rPr>
                                        <m:brk m:alnAt="7"/>
                                      </m:rP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deg>
                                  <m:e>
                                    <m:sSub>
                                      <m:sSubPr>
                                        <m:ctrlPr>
                                          <a:rPr lang="de-DE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sz="14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de-DE" sz="14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⋅</m:t>
                                    </m:r>
                                    <m:sSub>
                                      <m:sSubPr>
                                        <m:ctrlPr>
                                          <a:rPr lang="de-DE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sz="14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de-DE" sz="14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⋅…⋅</m:t>
                                    </m:r>
                                    <m:sSub>
                                      <m:sSubPr>
                                        <m:ctrlPr>
                                          <a:rPr lang="de-DE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sz="14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de-DE" sz="14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</m:rad>
                              </m:oMath>
                            </m:oMathPara>
                          </a14:m>
                          <a:endParaRPr lang="de-DE" sz="14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1600">
                              <a:hlinkClick r:id="rId6"/>
                            </a:rPr>
                            <a:t>gmean</a:t>
                          </a:r>
                          <a:r>
                            <a:rPr lang="de-DE" sz="1600"/>
                            <a:t> (</a:t>
                          </a:r>
                          <a:r>
                            <a:rPr lang="de-DE" sz="1600" err="1"/>
                            <a:t>scipy</a:t>
                          </a:r>
                          <a:r>
                            <a:rPr lang="de-DE" sz="1600"/>
                            <a:t>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1600" dirty="0" err="1"/>
                            <a:t>ratio</a:t>
                          </a:r>
                          <a:endParaRPr lang="de-DE" sz="1600" dirty="0"/>
                        </a:p>
                        <a:p>
                          <a:r>
                            <a:rPr lang="de-DE" sz="1600" b="1" dirty="0"/>
                            <a:t>and</a:t>
                          </a:r>
                          <a:r>
                            <a:rPr lang="de-DE" sz="160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de-DE" sz="16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oMath>
                          </a14:m>
                          <a:r>
                            <a:rPr lang="de-DE" sz="1600" dirty="0"/>
                            <a:t> </a:t>
                          </a:r>
                          <a:r>
                            <a:rPr lang="de-DE" sz="1600" dirty="0" err="1"/>
                            <a:t>must</a:t>
                          </a:r>
                          <a:r>
                            <a:rPr lang="de-DE" sz="1600" dirty="0"/>
                            <a:t> </a:t>
                          </a:r>
                          <a:r>
                            <a:rPr lang="de-DE" sz="1600" dirty="0" err="1"/>
                            <a:t>consist</a:t>
                          </a:r>
                          <a:r>
                            <a:rPr lang="de-DE" sz="1600" dirty="0"/>
                            <a:t> </a:t>
                          </a:r>
                          <a:r>
                            <a:rPr lang="de-DE" sz="1600" dirty="0" err="1"/>
                            <a:t>of</a:t>
                          </a:r>
                          <a:r>
                            <a:rPr lang="de-DE" sz="1600" dirty="0"/>
                            <a:t> </a:t>
                          </a:r>
                          <a:r>
                            <a:rPr lang="de-DE" sz="1600" dirty="0" err="1"/>
                            <a:t>increment</a:t>
                          </a:r>
                          <a:r>
                            <a:rPr lang="de-DE" sz="1600" dirty="0"/>
                            <a:t> </a:t>
                          </a:r>
                          <a:r>
                            <a:rPr lang="de-DE" sz="1600" dirty="0" err="1"/>
                            <a:t>factors</a:t>
                          </a:r>
                          <a:endParaRPr lang="de-DE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877306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sz="1600" dirty="0" err="1"/>
                            <a:t>harmonic</a:t>
                          </a:r>
                          <a:r>
                            <a:rPr lang="de-DE" sz="1600" dirty="0"/>
                            <a:t> </a:t>
                          </a:r>
                          <a:r>
                            <a:rPr lang="de-DE" sz="1600" dirty="0" err="1"/>
                            <a:t>mean</a:t>
                          </a:r>
                          <a:endParaRPr lang="de-DE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1600" dirty="0" err="1"/>
                            <a:t>average</a:t>
                          </a:r>
                          <a:r>
                            <a:rPr lang="de-DE" sz="1600" dirty="0"/>
                            <a:t> </a:t>
                          </a:r>
                          <a:r>
                            <a:rPr lang="de-DE" sz="1600" dirty="0" err="1"/>
                            <a:t>ratio</a:t>
                          </a:r>
                          <a:endParaRPr lang="de-DE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de-DE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de-DE" sz="14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sub>
                                </m:sSub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  <m:t>≔</m:t>
                                </m:r>
                                <m:f>
                                  <m:fPr>
                                    <m:ctrlP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num>
                                  <m:den>
                                    <m:nary>
                                      <m:naryPr>
                                        <m:chr m:val="∑"/>
                                        <m:ctrlPr>
                                          <a:rPr lang="de-DE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naryPr>
                                      <m:sub>
                                        <m:r>
                                          <m:rPr>
                                            <m:brk m:alnAt="23"/>
                                          </m:rPr>
                                          <a:rPr lang="de-DE" sz="14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de-DE" sz="1400" b="0" i="1" smtClean="0">
                                            <a:latin typeface="Cambria Math" panose="02040503050406030204" pitchFamily="18" charset="0"/>
                                          </a:rPr>
                                          <m:t>=1</m:t>
                                        </m:r>
                                      </m:sub>
                                      <m:sup>
                                        <m:r>
                                          <a:rPr lang="de-DE" sz="1400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p>
                                      <m:e>
                                        <m:f>
                                          <m:fPr>
                                            <m:ctrlPr>
                                              <a:rPr lang="de-DE" sz="1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de-DE" sz="14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num>
                                          <m:den>
                                            <m:sSub>
                                              <m:sSubPr>
                                                <m:ctrlPr>
                                                  <a:rPr lang="de-DE" sz="14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de-DE" sz="14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de-DE" sz="14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</m:den>
                                        </m:f>
                                      </m:e>
                                    </m:nary>
                                  </m:den>
                                </m:f>
                              </m:oMath>
                            </m:oMathPara>
                          </a14:m>
                          <a:endParaRPr lang="de-DE" sz="14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1600" err="1">
                              <a:hlinkClick r:id="rId7"/>
                            </a:rPr>
                            <a:t>hmean</a:t>
                          </a:r>
                          <a:endParaRPr lang="de-DE" sz="1600"/>
                        </a:p>
                        <a:p>
                          <a:r>
                            <a:rPr lang="de-DE" sz="1600"/>
                            <a:t>(</a:t>
                          </a:r>
                          <a:r>
                            <a:rPr lang="de-DE" sz="1600" err="1"/>
                            <a:t>scipy</a:t>
                          </a:r>
                          <a:r>
                            <a:rPr lang="de-DE" sz="1600"/>
                            <a:t>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1600" dirty="0" err="1"/>
                            <a:t>ratio</a:t>
                          </a:r>
                          <a:r>
                            <a:rPr lang="de-DE" sz="1600" dirty="0"/>
                            <a:t> und </a:t>
                          </a:r>
                          <a14:m>
                            <m:oMath xmlns:m="http://schemas.openxmlformats.org/officeDocument/2006/math">
                              <m:r>
                                <a:rPr lang="de-DE" sz="16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oMath>
                          </a14:m>
                          <a:r>
                            <a:rPr lang="de-DE" sz="1600" dirty="0"/>
                            <a:t> </a:t>
                          </a:r>
                          <a:r>
                            <a:rPr lang="de-DE" sz="1600" dirty="0" err="1"/>
                            <a:t>must</a:t>
                          </a:r>
                          <a:r>
                            <a:rPr lang="de-DE" sz="1600" dirty="0"/>
                            <a:t> </a:t>
                          </a:r>
                          <a:r>
                            <a:rPr lang="de-DE" sz="1600" dirty="0" err="1"/>
                            <a:t>be</a:t>
                          </a:r>
                          <a:r>
                            <a:rPr lang="de-DE" sz="1600" dirty="0"/>
                            <a:t> </a:t>
                          </a:r>
                          <a:r>
                            <a:rPr lang="de-DE" sz="1600" dirty="0" err="1"/>
                            <a:t>ratios</a:t>
                          </a:r>
                          <a:r>
                            <a:rPr lang="de-DE" sz="1600" dirty="0"/>
                            <a:t> (z.B. km/h)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6816352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elle 4">
                <a:extLst>
                  <a:ext uri="{FF2B5EF4-FFF2-40B4-BE49-F238E27FC236}">
                    <a16:creationId xmlns:a16="http://schemas.microsoft.com/office/drawing/2014/main" id="{88E725C5-D87B-862E-F428-5C379955103D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896450437"/>
                  </p:ext>
                </p:extLst>
              </p:nvPr>
            </p:nvGraphicFramePr>
            <p:xfrm>
              <a:off x="838200" y="2201628"/>
              <a:ext cx="10515601" cy="439585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807723">
                      <a:extLst>
                        <a:ext uri="{9D8B030D-6E8A-4147-A177-3AD203B41FA5}">
                          <a16:colId xmlns:a16="http://schemas.microsoft.com/office/drawing/2014/main" val="1348027623"/>
                        </a:ext>
                      </a:extLst>
                    </a:gridCol>
                    <a:gridCol w="2521912">
                      <a:extLst>
                        <a:ext uri="{9D8B030D-6E8A-4147-A177-3AD203B41FA5}">
                          <a16:colId xmlns:a16="http://schemas.microsoft.com/office/drawing/2014/main" val="3032156506"/>
                        </a:ext>
                      </a:extLst>
                    </a:gridCol>
                    <a:gridCol w="2969616">
                      <a:extLst>
                        <a:ext uri="{9D8B030D-6E8A-4147-A177-3AD203B41FA5}">
                          <a16:colId xmlns:a16="http://schemas.microsoft.com/office/drawing/2014/main" val="3576273151"/>
                        </a:ext>
                      </a:extLst>
                    </a:gridCol>
                    <a:gridCol w="1134140">
                      <a:extLst>
                        <a:ext uri="{9D8B030D-6E8A-4147-A177-3AD203B41FA5}">
                          <a16:colId xmlns:a16="http://schemas.microsoft.com/office/drawing/2014/main" val="3409873167"/>
                        </a:ext>
                      </a:extLst>
                    </a:gridCol>
                    <a:gridCol w="2082210">
                      <a:extLst>
                        <a:ext uri="{9D8B030D-6E8A-4147-A177-3AD203B41FA5}">
                          <a16:colId xmlns:a16="http://schemas.microsoft.com/office/drawing/2014/main" val="216900499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Name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 err="1"/>
                            <a:t>meaning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 err="1"/>
                            <a:t>formula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Methode in pandas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 err="1"/>
                            <a:t>required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scale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81850613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r>
                            <a:rPr lang="de-DE" sz="1600" dirty="0" err="1"/>
                            <a:t>mode</a:t>
                          </a:r>
                          <a:endParaRPr lang="de-DE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1600" dirty="0" err="1"/>
                            <a:t>value</a:t>
                          </a:r>
                          <a:r>
                            <a:rPr lang="de-DE" sz="1600" dirty="0"/>
                            <a:t> </a:t>
                          </a:r>
                          <a:r>
                            <a:rPr lang="de-DE" sz="1600" dirty="0" err="1"/>
                            <a:t>that</a:t>
                          </a:r>
                          <a:r>
                            <a:rPr lang="de-DE" sz="1600" dirty="0"/>
                            <a:t> </a:t>
                          </a:r>
                          <a:r>
                            <a:rPr lang="de-DE" sz="1600" dirty="0" err="1"/>
                            <a:t>appears</a:t>
                          </a:r>
                          <a:r>
                            <a:rPr lang="de-DE" sz="1600" dirty="0"/>
                            <a:t> </a:t>
                          </a:r>
                          <a:r>
                            <a:rPr lang="de-DE" sz="1600" dirty="0" err="1"/>
                            <a:t>most</a:t>
                          </a:r>
                          <a:r>
                            <a:rPr lang="de-DE" sz="1600" dirty="0"/>
                            <a:t> </a:t>
                          </a:r>
                          <a:r>
                            <a:rPr lang="de-DE" sz="1600" dirty="0" err="1"/>
                            <a:t>commonly</a:t>
                          </a:r>
                          <a:endParaRPr lang="de-DE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8"/>
                          <a:stretch>
                            <a:fillRect l="-146201" t="-115789" r="-109240" b="-6210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1600" err="1">
                              <a:hlinkClick r:id="rId9"/>
                            </a:rPr>
                            <a:t>mode</a:t>
                          </a:r>
                          <a:endParaRPr lang="de-DE" sz="1600"/>
                        </a:p>
                        <a:p>
                          <a:endParaRPr lang="de-DE" sz="16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1600" dirty="0"/>
                            <a:t>nominal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4632879"/>
                      </a:ext>
                    </a:extLst>
                  </a:tr>
                  <a:tr h="916305">
                    <a:tc>
                      <a:txBody>
                        <a:bodyPr/>
                        <a:lstStyle/>
                        <a:p>
                          <a:r>
                            <a:rPr lang="de-DE" sz="1600" dirty="0"/>
                            <a:t>median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1600" dirty="0" err="1"/>
                            <a:t>value</a:t>
                          </a:r>
                          <a:r>
                            <a:rPr lang="de-DE" sz="1600" dirty="0"/>
                            <a:t> </a:t>
                          </a:r>
                          <a:r>
                            <a:rPr lang="de-DE" sz="1600" dirty="0" err="1"/>
                            <a:t>that</a:t>
                          </a:r>
                          <a:r>
                            <a:rPr lang="de-DE" sz="1600" dirty="0"/>
                            <a:t> lies in </a:t>
                          </a:r>
                          <a:r>
                            <a:rPr lang="de-DE" sz="1600" dirty="0" err="1"/>
                            <a:t>the</a:t>
                          </a:r>
                          <a:r>
                            <a:rPr lang="de-DE" sz="1600" dirty="0"/>
                            <a:t> </a:t>
                          </a:r>
                          <a:r>
                            <a:rPr lang="de-DE" sz="1600" dirty="0" err="1"/>
                            <a:t>middle</a:t>
                          </a:r>
                          <a:r>
                            <a:rPr lang="de-DE" sz="1600" dirty="0"/>
                            <a:t> </a:t>
                          </a:r>
                          <a:r>
                            <a:rPr lang="de-DE" sz="1600" dirty="0" err="1"/>
                            <a:t>of</a:t>
                          </a:r>
                          <a:r>
                            <a:rPr lang="de-DE" sz="1600" dirty="0"/>
                            <a:t> </a:t>
                          </a:r>
                          <a:r>
                            <a:rPr lang="de-DE" sz="1600" dirty="0" err="1"/>
                            <a:t>the</a:t>
                          </a:r>
                          <a:r>
                            <a:rPr lang="de-DE" sz="1600" dirty="0"/>
                            <a:t> </a:t>
                          </a:r>
                          <a:r>
                            <a:rPr lang="de-DE" sz="1600" dirty="0" err="1"/>
                            <a:t>sorted</a:t>
                          </a:r>
                          <a:r>
                            <a:rPr lang="de-DE" sz="1600" dirty="0"/>
                            <a:t> </a:t>
                          </a:r>
                          <a:r>
                            <a:rPr lang="de-DE" sz="1600" dirty="0" err="1"/>
                            <a:t>dataset</a:t>
                          </a:r>
                          <a:r>
                            <a:rPr lang="de-DE" sz="1600" dirty="0"/>
                            <a:t>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8"/>
                          <a:stretch>
                            <a:fillRect l="-146201" t="-135762" r="-109240" b="-29072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e-DE" sz="1600" dirty="0">
                              <a:hlinkClick r:id="rId10"/>
                            </a:rPr>
                            <a:t>median</a:t>
                          </a:r>
                          <a:endParaRPr lang="de-DE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1600" dirty="0"/>
                            <a:t>ordinal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66074779"/>
                      </a:ext>
                    </a:extLst>
                  </a:tr>
                  <a:tr h="673926">
                    <a:tc>
                      <a:txBody>
                        <a:bodyPr/>
                        <a:lstStyle/>
                        <a:p>
                          <a:r>
                            <a:rPr lang="de-DE" sz="1600" dirty="0" err="1"/>
                            <a:t>arithmetic</a:t>
                          </a:r>
                          <a:r>
                            <a:rPr lang="de-DE" sz="1600" dirty="0"/>
                            <a:t> </a:t>
                          </a:r>
                          <a:r>
                            <a:rPr lang="de-DE" sz="1600" dirty="0" err="1"/>
                            <a:t>mean</a:t>
                          </a:r>
                          <a:endParaRPr lang="de-DE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1600" dirty="0" err="1"/>
                            <a:t>average</a:t>
                          </a:r>
                          <a:r>
                            <a:rPr lang="de-DE" sz="1600" dirty="0"/>
                            <a:t> </a:t>
                          </a:r>
                          <a:r>
                            <a:rPr lang="de-DE" sz="1600" dirty="0" err="1"/>
                            <a:t>of</a:t>
                          </a:r>
                          <a:r>
                            <a:rPr lang="de-DE" sz="1600" dirty="0"/>
                            <a:t> all </a:t>
                          </a:r>
                          <a:r>
                            <a:rPr lang="de-DE" sz="1600" dirty="0" err="1"/>
                            <a:t>valuues</a:t>
                          </a:r>
                          <a:endParaRPr lang="de-DE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8"/>
                          <a:stretch>
                            <a:fillRect l="-146201" t="-323636" r="-109240" b="-29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e-DE" sz="1600" err="1">
                              <a:hlinkClick r:id="rId11"/>
                            </a:rPr>
                            <a:t>mean</a:t>
                          </a:r>
                          <a:endParaRPr lang="de-DE" sz="16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1600" dirty="0" err="1"/>
                            <a:t>metric</a:t>
                          </a:r>
                          <a:endParaRPr lang="de-DE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05856517"/>
                      </a:ext>
                    </a:extLst>
                  </a:tr>
                  <a:tr h="921512">
                    <a:tc>
                      <a:txBody>
                        <a:bodyPr/>
                        <a:lstStyle/>
                        <a:p>
                          <a:r>
                            <a:rPr lang="de-DE" sz="1600" dirty="0" err="1"/>
                            <a:t>geometric</a:t>
                          </a:r>
                          <a:r>
                            <a:rPr lang="de-DE" sz="1600" dirty="0"/>
                            <a:t> </a:t>
                          </a:r>
                          <a:r>
                            <a:rPr lang="de-DE" sz="1600" dirty="0" err="1"/>
                            <a:t>mean</a:t>
                          </a:r>
                          <a:endParaRPr lang="de-DE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1600" dirty="0" err="1"/>
                            <a:t>average</a:t>
                          </a:r>
                          <a:r>
                            <a:rPr lang="de-DE" sz="1600" dirty="0"/>
                            <a:t> </a:t>
                          </a:r>
                          <a:r>
                            <a:rPr lang="de-DE" sz="1600" dirty="0" err="1"/>
                            <a:t>increment</a:t>
                          </a:r>
                          <a:r>
                            <a:rPr lang="de-DE" sz="1600" dirty="0"/>
                            <a:t> </a:t>
                          </a:r>
                          <a:r>
                            <a:rPr lang="de-DE" sz="1600" dirty="0" err="1"/>
                            <a:t>factor</a:t>
                          </a:r>
                          <a:endParaRPr lang="de-DE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8"/>
                          <a:stretch>
                            <a:fillRect l="-146201" t="-306579" r="-109240" b="-1164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e-DE" sz="1600">
                              <a:hlinkClick r:id="rId12"/>
                            </a:rPr>
                            <a:t>gmean</a:t>
                          </a:r>
                          <a:r>
                            <a:rPr lang="de-DE" sz="1600"/>
                            <a:t> (</a:t>
                          </a:r>
                          <a:r>
                            <a:rPr lang="de-DE" sz="1600" err="1"/>
                            <a:t>scipy</a:t>
                          </a:r>
                          <a:r>
                            <a:rPr lang="de-DE" sz="1600"/>
                            <a:t>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8"/>
                          <a:stretch>
                            <a:fillRect l="-404971" t="-306579" r="-1170" b="-11644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8773062"/>
                      </a:ext>
                    </a:extLst>
                  </a:tr>
                  <a:tr h="664909">
                    <a:tc>
                      <a:txBody>
                        <a:bodyPr/>
                        <a:lstStyle/>
                        <a:p>
                          <a:r>
                            <a:rPr lang="de-DE" sz="1600" dirty="0" err="1"/>
                            <a:t>harmonic</a:t>
                          </a:r>
                          <a:r>
                            <a:rPr lang="de-DE" sz="1600" dirty="0"/>
                            <a:t> </a:t>
                          </a:r>
                          <a:r>
                            <a:rPr lang="de-DE" sz="1600" dirty="0" err="1"/>
                            <a:t>mean</a:t>
                          </a:r>
                          <a:endParaRPr lang="de-DE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1600" dirty="0" err="1"/>
                            <a:t>average</a:t>
                          </a:r>
                          <a:r>
                            <a:rPr lang="de-DE" sz="1600" dirty="0"/>
                            <a:t> </a:t>
                          </a:r>
                          <a:r>
                            <a:rPr lang="de-DE" sz="1600" dirty="0" err="1"/>
                            <a:t>ratio</a:t>
                          </a:r>
                          <a:endParaRPr lang="de-DE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8"/>
                          <a:stretch>
                            <a:fillRect l="-146201" t="-566972" r="-109240" b="-623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e-DE" sz="1600" err="1">
                              <a:hlinkClick r:id="rId13"/>
                            </a:rPr>
                            <a:t>hmean</a:t>
                          </a:r>
                          <a:endParaRPr lang="de-DE" sz="1600"/>
                        </a:p>
                        <a:p>
                          <a:r>
                            <a:rPr lang="de-DE" sz="1600"/>
                            <a:t>(</a:t>
                          </a:r>
                          <a:r>
                            <a:rPr lang="de-DE" sz="1600" err="1"/>
                            <a:t>scipy</a:t>
                          </a:r>
                          <a:r>
                            <a:rPr lang="de-DE" sz="1600"/>
                            <a:t>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8"/>
                          <a:stretch>
                            <a:fillRect l="-404971" t="-566972" r="-1170" b="-6238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6816352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8C1EB7F7-D87D-3149-12BE-2251C7DBB7A0}"/>
                  </a:ext>
                </a:extLst>
              </p:cNvPr>
              <p:cNvSpPr txBox="1"/>
              <p:nvPr/>
            </p:nvSpPr>
            <p:spPr>
              <a:xfrm>
                <a:off x="6144993" y="546364"/>
                <a:ext cx="5948552" cy="9630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dirty="0"/>
                  <a:t>Let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de-DE" b="0" i="0" smtClean="0">
                        <a:latin typeface="Cambria Math" panose="02040503050406030204" pitchFamily="18" charset="0"/>
                      </a:rPr>
                      <m:t>≔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be</a:t>
                </a:r>
                <a:r>
                  <a:rPr lang="de-DE" dirty="0"/>
                  <a:t> a </a:t>
                </a:r>
                <a:r>
                  <a:rPr lang="de-DE" dirty="0" err="1"/>
                  <a:t>tupel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observations</a:t>
                </a:r>
                <a:r>
                  <a:rPr lang="de-DE" dirty="0"/>
                  <a:t>.</a:t>
                </a:r>
              </a:p>
              <a:p>
                <a:r>
                  <a:rPr lang="de-DE" dirty="0" err="1"/>
                  <a:t>Let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de-DE" dirty="0"/>
                  <a:t> the frequency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occurrence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de-DE" dirty="0"/>
                  <a:t> in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de-DE" dirty="0"/>
                  <a:t>.</a:t>
                </a:r>
              </a:p>
              <a:p>
                <a:r>
                  <a:rPr lang="de-DE" dirty="0" err="1"/>
                  <a:t>Let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d>
                              <m:dPr>
                                <m:begChr m:val="["/>
                                <m:endChr m:val="]"/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d>
                              <m:dPr>
                                <m:begChr m:val="["/>
                                <m:endChr m:val="]"/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d>
                              <m:dPr>
                                <m:begChr m:val="["/>
                                <m:endChr m:val="]"/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</m:sub>
                        </m:sSub>
                      </m:e>
                    </m:d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be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sorted</a:t>
                </a:r>
                <a:r>
                  <a:rPr lang="de-DE" dirty="0"/>
                  <a:t> </a:t>
                </a:r>
                <a:r>
                  <a:rPr lang="de-DE" dirty="0" err="1"/>
                  <a:t>tuple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all </a:t>
                </a:r>
                <a:r>
                  <a:rPr lang="de-DE" dirty="0" err="1"/>
                  <a:t>observations</a:t>
                </a:r>
                <a:r>
                  <a:rPr lang="de-DE" dirty="0"/>
                  <a:t>.</a:t>
                </a:r>
              </a:p>
            </p:txBody>
          </p:sp>
        </mc:Choice>
        <mc:Fallback xmlns="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8C1EB7F7-D87D-3149-12BE-2251C7DBB7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4993" y="546364"/>
                <a:ext cx="5948552" cy="963084"/>
              </a:xfrm>
              <a:prstGeom prst="rect">
                <a:avLst/>
              </a:prstGeom>
              <a:blipFill>
                <a:blip r:embed="rId14"/>
                <a:stretch>
                  <a:fillRect l="-820" t="-3797" r="-307" b="-759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692903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Katze Silhouette">
            <a:extLst>
              <a:ext uri="{FF2B5EF4-FFF2-40B4-BE49-F238E27FC236}">
                <a16:creationId xmlns:a16="http://schemas.microsoft.com/office/drawing/2014/main" id="{32EBF2B4-CD21-2F70-AAF0-4681A15580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85731" y="674942"/>
            <a:ext cx="630821" cy="630821"/>
          </a:xfrm>
          <a:prstGeom prst="rect">
            <a:avLst/>
          </a:prstGeom>
        </p:spPr>
      </p:pic>
      <p:pic>
        <p:nvPicPr>
          <p:cNvPr id="5" name="Grafik 4" descr="Katze mit einfarbiger Füllung">
            <a:extLst>
              <a:ext uri="{FF2B5EF4-FFF2-40B4-BE49-F238E27FC236}">
                <a16:creationId xmlns:a16="http://schemas.microsoft.com/office/drawing/2014/main" id="{6DC0A1AB-1EB1-88A1-1989-75B177CA5C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99000" y="1141170"/>
            <a:ext cx="736947" cy="736947"/>
          </a:xfrm>
          <a:prstGeom prst="rect">
            <a:avLst/>
          </a:prstGeom>
        </p:spPr>
      </p:pic>
      <p:pic>
        <p:nvPicPr>
          <p:cNvPr id="7" name="Grafik 6" descr="Kätzchen Silhouette">
            <a:extLst>
              <a:ext uri="{FF2B5EF4-FFF2-40B4-BE49-F238E27FC236}">
                <a16:creationId xmlns:a16="http://schemas.microsoft.com/office/drawing/2014/main" id="{C1AF5B30-24F3-123D-0210-422642755DB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620557" y="1183381"/>
            <a:ext cx="689997" cy="689997"/>
          </a:xfrm>
          <a:prstGeom prst="rect">
            <a:avLst/>
          </a:prstGeom>
        </p:spPr>
      </p:pic>
      <p:pic>
        <p:nvPicPr>
          <p:cNvPr id="8" name="Grafik 7" descr="Hund mit einfarbiger Füllung">
            <a:extLst>
              <a:ext uri="{FF2B5EF4-FFF2-40B4-BE49-F238E27FC236}">
                <a16:creationId xmlns:a16="http://schemas.microsoft.com/office/drawing/2014/main" id="{8E411659-0771-593B-5C9F-273A4FDE3DA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567899" y="354829"/>
            <a:ext cx="1386414" cy="1386414"/>
          </a:xfrm>
          <a:prstGeom prst="rect">
            <a:avLst/>
          </a:prstGeom>
        </p:spPr>
      </p:pic>
      <p:pic>
        <p:nvPicPr>
          <p:cNvPr id="9" name="Grafik 8" descr="Hund Silhouette">
            <a:extLst>
              <a:ext uri="{FF2B5EF4-FFF2-40B4-BE49-F238E27FC236}">
                <a16:creationId xmlns:a16="http://schemas.microsoft.com/office/drawing/2014/main" id="{D2A85C34-3C0C-6993-AB0E-C9EA951284D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flipH="1">
            <a:off x="8247629" y="400253"/>
            <a:ext cx="1214331" cy="1222373"/>
          </a:xfrm>
          <a:prstGeom prst="rect">
            <a:avLst/>
          </a:prstGeom>
        </p:spPr>
      </p:pic>
      <p:pic>
        <p:nvPicPr>
          <p:cNvPr id="10" name="Grafik 9" descr="Welpe 2 mit einfarbiger Füllung">
            <a:extLst>
              <a:ext uri="{FF2B5EF4-FFF2-40B4-BE49-F238E27FC236}">
                <a16:creationId xmlns:a16="http://schemas.microsoft.com/office/drawing/2014/main" id="{3EECC1D7-2431-8D08-55CF-428AF4189BD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337124" y="464400"/>
            <a:ext cx="1051906" cy="1051906"/>
          </a:xfrm>
          <a:prstGeom prst="rect">
            <a:avLst/>
          </a:prstGeom>
        </p:spPr>
      </p:pic>
      <p:pic>
        <p:nvPicPr>
          <p:cNvPr id="11" name="Grafik 10" descr="Welpe Silhouette">
            <a:extLst>
              <a:ext uri="{FF2B5EF4-FFF2-40B4-BE49-F238E27FC236}">
                <a16:creationId xmlns:a16="http://schemas.microsoft.com/office/drawing/2014/main" id="{30611C57-D4CF-5E6D-8744-0E8D662F2F3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183932" y="1155025"/>
            <a:ext cx="801799" cy="801799"/>
          </a:xfrm>
          <a:prstGeom prst="rect">
            <a:avLst/>
          </a:prstGeom>
        </p:spPr>
      </p:pic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B95118F2-7F63-BBE5-C5F2-8FBC4503A52C}"/>
              </a:ext>
            </a:extLst>
          </p:cNvPr>
          <p:cNvSpPr/>
          <p:nvPr/>
        </p:nvSpPr>
        <p:spPr>
          <a:xfrm>
            <a:off x="660572" y="1973196"/>
            <a:ext cx="1654668" cy="10556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characteristics</a:t>
            </a:r>
            <a:endParaRPr lang="de-DE" dirty="0"/>
          </a:p>
        </p:txBody>
      </p: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EFABCCFB-A887-A860-68C7-446D1B16698C}"/>
              </a:ext>
            </a:extLst>
          </p:cNvPr>
          <p:cNvSpPr/>
          <p:nvPr/>
        </p:nvSpPr>
        <p:spPr>
          <a:xfrm>
            <a:off x="660572" y="3347194"/>
            <a:ext cx="1654668" cy="10556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Sorted</a:t>
            </a:r>
            <a:r>
              <a:rPr lang="de-DE" dirty="0"/>
              <a:t> </a:t>
            </a:r>
            <a:r>
              <a:rPr lang="de-DE" dirty="0" err="1"/>
              <a:t>characteristics</a:t>
            </a:r>
            <a:endParaRPr lang="de-DE" dirty="0"/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DDC60117-5ADF-C4DD-9B86-2E4EFE68DBAE}"/>
              </a:ext>
            </a:extLst>
          </p:cNvPr>
          <p:cNvSpPr/>
          <p:nvPr/>
        </p:nvSpPr>
        <p:spPr>
          <a:xfrm>
            <a:off x="660572" y="599198"/>
            <a:ext cx="1654668" cy="10556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Feature </a:t>
            </a:r>
            <a:r>
              <a:rPr lang="de-DE" dirty="0" err="1"/>
              <a:t>carrier</a:t>
            </a:r>
            <a:endParaRPr lang="de-DE" dirty="0"/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BD890C82-C39E-89A8-B8BD-3E3E658E7C9C}"/>
              </a:ext>
            </a:extLst>
          </p:cNvPr>
          <p:cNvSpPr txBox="1"/>
          <p:nvPr/>
        </p:nvSpPr>
        <p:spPr>
          <a:xfrm>
            <a:off x="2490333" y="1748748"/>
            <a:ext cx="1324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accent1"/>
                </a:solidFill>
              </a:rPr>
              <a:t>feature: </a:t>
            </a:r>
            <a:r>
              <a:rPr lang="de-DE" dirty="0" err="1">
                <a:solidFill>
                  <a:schemeClr val="accent1"/>
                </a:solidFill>
              </a:rPr>
              <a:t>size</a:t>
            </a:r>
            <a:endParaRPr lang="de-DE" dirty="0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feld 37">
                <a:extLst>
                  <a:ext uri="{FF2B5EF4-FFF2-40B4-BE49-F238E27FC236}">
                    <a16:creationId xmlns:a16="http://schemas.microsoft.com/office/drawing/2014/main" id="{13A63330-4A7E-4837-B49F-C4BCE070D3DE}"/>
                  </a:ext>
                </a:extLst>
              </p:cNvPr>
              <p:cNvSpPr txBox="1"/>
              <p:nvPr/>
            </p:nvSpPr>
            <p:spPr>
              <a:xfrm>
                <a:off x="2727756" y="2249249"/>
                <a:ext cx="6665414" cy="5517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7"/>
                                <m:mcJc m:val="center"/>
                              </m:mcPr>
                            </m:mc>
                          </m:mcs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:=</m:t>
                            </m:r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</m:e>
                          <m:e>
                            <m:sSub>
                              <m:sSub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</m:e>
                          <m:e>
                            <m:sSub>
                              <m:sSub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</m:e>
                          <m:e>
                            <m:sSub>
                              <m:sSub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</m:e>
                          <m:e>
                            <m:sSub>
                              <m:sSub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</m:e>
                          <m:e>
                            <m:sSub>
                              <m:sSub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sub>
                            </m:sSub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</m:e>
                          <m:e>
                            <m:sSub>
                              <m:sSub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sub>
                            </m:sSub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</m:e>
                          <m:e>
                            <m:sSub>
                              <m:sSub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sub>
                            </m:sSub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mr>
                        <m:m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106</m:t>
                            </m:r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30</m:t>
                            </m:r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84</m:t>
                            </m:r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35</m:t>
                            </m:r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30</m:t>
                            </m:r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30</m:t>
                            </m:r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84</m:t>
                            </m:r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mr>
                      </m:m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8" name="Textfeld 37">
                <a:extLst>
                  <a:ext uri="{FF2B5EF4-FFF2-40B4-BE49-F238E27FC236}">
                    <a16:creationId xmlns:a16="http://schemas.microsoft.com/office/drawing/2014/main" id="{13A63330-4A7E-4837-B49F-C4BCE070D3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7756" y="2249249"/>
                <a:ext cx="6665414" cy="551754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Gerade Verbindung mit Pfeil 39">
            <a:extLst>
              <a:ext uri="{FF2B5EF4-FFF2-40B4-BE49-F238E27FC236}">
                <a16:creationId xmlns:a16="http://schemas.microsoft.com/office/drawing/2014/main" id="{2C02AE08-28CD-D628-2D30-E8B293EC6661}"/>
              </a:ext>
            </a:extLst>
          </p:cNvPr>
          <p:cNvCxnSpPr>
            <a:cxnSpLocks/>
          </p:cNvCxnSpPr>
          <p:nvPr/>
        </p:nvCxnSpPr>
        <p:spPr>
          <a:xfrm>
            <a:off x="4196255" y="1622626"/>
            <a:ext cx="0" cy="62662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CFC42084-76AC-9A35-BA7A-5729D7DC3782}"/>
              </a:ext>
            </a:extLst>
          </p:cNvPr>
          <p:cNvCxnSpPr>
            <a:cxnSpLocks/>
          </p:cNvCxnSpPr>
          <p:nvPr/>
        </p:nvCxnSpPr>
        <p:spPr>
          <a:xfrm>
            <a:off x="5768893" y="1553715"/>
            <a:ext cx="0" cy="62662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id="{1439AC37-BDD0-CEAB-EE91-6C64DC07BD47}"/>
              </a:ext>
            </a:extLst>
          </p:cNvPr>
          <p:cNvCxnSpPr>
            <a:cxnSpLocks/>
          </p:cNvCxnSpPr>
          <p:nvPr/>
        </p:nvCxnSpPr>
        <p:spPr>
          <a:xfrm>
            <a:off x="7341531" y="1553715"/>
            <a:ext cx="0" cy="62662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B8BD91B6-B302-6BB6-7742-9348C45C49AF}"/>
              </a:ext>
            </a:extLst>
          </p:cNvPr>
          <p:cNvCxnSpPr>
            <a:cxnSpLocks/>
          </p:cNvCxnSpPr>
          <p:nvPr/>
        </p:nvCxnSpPr>
        <p:spPr>
          <a:xfrm>
            <a:off x="8823377" y="1591036"/>
            <a:ext cx="0" cy="62662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6" name="Gerade Verbindung mit Pfeil 45">
            <a:extLst>
              <a:ext uri="{FF2B5EF4-FFF2-40B4-BE49-F238E27FC236}">
                <a16:creationId xmlns:a16="http://schemas.microsoft.com/office/drawing/2014/main" id="{8BA972E7-B139-3E6D-44A9-95063C8BE52F}"/>
              </a:ext>
            </a:extLst>
          </p:cNvPr>
          <p:cNvCxnSpPr>
            <a:cxnSpLocks/>
          </p:cNvCxnSpPr>
          <p:nvPr/>
        </p:nvCxnSpPr>
        <p:spPr>
          <a:xfrm>
            <a:off x="5052289" y="1956824"/>
            <a:ext cx="0" cy="26083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8" name="Gerade Verbindung mit Pfeil 47">
            <a:extLst>
              <a:ext uri="{FF2B5EF4-FFF2-40B4-BE49-F238E27FC236}">
                <a16:creationId xmlns:a16="http://schemas.microsoft.com/office/drawing/2014/main" id="{669AF93F-83FB-E7D5-A959-0F77B52AD114}"/>
              </a:ext>
            </a:extLst>
          </p:cNvPr>
          <p:cNvCxnSpPr>
            <a:cxnSpLocks/>
          </p:cNvCxnSpPr>
          <p:nvPr/>
        </p:nvCxnSpPr>
        <p:spPr>
          <a:xfrm>
            <a:off x="6553592" y="1919503"/>
            <a:ext cx="0" cy="26083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9" name="Gerade Verbindung mit Pfeil 48">
            <a:extLst>
              <a:ext uri="{FF2B5EF4-FFF2-40B4-BE49-F238E27FC236}">
                <a16:creationId xmlns:a16="http://schemas.microsoft.com/office/drawing/2014/main" id="{9D239E93-73EA-1932-EFFF-B89BC3CCEE31}"/>
              </a:ext>
            </a:extLst>
          </p:cNvPr>
          <p:cNvCxnSpPr>
            <a:cxnSpLocks/>
          </p:cNvCxnSpPr>
          <p:nvPr/>
        </p:nvCxnSpPr>
        <p:spPr>
          <a:xfrm>
            <a:off x="8054895" y="1882182"/>
            <a:ext cx="0" cy="26083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feld 49">
                <a:extLst>
                  <a:ext uri="{FF2B5EF4-FFF2-40B4-BE49-F238E27FC236}">
                    <a16:creationId xmlns:a16="http://schemas.microsoft.com/office/drawing/2014/main" id="{00CD77C7-E065-44B5-B4B0-063FE007E657}"/>
                  </a:ext>
                </a:extLst>
              </p:cNvPr>
              <p:cNvSpPr txBox="1"/>
              <p:nvPr/>
            </p:nvSpPr>
            <p:spPr>
              <a:xfrm>
                <a:off x="2705058" y="3599140"/>
                <a:ext cx="7070654" cy="5784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7"/>
                                <m:mcJc m:val="center"/>
                              </m:mcPr>
                            </m:mc>
                          </m:mcs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de-DE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</m:e>
                          <m:e>
                            <m:sSub>
                              <m:sSub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</m:sub>
                            </m:sSub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</m:e>
                          <m:e>
                            <m:sSub>
                              <m:sSub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d>
                              </m:sub>
                            </m:sSub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</m:e>
                          <m:e>
                            <m:sSub>
                              <m:sSub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</m:d>
                              </m:sub>
                            </m:sSub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</m:e>
                          <m:e>
                            <m:sSub>
                              <m:sSub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e>
                                </m:d>
                              </m:sub>
                            </m:sSub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</m:e>
                          <m:e>
                            <m:sSub>
                              <m:sSub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e>
                                </m:d>
                              </m:sub>
                            </m:sSub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</m:e>
                          <m:e>
                            <m:sSub>
                              <m:sSub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e>
                                </m:d>
                              </m:sub>
                            </m:sSub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</m:e>
                          <m:e>
                            <m:sSub>
                              <m:sSub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e>
                                </m:d>
                              </m:sub>
                            </m:sSub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mr>
                        <m:m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30</m:t>
                            </m:r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30</m:t>
                            </m:r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30</m:t>
                            </m:r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35</m:t>
                            </m:r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84</m:t>
                            </m:r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84</m:t>
                            </m:r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106</m:t>
                            </m:r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mr>
                      </m:m>
                    </m:oMath>
                  </m:oMathPara>
                </a14:m>
                <a:endParaRPr lang="de-DE"/>
              </a:p>
            </p:txBody>
          </p:sp>
        </mc:Choice>
        <mc:Fallback xmlns="">
          <p:sp>
            <p:nvSpPr>
              <p:cNvPr id="50" name="Textfeld 49">
                <a:extLst>
                  <a:ext uri="{FF2B5EF4-FFF2-40B4-BE49-F238E27FC236}">
                    <a16:creationId xmlns:a16="http://schemas.microsoft.com/office/drawing/2014/main" id="{00CD77C7-E065-44B5-B4B0-063FE007E6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5058" y="3599140"/>
                <a:ext cx="7070654" cy="578428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Gerade Verbindung mit Pfeil 53">
            <a:extLst>
              <a:ext uri="{FF2B5EF4-FFF2-40B4-BE49-F238E27FC236}">
                <a16:creationId xmlns:a16="http://schemas.microsoft.com/office/drawing/2014/main" id="{C4224D66-A337-91DC-5768-74791963B542}"/>
              </a:ext>
            </a:extLst>
          </p:cNvPr>
          <p:cNvCxnSpPr>
            <a:cxnSpLocks/>
          </p:cNvCxnSpPr>
          <p:nvPr/>
        </p:nvCxnSpPr>
        <p:spPr>
          <a:xfrm>
            <a:off x="6553592" y="4177568"/>
            <a:ext cx="0" cy="22344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Rechteck: abgerundete Ecken 58">
                <a:extLst>
                  <a:ext uri="{FF2B5EF4-FFF2-40B4-BE49-F238E27FC236}">
                    <a16:creationId xmlns:a16="http://schemas.microsoft.com/office/drawing/2014/main" id="{402E62DB-ED0F-BBA8-FB86-DE6D42BEFAF8}"/>
                  </a:ext>
                </a:extLst>
              </p:cNvPr>
              <p:cNvSpPr/>
              <p:nvPr/>
            </p:nvSpPr>
            <p:spPr>
              <a:xfrm>
                <a:off x="6183932" y="4415358"/>
                <a:ext cx="2769084" cy="888927"/>
              </a:xfrm>
              <a:prstGeom prst="roundRect">
                <a:avLst/>
              </a:prstGeom>
              <a:ln>
                <a:noFill/>
              </a:ln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/>
                  <a:t>median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de-DE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d>
                            <m:dPr>
                              <m:begChr m:val="["/>
                              <m:endChr m:val="]"/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7+1</m:t>
                                  </m:r>
                                </m:num>
                                <m:den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d>
                            <m:dPr>
                              <m:begChr m:val="["/>
                              <m:endChr m:val="]"/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</m:d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=35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59" name="Rechteck: abgerundete Ecken 58">
                <a:extLst>
                  <a:ext uri="{FF2B5EF4-FFF2-40B4-BE49-F238E27FC236}">
                    <a16:creationId xmlns:a16="http://schemas.microsoft.com/office/drawing/2014/main" id="{402E62DB-ED0F-BBA8-FB86-DE6D42BEFA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3932" y="4415358"/>
                <a:ext cx="2769084" cy="888927"/>
              </a:xfrm>
              <a:prstGeom prst="roundRect">
                <a:avLst/>
              </a:prstGeom>
              <a:blipFill>
                <a:blip r:embed="rId1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Rechteck: abgerundete Ecken 59">
                <a:extLst>
                  <a:ext uri="{FF2B5EF4-FFF2-40B4-BE49-F238E27FC236}">
                    <a16:creationId xmlns:a16="http://schemas.microsoft.com/office/drawing/2014/main" id="{D2E84CC8-00B7-6624-B676-DBDE8B0A5606}"/>
                  </a:ext>
                </a:extLst>
              </p:cNvPr>
              <p:cNvSpPr/>
              <p:nvPr/>
            </p:nvSpPr>
            <p:spPr>
              <a:xfrm>
                <a:off x="3541919" y="5556416"/>
                <a:ext cx="6085824" cy="888927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 err="1"/>
                  <a:t>arithmetic</a:t>
                </a:r>
                <a:r>
                  <a:rPr lang="de-DE" dirty="0"/>
                  <a:t> </a:t>
                </a:r>
                <a:r>
                  <a:rPr lang="de-DE" dirty="0" err="1"/>
                  <a:t>mean</a:t>
                </a:r>
                <a:endParaRPr lang="de-DE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30+30+30+35+84+84+106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den>
                      </m:f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399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den>
                      </m:f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=57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60" name="Rechteck: abgerundete Ecken 59">
                <a:extLst>
                  <a:ext uri="{FF2B5EF4-FFF2-40B4-BE49-F238E27FC236}">
                    <a16:creationId xmlns:a16="http://schemas.microsoft.com/office/drawing/2014/main" id="{D2E84CC8-00B7-6624-B676-DBDE8B0A56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1919" y="5556416"/>
                <a:ext cx="6085824" cy="888927"/>
              </a:xfrm>
              <a:prstGeom prst="roundRect">
                <a:avLst/>
              </a:prstGeom>
              <a:blipFill>
                <a:blip r:embed="rId19"/>
                <a:stretch>
                  <a:fillRect t="-268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echteck: abgerundete Ecken 60">
                <a:extLst>
                  <a:ext uri="{FF2B5EF4-FFF2-40B4-BE49-F238E27FC236}">
                    <a16:creationId xmlns:a16="http://schemas.microsoft.com/office/drawing/2014/main" id="{B805528F-FEA1-1919-5E51-48D06B8E61E1}"/>
                  </a:ext>
                </a:extLst>
              </p:cNvPr>
              <p:cNvSpPr/>
              <p:nvPr/>
            </p:nvSpPr>
            <p:spPr>
              <a:xfrm>
                <a:off x="4196255" y="4415358"/>
                <a:ext cx="1462778" cy="888927"/>
              </a:xfrm>
              <a:prstGeom prst="roundRect">
                <a:avLst/>
              </a:prstGeom>
              <a:ln>
                <a:noFill/>
              </a:ln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 err="1"/>
                  <a:t>modus</a:t>
                </a:r>
                <a:endParaRPr lang="de-DE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de-DE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𝑀𝑜𝑑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=30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61" name="Rechteck: abgerundete Ecken 60">
                <a:extLst>
                  <a:ext uri="{FF2B5EF4-FFF2-40B4-BE49-F238E27FC236}">
                    <a16:creationId xmlns:a16="http://schemas.microsoft.com/office/drawing/2014/main" id="{B805528F-FEA1-1919-5E51-48D06B8E61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6255" y="4415358"/>
                <a:ext cx="1462778" cy="888927"/>
              </a:xfrm>
              <a:prstGeom prst="roundRect">
                <a:avLst/>
              </a:prstGeom>
              <a:blipFill>
                <a:blip r:embed="rId2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Geschweifte Klammer rechts 61">
            <a:extLst>
              <a:ext uri="{FF2B5EF4-FFF2-40B4-BE49-F238E27FC236}">
                <a16:creationId xmlns:a16="http://schemas.microsoft.com/office/drawing/2014/main" id="{8F76E0B8-B8EF-C230-7B9E-15FB2D79C748}"/>
              </a:ext>
            </a:extLst>
          </p:cNvPr>
          <p:cNvSpPr/>
          <p:nvPr/>
        </p:nvSpPr>
        <p:spPr>
          <a:xfrm rot="5400000">
            <a:off x="4822683" y="3163237"/>
            <a:ext cx="231359" cy="2244201"/>
          </a:xfrm>
          <a:prstGeom prst="rightBrace">
            <a:avLst>
              <a:gd name="adj1" fmla="val 33560"/>
              <a:gd name="adj2" fmla="val 50000"/>
            </a:avLst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Pfeil: nach unten 84">
                <a:extLst>
                  <a:ext uri="{FF2B5EF4-FFF2-40B4-BE49-F238E27FC236}">
                    <a16:creationId xmlns:a16="http://schemas.microsoft.com/office/drawing/2014/main" id="{0D96C9B0-BC24-AF07-A12E-B8BD37E8F1AA}"/>
                  </a:ext>
                </a:extLst>
              </p:cNvPr>
              <p:cNvSpPr/>
              <p:nvPr/>
            </p:nvSpPr>
            <p:spPr>
              <a:xfrm>
                <a:off x="5435947" y="2848871"/>
                <a:ext cx="2146838" cy="743088"/>
              </a:xfrm>
              <a:prstGeom prst="downArrow">
                <a:avLst>
                  <a:gd name="adj1" fmla="val 88521"/>
                  <a:gd name="adj2" fmla="val 41146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sz="1400" b="0" dirty="0" err="1">
                    <a:solidFill>
                      <a:schemeClr val="accent1"/>
                    </a:solidFill>
                  </a:rPr>
                  <a:t>Sorted</a:t>
                </a:r>
                <a:r>
                  <a:rPr lang="de-DE" sz="1400" b="0" dirty="0">
                    <a:solidFill>
                      <a:schemeClr val="accent1"/>
                    </a:solidFill>
                  </a:rPr>
                  <a:t> </a:t>
                </a:r>
                <a:r>
                  <a:rPr lang="de-DE" sz="1400" b="0" dirty="0" err="1">
                    <a:solidFill>
                      <a:schemeClr val="accent1"/>
                    </a:solidFill>
                  </a:rPr>
                  <a:t>values</a:t>
                </a:r>
                <a:r>
                  <a:rPr lang="de-DE" sz="1400" dirty="0">
                    <a:solidFill>
                      <a:schemeClr val="accent1"/>
                    </a:solidFill>
                  </a:rPr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sz="1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sz="14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de-DE" sz="1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d>
                            <m:dPr>
                              <m:begChr m:val="["/>
                              <m:endChr m:val="]"/>
                              <m:ctrlPr>
                                <a:rPr lang="de-DE" sz="1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1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e>
                          </m:d>
                        </m:sub>
                      </m:sSub>
                      <m:r>
                        <a:rPr lang="de-DE" sz="1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de-DE" sz="1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sz="1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de-DE" sz="1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de-DE" sz="1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d>
                            <m:dPr>
                              <m:begChr m:val="["/>
                              <m:endChr m:val="]"/>
                              <m:ctrlPr>
                                <a:rPr lang="de-DE" sz="1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1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b>
                      </m:sSub>
                      <m:r>
                        <a:rPr lang="de-DE" sz="1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,…</m:t>
                      </m:r>
                    </m:oMath>
                  </m:oMathPara>
                </a14:m>
                <a:endParaRPr lang="de-DE" sz="1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85" name="Pfeil: nach unten 84">
                <a:extLst>
                  <a:ext uri="{FF2B5EF4-FFF2-40B4-BE49-F238E27FC236}">
                    <a16:creationId xmlns:a16="http://schemas.microsoft.com/office/drawing/2014/main" id="{0D96C9B0-BC24-AF07-A12E-B8BD37E8F1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5947" y="2848871"/>
                <a:ext cx="2146838" cy="743088"/>
              </a:xfrm>
              <a:prstGeom prst="downArrow">
                <a:avLst>
                  <a:gd name="adj1" fmla="val 88521"/>
                  <a:gd name="adj2" fmla="val 41146"/>
                </a:avLst>
              </a:prstGeom>
              <a:blipFill>
                <a:blip r:embed="rId21"/>
                <a:stretch>
                  <a:fillRect t="-396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Pfeil: nach links gekrümmt 85">
            <a:extLst>
              <a:ext uri="{FF2B5EF4-FFF2-40B4-BE49-F238E27FC236}">
                <a16:creationId xmlns:a16="http://schemas.microsoft.com/office/drawing/2014/main" id="{4625D9D5-1623-C537-AACE-55DE42992669}"/>
              </a:ext>
            </a:extLst>
          </p:cNvPr>
          <p:cNvSpPr/>
          <p:nvPr/>
        </p:nvSpPr>
        <p:spPr>
          <a:xfrm>
            <a:off x="9729921" y="3983672"/>
            <a:ext cx="570690" cy="2170410"/>
          </a:xfrm>
          <a:prstGeom prst="curvedLeftArrow">
            <a:avLst>
              <a:gd name="adj1" fmla="val 29271"/>
              <a:gd name="adj2" fmla="val 43127"/>
              <a:gd name="adj3" fmla="val 25000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0358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EAF901A-4539-5126-7EA6-C9FE9AE57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spreads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elle 4">
                <a:extLst>
                  <a:ext uri="{FF2B5EF4-FFF2-40B4-BE49-F238E27FC236}">
                    <a16:creationId xmlns:a16="http://schemas.microsoft.com/office/drawing/2014/main" id="{53EAEE66-51A3-7E99-4DD3-48EDC16468D0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746106920"/>
                  </p:ext>
                </p:extLst>
              </p:nvPr>
            </p:nvGraphicFramePr>
            <p:xfrm>
              <a:off x="838199" y="1825625"/>
              <a:ext cx="10568228" cy="422363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02924">
                      <a:extLst>
                        <a:ext uri="{9D8B030D-6E8A-4147-A177-3AD203B41FA5}">
                          <a16:colId xmlns:a16="http://schemas.microsoft.com/office/drawing/2014/main" val="2841141852"/>
                        </a:ext>
                      </a:extLst>
                    </a:gridCol>
                    <a:gridCol w="3605720">
                      <a:extLst>
                        <a:ext uri="{9D8B030D-6E8A-4147-A177-3AD203B41FA5}">
                          <a16:colId xmlns:a16="http://schemas.microsoft.com/office/drawing/2014/main" val="790184724"/>
                        </a:ext>
                      </a:extLst>
                    </a:gridCol>
                    <a:gridCol w="2840476">
                      <a:extLst>
                        <a:ext uri="{9D8B030D-6E8A-4147-A177-3AD203B41FA5}">
                          <a16:colId xmlns:a16="http://schemas.microsoft.com/office/drawing/2014/main" val="1430114586"/>
                        </a:ext>
                      </a:extLst>
                    </a:gridCol>
                    <a:gridCol w="1277566">
                      <a:extLst>
                        <a:ext uri="{9D8B030D-6E8A-4147-A177-3AD203B41FA5}">
                          <a16:colId xmlns:a16="http://schemas.microsoft.com/office/drawing/2014/main" val="2404283603"/>
                        </a:ext>
                      </a:extLst>
                    </a:gridCol>
                    <a:gridCol w="1341542">
                      <a:extLst>
                        <a:ext uri="{9D8B030D-6E8A-4147-A177-3AD203B41FA5}">
                          <a16:colId xmlns:a16="http://schemas.microsoft.com/office/drawing/2014/main" val="175370716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dirty="0" err="1"/>
                            <a:t>spreads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Explanation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 err="1"/>
                            <a:t>formula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 err="1"/>
                            <a:t>method</a:t>
                          </a:r>
                          <a:r>
                            <a:rPr lang="de-DE" dirty="0"/>
                            <a:t> in pandas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 err="1"/>
                            <a:t>needed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scaling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1220626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dirty="0" err="1"/>
                            <a:t>range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 err="1"/>
                            <a:t>Difference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between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smallest</a:t>
                          </a:r>
                          <a:r>
                            <a:rPr lang="de-DE" dirty="0"/>
                            <a:t> and </a:t>
                          </a:r>
                          <a:r>
                            <a:rPr lang="de-DE" dirty="0" err="1"/>
                            <a:t>largest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value</a:t>
                          </a:r>
                          <a:r>
                            <a:rPr lang="de-DE" dirty="0"/>
                            <a:t>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≔</m:t>
                                </m:r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</m:d>
                                  </m:sub>
                                </m:s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b>
                                </m:sSub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>
                              <a:hlinkClick r:id="rId3"/>
                            </a:rPr>
                            <a:t>max</a:t>
                          </a:r>
                          <a:r>
                            <a:rPr lang="de-DE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oMath>
                          </a14:m>
                          <a:r>
                            <a:rPr lang="de-DE" dirty="0"/>
                            <a:t> </a:t>
                          </a:r>
                          <a:r>
                            <a:rPr lang="de-DE" dirty="0">
                              <a:hlinkClick r:id="rId4"/>
                            </a:rPr>
                            <a:t>min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 err="1"/>
                            <a:t>metric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887097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dirty="0" err="1"/>
                            <a:t>varianz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The arithmetic mean of the square deviations from the mean.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sub>
                                  <m:sup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≔</m:t>
                                </m:r>
                                <m:f>
                                  <m:f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den>
                                </m:f>
                                <m:nary>
                                  <m:naryPr>
                                    <m:chr m:val="∑"/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  <m:e>
                                    <m:sSup>
                                      <m:sSupPr>
                                        <m:ctrlP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de-DE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de-DE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de-DE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de-DE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de-DE" b="0" i="1" smtClean="0"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acc>
                                              <m:accPr>
                                                <m:chr m:val="̅"/>
                                                <m:ctrlPr>
                                                  <a:rPr lang="de-DE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de-DE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</m:acc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nary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>
                              <a:hlinkClick r:id="rId5"/>
                            </a:rPr>
                            <a:t>var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 err="1"/>
                            <a:t>metric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1295091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dirty="0" err="1"/>
                            <a:t>standard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deviation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err="1"/>
                            <a:t>Squareroot</a:t>
                          </a:r>
                          <a:r>
                            <a:rPr lang="en-US" dirty="0"/>
                            <a:t> of the variance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sub>
                                </m:s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≔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sSup>
                                      <m:sSupPr>
                                        <m:ctrlP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p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rad>
                              </m:oMath>
                            </m:oMathPara>
                          </a14:m>
                          <a:endParaRPr lang="de-DE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>
                              <a:hlinkClick r:id="rId6"/>
                            </a:rPr>
                            <a:t>std</a:t>
                          </a:r>
                          <a:endParaRPr lang="de-DE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 err="1"/>
                            <a:t>metric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9501826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dirty="0" err="1"/>
                            <a:t>percentile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A quantile for a given percentage value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de-DE" sz="1800" b="0" i="1" dirty="0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de-DE" sz="18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800" b="0" i="1" dirty="0" smtClean="0">
                                      <a:latin typeface="Cambria Math" panose="02040503050406030204" pitchFamily="18" charset="0"/>
                                    </a:rPr>
                                    <m:t>0,1</m:t>
                                  </m:r>
                                </m:e>
                              </m:d>
                            </m:oMath>
                          </a14:m>
                          <a:r>
                            <a:rPr lang="en-US" sz="1800" dirty="0"/>
                            <a:t> is the characteristic value, so that the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oMath>
                          </a14:m>
                          <a:r>
                            <a:rPr lang="en-US" sz="1800" dirty="0"/>
                            <a:t>-percent of the characteristic values have this size at most</a:t>
                          </a:r>
                          <a:endParaRPr lang="de-DE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There are different ways to calculate quantiles (parameter: interpolation)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 err="1">
                              <a:hlinkClick r:id="rId7"/>
                            </a:rPr>
                            <a:t>quantile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ordinal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8608309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elle 4">
                <a:extLst>
                  <a:ext uri="{FF2B5EF4-FFF2-40B4-BE49-F238E27FC236}">
                    <a16:creationId xmlns:a16="http://schemas.microsoft.com/office/drawing/2014/main" id="{53EAEE66-51A3-7E99-4DD3-48EDC16468D0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746106920"/>
                  </p:ext>
                </p:extLst>
              </p:nvPr>
            </p:nvGraphicFramePr>
            <p:xfrm>
              <a:off x="838199" y="1825625"/>
              <a:ext cx="10568228" cy="422363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02924">
                      <a:extLst>
                        <a:ext uri="{9D8B030D-6E8A-4147-A177-3AD203B41FA5}">
                          <a16:colId xmlns:a16="http://schemas.microsoft.com/office/drawing/2014/main" val="2841141852"/>
                        </a:ext>
                      </a:extLst>
                    </a:gridCol>
                    <a:gridCol w="3605720">
                      <a:extLst>
                        <a:ext uri="{9D8B030D-6E8A-4147-A177-3AD203B41FA5}">
                          <a16:colId xmlns:a16="http://schemas.microsoft.com/office/drawing/2014/main" val="790184724"/>
                        </a:ext>
                      </a:extLst>
                    </a:gridCol>
                    <a:gridCol w="2840476">
                      <a:extLst>
                        <a:ext uri="{9D8B030D-6E8A-4147-A177-3AD203B41FA5}">
                          <a16:colId xmlns:a16="http://schemas.microsoft.com/office/drawing/2014/main" val="1430114586"/>
                        </a:ext>
                      </a:extLst>
                    </a:gridCol>
                    <a:gridCol w="1277566">
                      <a:extLst>
                        <a:ext uri="{9D8B030D-6E8A-4147-A177-3AD203B41FA5}">
                          <a16:colId xmlns:a16="http://schemas.microsoft.com/office/drawing/2014/main" val="2404283603"/>
                        </a:ext>
                      </a:extLst>
                    </a:gridCol>
                    <a:gridCol w="1341542">
                      <a:extLst>
                        <a:ext uri="{9D8B030D-6E8A-4147-A177-3AD203B41FA5}">
                          <a16:colId xmlns:a16="http://schemas.microsoft.com/office/drawing/2014/main" val="1753707164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r>
                            <a:rPr lang="de-DE" dirty="0" err="1"/>
                            <a:t>spreads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Explanation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 err="1"/>
                            <a:t>formula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 err="1"/>
                            <a:t>method</a:t>
                          </a:r>
                          <a:r>
                            <a:rPr lang="de-DE" dirty="0"/>
                            <a:t> in pandas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 err="1"/>
                            <a:t>needed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scaling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12206263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r>
                            <a:rPr lang="de-DE" dirty="0" err="1"/>
                            <a:t>range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 err="1"/>
                            <a:t>Difference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between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smallest</a:t>
                          </a:r>
                          <a:r>
                            <a:rPr lang="de-DE" dirty="0"/>
                            <a:t> and </a:t>
                          </a:r>
                          <a:r>
                            <a:rPr lang="de-DE" dirty="0" err="1"/>
                            <a:t>largest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value</a:t>
                          </a:r>
                          <a:r>
                            <a:rPr lang="de-DE" dirty="0"/>
                            <a:t>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8"/>
                          <a:stretch>
                            <a:fillRect l="-180258" t="-104762" r="-93133" b="-4752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8"/>
                          <a:stretch>
                            <a:fillRect l="-621905" t="-104762" r="-106667" b="-4752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 err="1"/>
                            <a:t>metric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8870977"/>
                      </a:ext>
                    </a:extLst>
                  </a:tr>
                  <a:tr h="840359">
                    <a:tc>
                      <a:txBody>
                        <a:bodyPr/>
                        <a:lstStyle/>
                        <a:p>
                          <a:r>
                            <a:rPr lang="de-DE" dirty="0" err="1"/>
                            <a:t>varianz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The arithmetic mean of the square deviations from the mean.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8"/>
                          <a:stretch>
                            <a:fillRect l="-180258" t="-155797" r="-93133" b="-2615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e-DE">
                              <a:hlinkClick r:id="rId9"/>
                            </a:rPr>
                            <a:t>var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 err="1"/>
                            <a:t>metric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12950910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r>
                            <a:rPr lang="de-DE" dirty="0" err="1"/>
                            <a:t>standard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deviation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err="1"/>
                            <a:t>Squareroot</a:t>
                          </a:r>
                          <a:r>
                            <a:rPr lang="en-US" dirty="0"/>
                            <a:t> of the variance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8"/>
                          <a:stretch>
                            <a:fillRect l="-180258" t="-333019" r="-93133" b="-24056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e-DE">
                              <a:hlinkClick r:id="rId10"/>
                            </a:rPr>
                            <a:t>std</a:t>
                          </a:r>
                          <a:endParaRPr lang="de-DE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 err="1"/>
                            <a:t>metric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95018267"/>
                      </a:ext>
                    </a:extLst>
                  </a:tr>
                  <a:tr h="1463040">
                    <a:tc>
                      <a:txBody>
                        <a:bodyPr/>
                        <a:lstStyle/>
                        <a:p>
                          <a:r>
                            <a:rPr lang="de-DE" dirty="0" err="1"/>
                            <a:t>percentile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8"/>
                          <a:stretch>
                            <a:fillRect l="-41892" t="-191250" r="-152027" b="-6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There are different ways to calculate quantiles (parameter: interpolation)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 err="1">
                              <a:hlinkClick r:id="rId11"/>
                            </a:rPr>
                            <a:t>quantile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ordinal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86083090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4410467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28E6E7-5052-B3CA-FDEE-40349BB5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Getting</a:t>
            </a:r>
            <a:r>
              <a:rPr lang="de-DE" dirty="0"/>
              <a:t> an </a:t>
            </a:r>
            <a:r>
              <a:rPr lang="de-DE" dirty="0" err="1"/>
              <a:t>overview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04AA1CF-A297-3DDD-75EA-EBD45FA091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hlinkClick r:id="rId3"/>
              </a:rPr>
              <a:t>describe</a:t>
            </a:r>
            <a:r>
              <a:rPr lang="en-US" dirty="0"/>
              <a:t> and </a:t>
            </a:r>
            <a:r>
              <a:rPr lang="en-US" dirty="0">
                <a:hlinkClick r:id="rId4"/>
              </a:rPr>
              <a:t>info</a:t>
            </a:r>
            <a:r>
              <a:rPr lang="en-US" dirty="0"/>
              <a:t> methods provide a quick overview of the mean values and spreads of the metrically scaled characteristics.</a:t>
            </a:r>
          </a:p>
          <a:p>
            <a:r>
              <a:rPr lang="en-US" dirty="0"/>
              <a:t>To see the others as well, they can be included with the include parameter.</a:t>
            </a:r>
          </a:p>
          <a:p>
            <a:r>
              <a:rPr lang="en-US" dirty="0"/>
              <a:t>The data types can be queried using the </a:t>
            </a:r>
            <a:r>
              <a:rPr lang="en-US" dirty="0" err="1">
                <a:hlinkClick r:id="rId5"/>
              </a:rPr>
              <a:t>dtypes</a:t>
            </a:r>
            <a:r>
              <a:rPr lang="en-US" dirty="0"/>
              <a:t> field.</a:t>
            </a:r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66AF743-6C3C-3478-2665-B9313E2609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0403" y="4125051"/>
            <a:ext cx="4533900" cy="25527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F36AF6A2-46C3-ED05-413A-378BE4A6BB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15743" y="4125051"/>
            <a:ext cx="1133475" cy="400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280510DD-AF12-E29B-F4D7-3AE1EE5175A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31248" y="4906101"/>
            <a:ext cx="1533525" cy="5154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F517AC84-FF10-C352-ACE8-B3CF3D1B408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31248" y="5488194"/>
            <a:ext cx="3181350" cy="4361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167F565B-AF37-9A4F-2D71-EB23E867E62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31248" y="5990988"/>
            <a:ext cx="2724150" cy="4658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5489238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DAA8063-42F3-3B47-1165-DE0B565AC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/>
              <a:t>Supervised</a:t>
            </a:r>
            <a:r>
              <a:rPr lang="de-DE"/>
              <a:t> Learning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0879EEE-AB21-A25E-0CA8-982B92306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Generic term for machine learning methods that recognizes patterns and connections based on examples. </a:t>
            </a:r>
            <a:r>
              <a:rPr lang="en-US" b="1" dirty="0"/>
              <a:t>Goal: inference</a:t>
            </a:r>
            <a:r>
              <a:rPr lang="en-US" dirty="0"/>
              <a:t>.</a:t>
            </a:r>
          </a:p>
          <a:p>
            <a:r>
              <a:rPr lang="en-US" dirty="0"/>
              <a:t>We need to give the model </a:t>
            </a:r>
            <a:r>
              <a:rPr lang="en-US" b="1" dirty="0"/>
              <a:t>labeled</a:t>
            </a:r>
            <a:r>
              <a:rPr lang="en-US" dirty="0"/>
              <a:t> examples so that it can later predict the labels for new examples.</a:t>
            </a:r>
            <a:endParaRPr lang="de-DE" dirty="0"/>
          </a:p>
        </p:txBody>
      </p:sp>
      <p:pic>
        <p:nvPicPr>
          <p:cNvPr id="5" name="Grafik 4" descr="Katze Silhouette">
            <a:extLst>
              <a:ext uri="{FF2B5EF4-FFF2-40B4-BE49-F238E27FC236}">
                <a16:creationId xmlns:a16="http://schemas.microsoft.com/office/drawing/2014/main" id="{8884FFE6-6B91-87B1-5162-0BC363B085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46365" y="5353913"/>
            <a:ext cx="914400" cy="914400"/>
          </a:xfrm>
          <a:prstGeom prst="rect">
            <a:avLst/>
          </a:prstGeom>
        </p:spPr>
      </p:pic>
      <p:pic>
        <p:nvPicPr>
          <p:cNvPr id="7" name="Grafik 6" descr="Katze mit einfarbiger Füllung">
            <a:extLst>
              <a:ext uri="{FF2B5EF4-FFF2-40B4-BE49-F238E27FC236}">
                <a16:creationId xmlns:a16="http://schemas.microsoft.com/office/drawing/2014/main" id="{827215CD-DFF4-1936-674B-BC43D3E7A0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93513" y="3981850"/>
            <a:ext cx="914400" cy="914400"/>
          </a:xfrm>
          <a:prstGeom prst="rect">
            <a:avLst/>
          </a:prstGeom>
        </p:spPr>
      </p:pic>
      <p:pic>
        <p:nvPicPr>
          <p:cNvPr id="9" name="Grafik 8" descr="Kätzchen mit einfarbiger Füllung">
            <a:extLst>
              <a:ext uri="{FF2B5EF4-FFF2-40B4-BE49-F238E27FC236}">
                <a16:creationId xmlns:a16="http://schemas.microsoft.com/office/drawing/2014/main" id="{6B7ABDE7-3086-E23F-EA5A-07D9E541A7C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81600" y="4136494"/>
            <a:ext cx="914400" cy="914400"/>
          </a:xfrm>
          <a:prstGeom prst="rect">
            <a:avLst/>
          </a:prstGeom>
        </p:spPr>
      </p:pic>
      <p:pic>
        <p:nvPicPr>
          <p:cNvPr id="11" name="Grafik 10" descr="Kätzchen Silhouette">
            <a:extLst>
              <a:ext uri="{FF2B5EF4-FFF2-40B4-BE49-F238E27FC236}">
                <a16:creationId xmlns:a16="http://schemas.microsoft.com/office/drawing/2014/main" id="{727DAB1B-9C61-A1CF-9F50-1EAD8D0768D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123871" y="5195273"/>
            <a:ext cx="914400" cy="914400"/>
          </a:xfrm>
          <a:prstGeom prst="rect">
            <a:avLst/>
          </a:prstGeom>
        </p:spPr>
      </p:pic>
      <p:pic>
        <p:nvPicPr>
          <p:cNvPr id="13" name="Grafik 12" descr="Hund mit einfarbiger Füllung">
            <a:extLst>
              <a:ext uri="{FF2B5EF4-FFF2-40B4-BE49-F238E27FC236}">
                <a16:creationId xmlns:a16="http://schemas.microsoft.com/office/drawing/2014/main" id="{F2CE3491-9F92-A0D0-D0AA-603AC74AB66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214350" y="4055622"/>
            <a:ext cx="914400" cy="914400"/>
          </a:xfrm>
          <a:prstGeom prst="rect">
            <a:avLst/>
          </a:prstGeom>
        </p:spPr>
      </p:pic>
      <p:pic>
        <p:nvPicPr>
          <p:cNvPr id="15" name="Grafik 14" descr="Hund Silhouette">
            <a:extLst>
              <a:ext uri="{FF2B5EF4-FFF2-40B4-BE49-F238E27FC236}">
                <a16:creationId xmlns:a16="http://schemas.microsoft.com/office/drawing/2014/main" id="{D7AD8989-280F-4806-AACB-50606461D7D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891515" y="4698781"/>
            <a:ext cx="914400" cy="914400"/>
          </a:xfrm>
          <a:prstGeom prst="rect">
            <a:avLst/>
          </a:prstGeom>
        </p:spPr>
      </p:pic>
      <p:pic>
        <p:nvPicPr>
          <p:cNvPr id="17" name="Grafik 16" descr="Welpe 2 mit einfarbiger Füllung">
            <a:extLst>
              <a:ext uri="{FF2B5EF4-FFF2-40B4-BE49-F238E27FC236}">
                <a16:creationId xmlns:a16="http://schemas.microsoft.com/office/drawing/2014/main" id="{16396EF1-11CA-58F3-51B8-5F05309F640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839534" y="5457562"/>
            <a:ext cx="914400" cy="914400"/>
          </a:xfrm>
          <a:prstGeom prst="rect">
            <a:avLst/>
          </a:prstGeom>
        </p:spPr>
      </p:pic>
      <p:pic>
        <p:nvPicPr>
          <p:cNvPr id="19" name="Grafik 18" descr="Welpe Silhouette">
            <a:extLst>
              <a:ext uri="{FF2B5EF4-FFF2-40B4-BE49-F238E27FC236}">
                <a16:creationId xmlns:a16="http://schemas.microsoft.com/office/drawing/2014/main" id="{A8D5A05E-8378-0876-27ED-2AFD1CE1192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172676" y="3768988"/>
            <a:ext cx="914400" cy="914400"/>
          </a:xfrm>
          <a:prstGeom prst="rect">
            <a:avLst/>
          </a:prstGeom>
        </p:spPr>
      </p:pic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044BCD32-4010-9712-BCC7-0EE9EF720FBC}"/>
              </a:ext>
            </a:extLst>
          </p:cNvPr>
          <p:cNvSpPr/>
          <p:nvPr/>
        </p:nvSpPr>
        <p:spPr>
          <a:xfrm>
            <a:off x="1262100" y="4849195"/>
            <a:ext cx="825500" cy="241655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Hund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CC22A59A-4E8E-D4EF-A6C8-8A2A059CF1F9}"/>
              </a:ext>
            </a:extLst>
          </p:cNvPr>
          <p:cNvSpPr/>
          <p:nvPr/>
        </p:nvSpPr>
        <p:spPr>
          <a:xfrm>
            <a:off x="2753934" y="4863441"/>
            <a:ext cx="825500" cy="241655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Katze</a:t>
            </a:r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BDF7D63D-06FB-5877-484C-EB5EC5422FC5}"/>
              </a:ext>
            </a:extLst>
          </p:cNvPr>
          <p:cNvSpPr/>
          <p:nvPr/>
        </p:nvSpPr>
        <p:spPr>
          <a:xfrm>
            <a:off x="5226050" y="4930066"/>
            <a:ext cx="825500" cy="241655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Katze</a:t>
            </a:r>
          </a:p>
        </p:txBody>
      </p:sp>
      <p:sp>
        <p:nvSpPr>
          <p:cNvPr id="23" name="Rechteck: abgerundete Ecken 22">
            <a:extLst>
              <a:ext uri="{FF2B5EF4-FFF2-40B4-BE49-F238E27FC236}">
                <a16:creationId xmlns:a16="http://schemas.microsoft.com/office/drawing/2014/main" id="{89C20548-7AC0-CCD1-2AD9-D70A8EBD8E68}"/>
              </a:ext>
            </a:extLst>
          </p:cNvPr>
          <p:cNvSpPr/>
          <p:nvPr/>
        </p:nvSpPr>
        <p:spPr>
          <a:xfrm>
            <a:off x="4378293" y="6251220"/>
            <a:ext cx="825500" cy="241655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Katze</a:t>
            </a:r>
          </a:p>
        </p:txBody>
      </p:sp>
      <p:sp>
        <p:nvSpPr>
          <p:cNvPr id="24" name="Rechteck: abgerundete Ecken 23">
            <a:extLst>
              <a:ext uri="{FF2B5EF4-FFF2-40B4-BE49-F238E27FC236}">
                <a16:creationId xmlns:a16="http://schemas.microsoft.com/office/drawing/2014/main" id="{2E5702F8-1944-AC35-B059-7F53DFC4110F}"/>
              </a:ext>
            </a:extLst>
          </p:cNvPr>
          <p:cNvSpPr/>
          <p:nvPr/>
        </p:nvSpPr>
        <p:spPr>
          <a:xfrm>
            <a:off x="1837947" y="6251134"/>
            <a:ext cx="825500" cy="241655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Hund</a:t>
            </a:r>
          </a:p>
        </p:txBody>
      </p:sp>
      <p:sp>
        <p:nvSpPr>
          <p:cNvPr id="25" name="Rechteck: abgerundete Ecken 24">
            <a:extLst>
              <a:ext uri="{FF2B5EF4-FFF2-40B4-BE49-F238E27FC236}">
                <a16:creationId xmlns:a16="http://schemas.microsoft.com/office/drawing/2014/main" id="{A92AD7E8-5D1B-61A3-0924-08CE2A807879}"/>
              </a:ext>
            </a:extLst>
          </p:cNvPr>
          <p:cNvSpPr/>
          <p:nvPr/>
        </p:nvSpPr>
        <p:spPr>
          <a:xfrm>
            <a:off x="4172676" y="4582049"/>
            <a:ext cx="825500" cy="241655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Hund</a:t>
            </a:r>
          </a:p>
        </p:txBody>
      </p:sp>
      <p:sp>
        <p:nvSpPr>
          <p:cNvPr id="26" name="Rechteck: abgerundete Ecken 25">
            <a:extLst>
              <a:ext uri="{FF2B5EF4-FFF2-40B4-BE49-F238E27FC236}">
                <a16:creationId xmlns:a16="http://schemas.microsoft.com/office/drawing/2014/main" id="{B5366959-EB4B-C4C6-A587-B1D22A52E2C7}"/>
              </a:ext>
            </a:extLst>
          </p:cNvPr>
          <p:cNvSpPr/>
          <p:nvPr/>
        </p:nvSpPr>
        <p:spPr>
          <a:xfrm>
            <a:off x="3216334" y="5974599"/>
            <a:ext cx="825500" cy="241655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Katze</a:t>
            </a:r>
          </a:p>
        </p:txBody>
      </p:sp>
      <p:sp>
        <p:nvSpPr>
          <p:cNvPr id="27" name="Rechteck: abgerundete Ecken 26">
            <a:extLst>
              <a:ext uri="{FF2B5EF4-FFF2-40B4-BE49-F238E27FC236}">
                <a16:creationId xmlns:a16="http://schemas.microsoft.com/office/drawing/2014/main" id="{273C7448-BA54-AAD9-B175-ECB4A06312A9}"/>
              </a:ext>
            </a:extLst>
          </p:cNvPr>
          <p:cNvSpPr/>
          <p:nvPr/>
        </p:nvSpPr>
        <p:spPr>
          <a:xfrm>
            <a:off x="8935965" y="5532589"/>
            <a:ext cx="825500" cy="24165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???</a:t>
            </a:r>
          </a:p>
        </p:txBody>
      </p:sp>
    </p:spTree>
    <p:extLst>
      <p:ext uri="{BB962C8B-B14F-4D97-AF65-F5344CB8AC3E}">
        <p14:creationId xmlns:p14="http://schemas.microsoft.com/office/powerpoint/2010/main" val="338704972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F7C927-C4C8-8BBF-8227-6B489C537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Examples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supervised</a:t>
            </a:r>
            <a:r>
              <a:rPr lang="de-DE" dirty="0"/>
              <a:t> </a:t>
            </a:r>
            <a:r>
              <a:rPr lang="de-DE" dirty="0" err="1"/>
              <a:t>learning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5E8CBFC-74CB-2CA1-7078-3D40491BDB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fraud detection</a:t>
            </a:r>
          </a:p>
          <a:p>
            <a:r>
              <a:rPr lang="en-US" dirty="0"/>
              <a:t>image recognition</a:t>
            </a:r>
          </a:p>
          <a:p>
            <a:r>
              <a:rPr lang="en-US" dirty="0"/>
              <a:t>sales forecast</a:t>
            </a:r>
          </a:p>
          <a:p>
            <a:r>
              <a:rPr lang="de-DE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8825764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F6F9F4F-7161-7C5E-6D12-1EBF23B137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Machine</a:t>
            </a:r>
            <a:r>
              <a:rPr lang="de-DE" dirty="0"/>
              <a:t> Learning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948D049-8A71-6C42-8616-0B4BBF09C7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analytics: Analyzing and interpreting data to uncover patterns, trends, and insights.</a:t>
            </a:r>
          </a:p>
          <a:p>
            <a:r>
              <a:rPr lang="en-US" dirty="0"/>
              <a:t>Data mining: Discovering patterns and relationships in large datasets using statistical analysis and machine learning. (Subset of data analytics)</a:t>
            </a:r>
          </a:p>
          <a:p>
            <a:r>
              <a:rPr lang="en-US" dirty="0"/>
              <a:t>Data science: Multidisciplinary field combining data analytics, data mining, programming, and statistics to extract insights and solve complex problems.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4390582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38F14CD-0312-16B4-09F1-F5D1582FE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9400" y="365125"/>
            <a:ext cx="9804400" cy="1325563"/>
          </a:xfrm>
        </p:spPr>
        <p:txBody>
          <a:bodyPr/>
          <a:lstStyle/>
          <a:p>
            <a:r>
              <a:rPr lang="de-DE" err="1"/>
              <a:t>Unsupervised</a:t>
            </a:r>
            <a:r>
              <a:rPr lang="de-DE"/>
              <a:t> Learning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A843DFF-E674-0D2D-1FE3-DE3E119FD6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9400" y="1825625"/>
            <a:ext cx="9804399" cy="4351338"/>
          </a:xfrm>
        </p:spPr>
        <p:txBody>
          <a:bodyPr/>
          <a:lstStyle/>
          <a:p>
            <a:r>
              <a:rPr lang="en-US" dirty="0"/>
              <a:t>Data is not labeled here, but the algorithm should find and define the labels.</a:t>
            </a:r>
          </a:p>
          <a:p>
            <a:r>
              <a:rPr lang="en-US" dirty="0"/>
              <a:t>Sometimes you can specify the number of clusters.</a:t>
            </a:r>
          </a:p>
          <a:p>
            <a:r>
              <a:rPr lang="en-US" dirty="0"/>
              <a:t>There are methods to determine the optimal number of clusters.</a:t>
            </a:r>
            <a:endParaRPr lang="de-DE" dirty="0"/>
          </a:p>
        </p:txBody>
      </p:sp>
      <p:pic>
        <p:nvPicPr>
          <p:cNvPr id="2061" name="Grafik 2060">
            <a:extLst>
              <a:ext uri="{FF2B5EF4-FFF2-40B4-BE49-F238E27FC236}">
                <a16:creationId xmlns:a16="http://schemas.microsoft.com/office/drawing/2014/main" id="{80B43A40-EC3B-01BC-A4AE-C497C91F34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803" y="421890"/>
            <a:ext cx="993480" cy="6014219"/>
          </a:xfrm>
          <a:prstGeom prst="rect">
            <a:avLst/>
          </a:prstGeom>
        </p:spPr>
      </p:pic>
      <p:sp>
        <p:nvSpPr>
          <p:cNvPr id="2062" name="Textfeld 2061">
            <a:extLst>
              <a:ext uri="{FF2B5EF4-FFF2-40B4-BE49-F238E27FC236}">
                <a16:creationId xmlns:a16="http://schemas.microsoft.com/office/drawing/2014/main" id="{262A9279-AB1B-5421-AFA8-F5D22A805F98}"/>
              </a:ext>
            </a:extLst>
          </p:cNvPr>
          <p:cNvSpPr txBox="1"/>
          <p:nvPr/>
        </p:nvSpPr>
        <p:spPr>
          <a:xfrm>
            <a:off x="1549400" y="5389890"/>
            <a:ext cx="26921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>
                <a:solidFill>
                  <a:schemeClr val="accent1"/>
                </a:solidFill>
              </a:rPr>
              <a:t>Find </a:t>
            </a:r>
            <a:r>
              <a:rPr lang="de-DE" sz="2800" dirty="0" err="1">
                <a:solidFill>
                  <a:schemeClr val="accent1"/>
                </a:solidFill>
              </a:rPr>
              <a:t>the</a:t>
            </a:r>
            <a:r>
              <a:rPr lang="de-DE" sz="2800" dirty="0">
                <a:solidFill>
                  <a:schemeClr val="accent1"/>
                </a:solidFill>
              </a:rPr>
              <a:t> </a:t>
            </a:r>
            <a:r>
              <a:rPr lang="de-DE" sz="2800" dirty="0" err="1">
                <a:solidFill>
                  <a:schemeClr val="accent1"/>
                </a:solidFill>
              </a:rPr>
              <a:t>clusters</a:t>
            </a:r>
            <a:r>
              <a:rPr lang="de-DE" sz="2800" dirty="0">
                <a:solidFill>
                  <a:schemeClr val="accent1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28740147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1" name="Grafik 2060">
            <a:extLst>
              <a:ext uri="{FF2B5EF4-FFF2-40B4-BE49-F238E27FC236}">
                <a16:creationId xmlns:a16="http://schemas.microsoft.com/office/drawing/2014/main" id="{80B43A40-EC3B-01BC-A4AE-C497C91F34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803" y="421890"/>
            <a:ext cx="993480" cy="6014219"/>
          </a:xfrm>
          <a:prstGeom prst="rect">
            <a:avLst/>
          </a:prstGeom>
        </p:spPr>
      </p:pic>
      <p:pic>
        <p:nvPicPr>
          <p:cNvPr id="8" name="Picture 2" descr="MiniBatch KMeans, Affinity Propagation, MeanShift, Spectral Clustering, Ward, Agglomerative Clustering, DBSCAN, OPTICS, BIRCH, Gaussian Mixture">
            <a:extLst>
              <a:ext uri="{FF2B5EF4-FFF2-40B4-BE49-F238E27FC236}">
                <a16:creationId xmlns:a16="http://schemas.microsoft.com/office/drawing/2014/main" id="{4E8945EB-90E5-5F63-F526-3D73062EC8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6697" y="150190"/>
            <a:ext cx="10153503" cy="6285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27241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38F14CD-0312-16B4-09F1-F5D1582FE5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/>
              <a:t>Unsupervised</a:t>
            </a:r>
            <a:r>
              <a:rPr lang="de-DE"/>
              <a:t> Learning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A843DFF-E674-0D2D-1FE3-DE3E119FD6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cluster analysis</a:t>
            </a:r>
          </a:p>
          <a:p>
            <a:r>
              <a:rPr lang="en-US" dirty="0"/>
              <a:t>Market basket analysis</a:t>
            </a:r>
          </a:p>
          <a:p>
            <a:r>
              <a:rPr lang="en-US" dirty="0"/>
              <a:t>Dimension reduction (reduce large amounts of data)</a:t>
            </a:r>
          </a:p>
          <a:p>
            <a:r>
              <a:rPr lang="en-US" dirty="0"/>
              <a:t>...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5092305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Rechteck: abgerundete Ecken 67">
            <a:extLst>
              <a:ext uri="{FF2B5EF4-FFF2-40B4-BE49-F238E27FC236}">
                <a16:creationId xmlns:a16="http://schemas.microsoft.com/office/drawing/2014/main" id="{8D0EE7C9-F873-2240-BBF5-175EFC522C64}"/>
              </a:ext>
            </a:extLst>
          </p:cNvPr>
          <p:cNvSpPr/>
          <p:nvPr/>
        </p:nvSpPr>
        <p:spPr>
          <a:xfrm>
            <a:off x="9287253" y="3567506"/>
            <a:ext cx="738018" cy="1958385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7" name="Rechteck: abgerundete Ecken 66">
            <a:extLst>
              <a:ext uri="{FF2B5EF4-FFF2-40B4-BE49-F238E27FC236}">
                <a16:creationId xmlns:a16="http://schemas.microsoft.com/office/drawing/2014/main" id="{C59C0A4D-073F-216C-4E8F-15410AB017A7}"/>
              </a:ext>
            </a:extLst>
          </p:cNvPr>
          <p:cNvSpPr/>
          <p:nvPr/>
        </p:nvSpPr>
        <p:spPr>
          <a:xfrm>
            <a:off x="7673009" y="3551583"/>
            <a:ext cx="1555577" cy="1958385"/>
          </a:xfrm>
          <a:prstGeom prst="roundRect">
            <a:avLst>
              <a:gd name="adj" fmla="val 8148"/>
            </a:avLst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CF9A55C-4735-F048-D132-12B6FCFD75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Train-Test-Split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17E70E0-9C2F-599F-25B4-6B493D2247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516757" cy="4351338"/>
          </a:xfrm>
        </p:spPr>
        <p:txBody>
          <a:bodyPr/>
          <a:lstStyle/>
          <a:p>
            <a:r>
              <a:rPr lang="de-DE" dirty="0" err="1"/>
              <a:t>When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train</a:t>
            </a:r>
            <a:r>
              <a:rPr lang="de-DE" dirty="0"/>
              <a:t> a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inference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split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</a:t>
            </a:r>
            <a:r>
              <a:rPr lang="de-DE" dirty="0" err="1"/>
              <a:t>train</a:t>
            </a:r>
            <a:r>
              <a:rPr lang="de-DE" dirty="0"/>
              <a:t> and </a:t>
            </a:r>
            <a:r>
              <a:rPr lang="de-DE" dirty="0" err="1"/>
              <a:t>testing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.</a:t>
            </a:r>
          </a:p>
          <a:p>
            <a:r>
              <a:rPr lang="de-DE" dirty="0" err="1"/>
              <a:t>sklearn</a:t>
            </a:r>
            <a:r>
              <a:rPr lang="de-DE" dirty="0"/>
              <a:t>: </a:t>
            </a:r>
            <a:r>
              <a:rPr lang="de-DE" dirty="0">
                <a:hlinkClick r:id="rId2"/>
              </a:rPr>
              <a:t>train_test_split</a:t>
            </a:r>
            <a:endParaRPr lang="de-DE" dirty="0"/>
          </a:p>
          <a:p>
            <a:r>
              <a:rPr lang="de-DE" dirty="0"/>
              <a:t>The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trained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training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.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4B6597AB-829E-477E-B876-D5CE6ED1A6DE}"/>
              </a:ext>
            </a:extLst>
          </p:cNvPr>
          <p:cNvSpPr/>
          <p:nvPr/>
        </p:nvSpPr>
        <p:spPr>
          <a:xfrm>
            <a:off x="8031254" y="1816391"/>
            <a:ext cx="360000" cy="360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E89C1078-4E32-54F3-1C1A-1F9EA9383F7F}"/>
              </a:ext>
            </a:extLst>
          </p:cNvPr>
          <p:cNvSpPr/>
          <p:nvPr/>
        </p:nvSpPr>
        <p:spPr>
          <a:xfrm>
            <a:off x="8449920" y="1816391"/>
            <a:ext cx="360000" cy="3600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BAFBB03A-8C59-1965-5764-F7F8FE82A630}"/>
              </a:ext>
            </a:extLst>
          </p:cNvPr>
          <p:cNvSpPr/>
          <p:nvPr/>
        </p:nvSpPr>
        <p:spPr>
          <a:xfrm>
            <a:off x="8031254" y="2239856"/>
            <a:ext cx="360000" cy="3600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7688E4EE-D79F-33C7-E935-7D45C42FCC73}"/>
              </a:ext>
            </a:extLst>
          </p:cNvPr>
          <p:cNvSpPr/>
          <p:nvPr/>
        </p:nvSpPr>
        <p:spPr>
          <a:xfrm>
            <a:off x="8449920" y="2239856"/>
            <a:ext cx="360000" cy="360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AAC440FB-74F0-714A-EED5-ABA6E43B5B28}"/>
              </a:ext>
            </a:extLst>
          </p:cNvPr>
          <p:cNvSpPr/>
          <p:nvPr/>
        </p:nvSpPr>
        <p:spPr>
          <a:xfrm>
            <a:off x="8868586" y="1816391"/>
            <a:ext cx="360000" cy="3600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FEB4BFE9-E206-AF97-C864-4672847C2B8B}"/>
              </a:ext>
            </a:extLst>
          </p:cNvPr>
          <p:cNvSpPr/>
          <p:nvPr/>
        </p:nvSpPr>
        <p:spPr>
          <a:xfrm>
            <a:off x="9287252" y="1816391"/>
            <a:ext cx="360000" cy="3600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5DF9BF5F-AA7E-D561-997A-1D3D3E5DD579}"/>
              </a:ext>
            </a:extLst>
          </p:cNvPr>
          <p:cNvSpPr/>
          <p:nvPr/>
        </p:nvSpPr>
        <p:spPr>
          <a:xfrm>
            <a:off x="8868586" y="2239856"/>
            <a:ext cx="360000" cy="3600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21C4CDB1-E378-DF3B-1D63-F6D740068841}"/>
              </a:ext>
            </a:extLst>
          </p:cNvPr>
          <p:cNvSpPr/>
          <p:nvPr/>
        </p:nvSpPr>
        <p:spPr>
          <a:xfrm>
            <a:off x="9287252" y="2239856"/>
            <a:ext cx="360000" cy="360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A98F64F3-CB5F-0879-4E17-4B3C9E1B5750}"/>
              </a:ext>
            </a:extLst>
          </p:cNvPr>
          <p:cNvSpPr/>
          <p:nvPr/>
        </p:nvSpPr>
        <p:spPr>
          <a:xfrm>
            <a:off x="8031254" y="969460"/>
            <a:ext cx="360000" cy="360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29A5D0F4-D377-CC67-EFD6-946EF924E87D}"/>
              </a:ext>
            </a:extLst>
          </p:cNvPr>
          <p:cNvSpPr/>
          <p:nvPr/>
        </p:nvSpPr>
        <p:spPr>
          <a:xfrm>
            <a:off x="8449920" y="969460"/>
            <a:ext cx="360000" cy="360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5E606AA8-9AEF-8799-2A55-6291AFE27F9F}"/>
              </a:ext>
            </a:extLst>
          </p:cNvPr>
          <p:cNvSpPr/>
          <p:nvPr/>
        </p:nvSpPr>
        <p:spPr>
          <a:xfrm>
            <a:off x="8031254" y="1392925"/>
            <a:ext cx="360000" cy="360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E5E90591-DE9B-8CE8-4884-CC64ABAA3CB2}"/>
              </a:ext>
            </a:extLst>
          </p:cNvPr>
          <p:cNvSpPr/>
          <p:nvPr/>
        </p:nvSpPr>
        <p:spPr>
          <a:xfrm>
            <a:off x="8449920" y="1392925"/>
            <a:ext cx="360000" cy="3600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2736F5EE-C26E-9EA0-A39B-F617948C3FF1}"/>
              </a:ext>
            </a:extLst>
          </p:cNvPr>
          <p:cNvSpPr/>
          <p:nvPr/>
        </p:nvSpPr>
        <p:spPr>
          <a:xfrm>
            <a:off x="8868586" y="969460"/>
            <a:ext cx="360000" cy="360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204A2F83-8925-6D96-8079-A1396A6D7A7C}"/>
              </a:ext>
            </a:extLst>
          </p:cNvPr>
          <p:cNvSpPr/>
          <p:nvPr/>
        </p:nvSpPr>
        <p:spPr>
          <a:xfrm>
            <a:off x="9287252" y="969460"/>
            <a:ext cx="360000" cy="36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B4D5240F-FDCE-E744-7D75-C6E2CD4B714A}"/>
              </a:ext>
            </a:extLst>
          </p:cNvPr>
          <p:cNvSpPr/>
          <p:nvPr/>
        </p:nvSpPr>
        <p:spPr>
          <a:xfrm>
            <a:off x="8868586" y="1392925"/>
            <a:ext cx="360000" cy="360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37510E8A-A9E1-0334-20BF-6F59D58D99FA}"/>
              </a:ext>
            </a:extLst>
          </p:cNvPr>
          <p:cNvSpPr/>
          <p:nvPr/>
        </p:nvSpPr>
        <p:spPr>
          <a:xfrm>
            <a:off x="9287252" y="1392925"/>
            <a:ext cx="360000" cy="36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B126BD19-6883-C16B-2EC1-CB598CDE288E}"/>
              </a:ext>
            </a:extLst>
          </p:cNvPr>
          <p:cNvSpPr/>
          <p:nvPr/>
        </p:nvSpPr>
        <p:spPr>
          <a:xfrm>
            <a:off x="9287252" y="970012"/>
            <a:ext cx="360000" cy="3600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1C0F7701-CF20-0D35-1095-442A1B8BD021}"/>
              </a:ext>
            </a:extLst>
          </p:cNvPr>
          <p:cNvSpPr/>
          <p:nvPr/>
        </p:nvSpPr>
        <p:spPr>
          <a:xfrm>
            <a:off x="9287252" y="1393477"/>
            <a:ext cx="360000" cy="3600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E24F4123-9E7B-A4F5-1596-960E0F2EE6C8}"/>
              </a:ext>
            </a:extLst>
          </p:cNvPr>
          <p:cNvSpPr txBox="1"/>
          <p:nvPr/>
        </p:nvSpPr>
        <p:spPr>
          <a:xfrm>
            <a:off x="8374951" y="536662"/>
            <a:ext cx="912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All Data</a:t>
            </a:r>
          </a:p>
        </p:txBody>
      </p:sp>
      <p:sp>
        <p:nvSpPr>
          <p:cNvPr id="46" name="Pfeil: nach unten 45">
            <a:extLst>
              <a:ext uri="{FF2B5EF4-FFF2-40B4-BE49-F238E27FC236}">
                <a16:creationId xmlns:a16="http://schemas.microsoft.com/office/drawing/2014/main" id="{5C438C79-16E5-2D35-3C50-C9E6A60ACE76}"/>
              </a:ext>
            </a:extLst>
          </p:cNvPr>
          <p:cNvSpPr/>
          <p:nvPr/>
        </p:nvSpPr>
        <p:spPr>
          <a:xfrm>
            <a:off x="7926123" y="2890996"/>
            <a:ext cx="1954632" cy="518184"/>
          </a:xfrm>
          <a:prstGeom prst="downArrow">
            <a:avLst>
              <a:gd name="adj1" fmla="val 100000"/>
              <a:gd name="adj2" fmla="val 50000"/>
            </a:avLst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Split </a:t>
            </a:r>
            <a:r>
              <a:rPr lang="de-DE" dirty="0" err="1"/>
              <a:t>test</a:t>
            </a:r>
            <a:r>
              <a:rPr lang="de-DE" dirty="0"/>
              <a:t>=0.25</a:t>
            </a:r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6B55F31B-EA16-8EA2-1596-760232E98EE8}"/>
              </a:ext>
            </a:extLst>
          </p:cNvPr>
          <p:cNvSpPr/>
          <p:nvPr/>
        </p:nvSpPr>
        <p:spPr>
          <a:xfrm>
            <a:off x="7851254" y="4584306"/>
            <a:ext cx="360000" cy="360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3FF9E262-F447-D62C-3B69-95176A8C16A5}"/>
              </a:ext>
            </a:extLst>
          </p:cNvPr>
          <p:cNvSpPr/>
          <p:nvPr/>
        </p:nvSpPr>
        <p:spPr>
          <a:xfrm>
            <a:off x="8269920" y="4584306"/>
            <a:ext cx="360000" cy="3600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18D8DDCD-B6D4-2F74-F079-C1F569F48954}"/>
              </a:ext>
            </a:extLst>
          </p:cNvPr>
          <p:cNvSpPr/>
          <p:nvPr/>
        </p:nvSpPr>
        <p:spPr>
          <a:xfrm>
            <a:off x="7851254" y="5007771"/>
            <a:ext cx="360000" cy="3600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3468B5D3-3ABB-5A20-0731-25D22820289F}"/>
              </a:ext>
            </a:extLst>
          </p:cNvPr>
          <p:cNvSpPr/>
          <p:nvPr/>
        </p:nvSpPr>
        <p:spPr>
          <a:xfrm>
            <a:off x="8269920" y="5007771"/>
            <a:ext cx="360000" cy="360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93311C94-E447-3D3E-F51D-26E11986C409}"/>
              </a:ext>
            </a:extLst>
          </p:cNvPr>
          <p:cNvSpPr/>
          <p:nvPr/>
        </p:nvSpPr>
        <p:spPr>
          <a:xfrm>
            <a:off x="8688586" y="4584306"/>
            <a:ext cx="360000" cy="3600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5DC40BE1-A35C-72C3-0685-5684537E6759}"/>
              </a:ext>
            </a:extLst>
          </p:cNvPr>
          <p:cNvSpPr/>
          <p:nvPr/>
        </p:nvSpPr>
        <p:spPr>
          <a:xfrm>
            <a:off x="9491562" y="4584306"/>
            <a:ext cx="360000" cy="3600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3" name="Rechteck 52">
            <a:extLst>
              <a:ext uri="{FF2B5EF4-FFF2-40B4-BE49-F238E27FC236}">
                <a16:creationId xmlns:a16="http://schemas.microsoft.com/office/drawing/2014/main" id="{8C3F8406-197D-C82A-A9F3-74CE04AA0B04}"/>
              </a:ext>
            </a:extLst>
          </p:cNvPr>
          <p:cNvSpPr/>
          <p:nvPr/>
        </p:nvSpPr>
        <p:spPr>
          <a:xfrm>
            <a:off x="8688586" y="5007771"/>
            <a:ext cx="360000" cy="3600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AAA62CA0-F798-B816-F351-440F6DDFFC21}"/>
              </a:ext>
            </a:extLst>
          </p:cNvPr>
          <p:cNvSpPr/>
          <p:nvPr/>
        </p:nvSpPr>
        <p:spPr>
          <a:xfrm>
            <a:off x="9491562" y="5007771"/>
            <a:ext cx="360000" cy="360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73227F46-EAB5-C939-635C-70876646DB9B}"/>
              </a:ext>
            </a:extLst>
          </p:cNvPr>
          <p:cNvSpPr/>
          <p:nvPr/>
        </p:nvSpPr>
        <p:spPr>
          <a:xfrm>
            <a:off x="7851254" y="3737375"/>
            <a:ext cx="360000" cy="360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6" name="Rechteck 55">
            <a:extLst>
              <a:ext uri="{FF2B5EF4-FFF2-40B4-BE49-F238E27FC236}">
                <a16:creationId xmlns:a16="http://schemas.microsoft.com/office/drawing/2014/main" id="{55C90643-03BB-4C5A-C8C9-3B4499F68F72}"/>
              </a:ext>
            </a:extLst>
          </p:cNvPr>
          <p:cNvSpPr/>
          <p:nvPr/>
        </p:nvSpPr>
        <p:spPr>
          <a:xfrm>
            <a:off x="8269920" y="3737375"/>
            <a:ext cx="360000" cy="360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DC9455F1-9365-F9B3-A365-5594D576E847}"/>
              </a:ext>
            </a:extLst>
          </p:cNvPr>
          <p:cNvSpPr/>
          <p:nvPr/>
        </p:nvSpPr>
        <p:spPr>
          <a:xfrm>
            <a:off x="7851254" y="4160840"/>
            <a:ext cx="360000" cy="360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76B2CD0A-113B-1B11-3912-10952D84D069}"/>
              </a:ext>
            </a:extLst>
          </p:cNvPr>
          <p:cNvSpPr/>
          <p:nvPr/>
        </p:nvSpPr>
        <p:spPr>
          <a:xfrm>
            <a:off x="8269920" y="4160840"/>
            <a:ext cx="360000" cy="3600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A8D8F234-8FB0-7A64-A1F2-FD1DD650F1A0}"/>
              </a:ext>
            </a:extLst>
          </p:cNvPr>
          <p:cNvSpPr/>
          <p:nvPr/>
        </p:nvSpPr>
        <p:spPr>
          <a:xfrm>
            <a:off x="8688586" y="3737375"/>
            <a:ext cx="360000" cy="360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0" name="Rechteck 59">
            <a:extLst>
              <a:ext uri="{FF2B5EF4-FFF2-40B4-BE49-F238E27FC236}">
                <a16:creationId xmlns:a16="http://schemas.microsoft.com/office/drawing/2014/main" id="{26A51855-8270-6BFE-1B3A-0A695141DD9F}"/>
              </a:ext>
            </a:extLst>
          </p:cNvPr>
          <p:cNvSpPr/>
          <p:nvPr/>
        </p:nvSpPr>
        <p:spPr>
          <a:xfrm>
            <a:off x="9491562" y="3737375"/>
            <a:ext cx="360000" cy="36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1" name="Rechteck 60">
            <a:extLst>
              <a:ext uri="{FF2B5EF4-FFF2-40B4-BE49-F238E27FC236}">
                <a16:creationId xmlns:a16="http://schemas.microsoft.com/office/drawing/2014/main" id="{16396CAC-95F1-6FFC-D497-D297E1C9BE06}"/>
              </a:ext>
            </a:extLst>
          </p:cNvPr>
          <p:cNvSpPr/>
          <p:nvPr/>
        </p:nvSpPr>
        <p:spPr>
          <a:xfrm>
            <a:off x="8688586" y="4160840"/>
            <a:ext cx="360000" cy="360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2" name="Rechteck 61">
            <a:extLst>
              <a:ext uri="{FF2B5EF4-FFF2-40B4-BE49-F238E27FC236}">
                <a16:creationId xmlns:a16="http://schemas.microsoft.com/office/drawing/2014/main" id="{1611611D-340E-E84D-0B6F-E38F73645E86}"/>
              </a:ext>
            </a:extLst>
          </p:cNvPr>
          <p:cNvSpPr/>
          <p:nvPr/>
        </p:nvSpPr>
        <p:spPr>
          <a:xfrm>
            <a:off x="9491562" y="4160840"/>
            <a:ext cx="360000" cy="36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3" name="Rechteck 62">
            <a:extLst>
              <a:ext uri="{FF2B5EF4-FFF2-40B4-BE49-F238E27FC236}">
                <a16:creationId xmlns:a16="http://schemas.microsoft.com/office/drawing/2014/main" id="{86F6AF52-C142-C907-CAA3-A00AFF4BCA4C}"/>
              </a:ext>
            </a:extLst>
          </p:cNvPr>
          <p:cNvSpPr/>
          <p:nvPr/>
        </p:nvSpPr>
        <p:spPr>
          <a:xfrm>
            <a:off x="9491562" y="3737927"/>
            <a:ext cx="360000" cy="3600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4" name="Rechteck 63">
            <a:extLst>
              <a:ext uri="{FF2B5EF4-FFF2-40B4-BE49-F238E27FC236}">
                <a16:creationId xmlns:a16="http://schemas.microsoft.com/office/drawing/2014/main" id="{EE457EBD-0E60-C9D3-1FF2-F5B079CC357A}"/>
              </a:ext>
            </a:extLst>
          </p:cNvPr>
          <p:cNvSpPr/>
          <p:nvPr/>
        </p:nvSpPr>
        <p:spPr>
          <a:xfrm>
            <a:off x="9491562" y="4161392"/>
            <a:ext cx="360000" cy="3600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5" name="Textfeld 64">
            <a:extLst>
              <a:ext uri="{FF2B5EF4-FFF2-40B4-BE49-F238E27FC236}">
                <a16:creationId xmlns:a16="http://schemas.microsoft.com/office/drawing/2014/main" id="{B8A55FDE-3765-3B96-C066-F3DD496001FB}"/>
              </a:ext>
            </a:extLst>
          </p:cNvPr>
          <p:cNvSpPr txBox="1"/>
          <p:nvPr/>
        </p:nvSpPr>
        <p:spPr>
          <a:xfrm>
            <a:off x="9395411" y="5509968"/>
            <a:ext cx="555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accent2"/>
                </a:solidFill>
              </a:rPr>
              <a:t>Test</a:t>
            </a:r>
          </a:p>
        </p:txBody>
      </p:sp>
      <p:sp>
        <p:nvSpPr>
          <p:cNvPr id="66" name="Textfeld 65">
            <a:extLst>
              <a:ext uri="{FF2B5EF4-FFF2-40B4-BE49-F238E27FC236}">
                <a16:creationId xmlns:a16="http://schemas.microsoft.com/office/drawing/2014/main" id="{C5797F16-D5B8-9A4B-F6BA-D6AFE3157DC5}"/>
              </a:ext>
            </a:extLst>
          </p:cNvPr>
          <p:cNvSpPr txBox="1"/>
          <p:nvPr/>
        </p:nvSpPr>
        <p:spPr>
          <a:xfrm>
            <a:off x="8211254" y="5509968"/>
            <a:ext cx="643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accent4"/>
                </a:solidFill>
              </a:rPr>
              <a:t>Train</a:t>
            </a:r>
          </a:p>
        </p:txBody>
      </p:sp>
    </p:spTree>
    <p:extLst>
      <p:ext uri="{BB962C8B-B14F-4D97-AF65-F5344CB8AC3E}">
        <p14:creationId xmlns:p14="http://schemas.microsoft.com/office/powerpoint/2010/main" val="275113084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hteck: abgerundete Ecken 52">
            <a:extLst>
              <a:ext uri="{FF2B5EF4-FFF2-40B4-BE49-F238E27FC236}">
                <a16:creationId xmlns:a16="http://schemas.microsoft.com/office/drawing/2014/main" id="{20040257-A0ED-74FE-9270-344890BE7EFB}"/>
              </a:ext>
            </a:extLst>
          </p:cNvPr>
          <p:cNvSpPr/>
          <p:nvPr/>
        </p:nvSpPr>
        <p:spPr>
          <a:xfrm>
            <a:off x="9287253" y="3567506"/>
            <a:ext cx="738018" cy="1958385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4" name="Rechteck: abgerundete Ecken 53">
            <a:extLst>
              <a:ext uri="{FF2B5EF4-FFF2-40B4-BE49-F238E27FC236}">
                <a16:creationId xmlns:a16="http://schemas.microsoft.com/office/drawing/2014/main" id="{2209EEB1-BB3B-BEA1-F676-70F9A18F7E95}"/>
              </a:ext>
            </a:extLst>
          </p:cNvPr>
          <p:cNvSpPr/>
          <p:nvPr/>
        </p:nvSpPr>
        <p:spPr>
          <a:xfrm>
            <a:off x="7673009" y="3551583"/>
            <a:ext cx="1555577" cy="1958385"/>
          </a:xfrm>
          <a:prstGeom prst="roundRect">
            <a:avLst>
              <a:gd name="adj" fmla="val 8148"/>
            </a:avLst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18ADA0C-426D-F0E8-416B-CA6628A76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Stratify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3DFA196-E2A8-3447-14F2-DE7116F4AF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211957" cy="4351338"/>
          </a:xfrm>
        </p:spPr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training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needs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a </a:t>
            </a:r>
            <a:r>
              <a:rPr lang="de-DE" dirty="0" err="1"/>
              <a:t>good</a:t>
            </a:r>
            <a:r>
              <a:rPr lang="de-DE" dirty="0"/>
              <a:t> </a:t>
            </a:r>
            <a:r>
              <a:rPr lang="de-DE" dirty="0" err="1"/>
              <a:t>representation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whole</a:t>
            </a:r>
            <a:r>
              <a:rPr lang="de-DE" dirty="0"/>
              <a:t> </a:t>
            </a:r>
            <a:r>
              <a:rPr lang="de-DE" dirty="0" err="1"/>
              <a:t>dataset</a:t>
            </a:r>
            <a:r>
              <a:rPr lang="de-DE" dirty="0"/>
              <a:t>.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labels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very</a:t>
            </a:r>
            <a:r>
              <a:rPr lang="de-DE" dirty="0"/>
              <a:t> </a:t>
            </a:r>
            <a:r>
              <a:rPr lang="de-DE" dirty="0" err="1"/>
              <a:t>uneven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parameter</a:t>
            </a:r>
            <a:r>
              <a:rPr lang="de-DE" dirty="0"/>
              <a:t> „</a:t>
            </a:r>
            <a:r>
              <a:rPr lang="de-DE" dirty="0" err="1"/>
              <a:t>stratify</a:t>
            </a:r>
            <a:r>
              <a:rPr lang="de-DE" dirty="0"/>
              <a:t>“.</a:t>
            </a:r>
          </a:p>
          <a:p>
            <a:endParaRPr lang="de-DE" dirty="0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0200397C-7672-AEB2-8C22-029857B7C666}"/>
              </a:ext>
            </a:extLst>
          </p:cNvPr>
          <p:cNvSpPr/>
          <p:nvPr/>
        </p:nvSpPr>
        <p:spPr>
          <a:xfrm>
            <a:off x="8031254" y="1816391"/>
            <a:ext cx="360000" cy="360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C6D248E3-A1A2-6EB2-1826-07F810E5A101}"/>
              </a:ext>
            </a:extLst>
          </p:cNvPr>
          <p:cNvSpPr/>
          <p:nvPr/>
        </p:nvSpPr>
        <p:spPr>
          <a:xfrm>
            <a:off x="8449920" y="1816391"/>
            <a:ext cx="360000" cy="3600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143491A6-CA13-9B7F-7872-F4E3951A6014}"/>
              </a:ext>
            </a:extLst>
          </p:cNvPr>
          <p:cNvSpPr/>
          <p:nvPr/>
        </p:nvSpPr>
        <p:spPr>
          <a:xfrm>
            <a:off x="8031254" y="2239856"/>
            <a:ext cx="360000" cy="3600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603047AC-009B-24F2-0BA5-5838E25E1971}"/>
              </a:ext>
            </a:extLst>
          </p:cNvPr>
          <p:cNvSpPr/>
          <p:nvPr/>
        </p:nvSpPr>
        <p:spPr>
          <a:xfrm>
            <a:off x="8449920" y="2239856"/>
            <a:ext cx="360000" cy="360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65AEF578-C17E-28A8-C63E-B307B6FA655E}"/>
              </a:ext>
            </a:extLst>
          </p:cNvPr>
          <p:cNvSpPr/>
          <p:nvPr/>
        </p:nvSpPr>
        <p:spPr>
          <a:xfrm>
            <a:off x="8868586" y="1816391"/>
            <a:ext cx="360000" cy="3600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E541E8E8-9A48-C3BE-BEB4-86B89289D71B}"/>
              </a:ext>
            </a:extLst>
          </p:cNvPr>
          <p:cNvSpPr/>
          <p:nvPr/>
        </p:nvSpPr>
        <p:spPr>
          <a:xfrm>
            <a:off x="9287252" y="1816391"/>
            <a:ext cx="360000" cy="3600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AEFB8B97-9FFD-6D39-CB56-2010FBF249D2}"/>
              </a:ext>
            </a:extLst>
          </p:cNvPr>
          <p:cNvSpPr/>
          <p:nvPr/>
        </p:nvSpPr>
        <p:spPr>
          <a:xfrm>
            <a:off x="8868586" y="2239856"/>
            <a:ext cx="360000" cy="3600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297808AA-6A63-8028-8715-7BE8151E9E0D}"/>
              </a:ext>
            </a:extLst>
          </p:cNvPr>
          <p:cNvSpPr/>
          <p:nvPr/>
        </p:nvSpPr>
        <p:spPr>
          <a:xfrm>
            <a:off x="9287252" y="2239856"/>
            <a:ext cx="360000" cy="360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713EC41C-5AB8-A0A5-6A20-B314AD45FF62}"/>
              </a:ext>
            </a:extLst>
          </p:cNvPr>
          <p:cNvSpPr/>
          <p:nvPr/>
        </p:nvSpPr>
        <p:spPr>
          <a:xfrm>
            <a:off x="8031254" y="969460"/>
            <a:ext cx="360000" cy="360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6081628B-98F5-21BD-DCAD-7B09CBBF4D31}"/>
              </a:ext>
            </a:extLst>
          </p:cNvPr>
          <p:cNvSpPr/>
          <p:nvPr/>
        </p:nvSpPr>
        <p:spPr>
          <a:xfrm>
            <a:off x="8449920" y="969460"/>
            <a:ext cx="360000" cy="360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25B71C6F-21B9-E6B3-0035-321ADC5A67FA}"/>
              </a:ext>
            </a:extLst>
          </p:cNvPr>
          <p:cNvSpPr/>
          <p:nvPr/>
        </p:nvSpPr>
        <p:spPr>
          <a:xfrm>
            <a:off x="8031254" y="1392925"/>
            <a:ext cx="360000" cy="360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F6371424-1DA3-73B3-A601-7C02D4A413C0}"/>
              </a:ext>
            </a:extLst>
          </p:cNvPr>
          <p:cNvSpPr/>
          <p:nvPr/>
        </p:nvSpPr>
        <p:spPr>
          <a:xfrm>
            <a:off x="8449920" y="1392925"/>
            <a:ext cx="360000" cy="3600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07C698F7-5C62-2F58-321B-7576E0DEE682}"/>
              </a:ext>
            </a:extLst>
          </p:cNvPr>
          <p:cNvSpPr/>
          <p:nvPr/>
        </p:nvSpPr>
        <p:spPr>
          <a:xfrm>
            <a:off x="8868586" y="969460"/>
            <a:ext cx="360000" cy="360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1E2EE991-09A6-013E-3734-BF95986270F1}"/>
              </a:ext>
            </a:extLst>
          </p:cNvPr>
          <p:cNvSpPr/>
          <p:nvPr/>
        </p:nvSpPr>
        <p:spPr>
          <a:xfrm>
            <a:off x="9287252" y="969460"/>
            <a:ext cx="360000" cy="36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92B2EEC5-191B-AA39-CA8B-81CE498ADC4D}"/>
              </a:ext>
            </a:extLst>
          </p:cNvPr>
          <p:cNvSpPr/>
          <p:nvPr/>
        </p:nvSpPr>
        <p:spPr>
          <a:xfrm>
            <a:off x="8868586" y="1392925"/>
            <a:ext cx="360000" cy="360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3F7664DD-9FF2-3D08-4460-034BB2379395}"/>
              </a:ext>
            </a:extLst>
          </p:cNvPr>
          <p:cNvSpPr/>
          <p:nvPr/>
        </p:nvSpPr>
        <p:spPr>
          <a:xfrm>
            <a:off x="9287252" y="1392925"/>
            <a:ext cx="360000" cy="36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7B73E1FA-6776-B187-0C6C-1551D0E4918A}"/>
              </a:ext>
            </a:extLst>
          </p:cNvPr>
          <p:cNvSpPr/>
          <p:nvPr/>
        </p:nvSpPr>
        <p:spPr>
          <a:xfrm>
            <a:off x="9287252" y="970012"/>
            <a:ext cx="360000" cy="3600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C91F25FF-54F0-A6AA-5281-6C3F6D772BF8}"/>
              </a:ext>
            </a:extLst>
          </p:cNvPr>
          <p:cNvSpPr/>
          <p:nvPr/>
        </p:nvSpPr>
        <p:spPr>
          <a:xfrm>
            <a:off x="9287252" y="1393477"/>
            <a:ext cx="360000" cy="3600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D9DA1027-DCB0-15E5-E508-C11C2B214A2F}"/>
              </a:ext>
            </a:extLst>
          </p:cNvPr>
          <p:cNvSpPr txBox="1"/>
          <p:nvPr/>
        </p:nvSpPr>
        <p:spPr>
          <a:xfrm>
            <a:off x="8374951" y="536662"/>
            <a:ext cx="912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All Data</a:t>
            </a:r>
          </a:p>
        </p:txBody>
      </p:sp>
      <p:sp>
        <p:nvSpPr>
          <p:cNvPr id="25" name="Pfeil: nach unten 24">
            <a:extLst>
              <a:ext uri="{FF2B5EF4-FFF2-40B4-BE49-F238E27FC236}">
                <a16:creationId xmlns:a16="http://schemas.microsoft.com/office/drawing/2014/main" id="{D9543416-677D-3E73-3C72-BD4E9C7E51F7}"/>
              </a:ext>
            </a:extLst>
          </p:cNvPr>
          <p:cNvSpPr/>
          <p:nvPr/>
        </p:nvSpPr>
        <p:spPr>
          <a:xfrm>
            <a:off x="7926123" y="2696609"/>
            <a:ext cx="1954632" cy="977300"/>
          </a:xfrm>
          <a:prstGeom prst="downArrow">
            <a:avLst>
              <a:gd name="adj1" fmla="val 100000"/>
              <a:gd name="adj2" fmla="val 50000"/>
            </a:avLst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Split </a:t>
            </a:r>
            <a:r>
              <a:rPr lang="de-DE" dirty="0" err="1"/>
              <a:t>test</a:t>
            </a:r>
            <a:r>
              <a:rPr lang="de-DE" dirty="0"/>
              <a:t>=0.25</a:t>
            </a:r>
          </a:p>
          <a:p>
            <a:pPr algn="ctr"/>
            <a:r>
              <a:rPr lang="de-DE" dirty="0" err="1"/>
              <a:t>stratify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color</a:t>
            </a:r>
            <a:endParaRPr lang="de-DE" dirty="0"/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5D3BF245-9C9E-B76B-860D-40D9EE1C82D8}"/>
              </a:ext>
            </a:extLst>
          </p:cNvPr>
          <p:cNvSpPr/>
          <p:nvPr/>
        </p:nvSpPr>
        <p:spPr>
          <a:xfrm>
            <a:off x="7851254" y="4584306"/>
            <a:ext cx="360000" cy="3600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FDFE2A0D-A0B5-094B-AAD2-9147FEBC6A10}"/>
              </a:ext>
            </a:extLst>
          </p:cNvPr>
          <p:cNvSpPr/>
          <p:nvPr/>
        </p:nvSpPr>
        <p:spPr>
          <a:xfrm>
            <a:off x="8269920" y="4584306"/>
            <a:ext cx="360000" cy="360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F8FF4CBA-0BB1-25E9-B7FC-6D00FFD6D1CE}"/>
              </a:ext>
            </a:extLst>
          </p:cNvPr>
          <p:cNvSpPr/>
          <p:nvPr/>
        </p:nvSpPr>
        <p:spPr>
          <a:xfrm>
            <a:off x="7851254" y="5007771"/>
            <a:ext cx="360000" cy="3600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841E2C2A-7368-579D-4B4E-D419EA3AD30D}"/>
              </a:ext>
            </a:extLst>
          </p:cNvPr>
          <p:cNvSpPr/>
          <p:nvPr/>
        </p:nvSpPr>
        <p:spPr>
          <a:xfrm>
            <a:off x="8269920" y="5007771"/>
            <a:ext cx="360000" cy="3600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A28C00CD-B4CC-23E5-6AF9-F866B375C216}"/>
              </a:ext>
            </a:extLst>
          </p:cNvPr>
          <p:cNvSpPr/>
          <p:nvPr/>
        </p:nvSpPr>
        <p:spPr>
          <a:xfrm>
            <a:off x="8688586" y="4584306"/>
            <a:ext cx="360000" cy="360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BA593E60-8330-ABC3-3A07-A1EC0AA53EBC}"/>
              </a:ext>
            </a:extLst>
          </p:cNvPr>
          <p:cNvSpPr/>
          <p:nvPr/>
        </p:nvSpPr>
        <p:spPr>
          <a:xfrm>
            <a:off x="9491562" y="4584306"/>
            <a:ext cx="360000" cy="3600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4CF7AD83-1D64-EFF2-6AE3-10CE8D2D95D7}"/>
              </a:ext>
            </a:extLst>
          </p:cNvPr>
          <p:cNvSpPr/>
          <p:nvPr/>
        </p:nvSpPr>
        <p:spPr>
          <a:xfrm>
            <a:off x="8688586" y="5007771"/>
            <a:ext cx="360000" cy="3600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F72D6D9C-CF5B-D651-DD8C-01CA673B4F0D}"/>
              </a:ext>
            </a:extLst>
          </p:cNvPr>
          <p:cNvSpPr/>
          <p:nvPr/>
        </p:nvSpPr>
        <p:spPr>
          <a:xfrm>
            <a:off x="9491562" y="5007771"/>
            <a:ext cx="360000" cy="360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241E1B2B-0915-B4BF-427B-7865F64DFEC9}"/>
              </a:ext>
            </a:extLst>
          </p:cNvPr>
          <p:cNvSpPr/>
          <p:nvPr/>
        </p:nvSpPr>
        <p:spPr>
          <a:xfrm>
            <a:off x="7851254" y="3737375"/>
            <a:ext cx="360000" cy="3600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B5F1B6A6-4E33-678C-002A-DB74A9A24184}"/>
              </a:ext>
            </a:extLst>
          </p:cNvPr>
          <p:cNvSpPr/>
          <p:nvPr/>
        </p:nvSpPr>
        <p:spPr>
          <a:xfrm>
            <a:off x="8269920" y="3737375"/>
            <a:ext cx="360000" cy="360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383B95C8-540A-3264-D16C-F7A594EBD92C}"/>
              </a:ext>
            </a:extLst>
          </p:cNvPr>
          <p:cNvSpPr/>
          <p:nvPr/>
        </p:nvSpPr>
        <p:spPr>
          <a:xfrm>
            <a:off x="7851254" y="4160840"/>
            <a:ext cx="360000" cy="360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C4BC21B8-29A8-16EA-6661-C34B2DAFE919}"/>
              </a:ext>
            </a:extLst>
          </p:cNvPr>
          <p:cNvSpPr/>
          <p:nvPr/>
        </p:nvSpPr>
        <p:spPr>
          <a:xfrm>
            <a:off x="8269920" y="4160840"/>
            <a:ext cx="360000" cy="3600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4B6BDE3C-A385-A37A-899A-75B1B3AFF61C}"/>
              </a:ext>
            </a:extLst>
          </p:cNvPr>
          <p:cNvSpPr/>
          <p:nvPr/>
        </p:nvSpPr>
        <p:spPr>
          <a:xfrm>
            <a:off x="8688586" y="3737375"/>
            <a:ext cx="360000" cy="3600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0C6A3054-2B0F-A1FE-0A4C-793DB97F60B2}"/>
              </a:ext>
            </a:extLst>
          </p:cNvPr>
          <p:cNvSpPr/>
          <p:nvPr/>
        </p:nvSpPr>
        <p:spPr>
          <a:xfrm>
            <a:off x="9491562" y="3737375"/>
            <a:ext cx="360000" cy="3600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C1C617D4-8A48-FE63-5BDB-0BB75EF21E35}"/>
              </a:ext>
            </a:extLst>
          </p:cNvPr>
          <p:cNvSpPr/>
          <p:nvPr/>
        </p:nvSpPr>
        <p:spPr>
          <a:xfrm>
            <a:off x="8688586" y="4160840"/>
            <a:ext cx="360000" cy="360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" name="Rechteck 40">
            <a:extLst>
              <a:ext uri="{FF2B5EF4-FFF2-40B4-BE49-F238E27FC236}">
                <a16:creationId xmlns:a16="http://schemas.microsoft.com/office/drawing/2014/main" id="{E7A711E4-B6F1-565B-4BE8-9AF715992256}"/>
              </a:ext>
            </a:extLst>
          </p:cNvPr>
          <p:cNvSpPr/>
          <p:nvPr/>
        </p:nvSpPr>
        <p:spPr>
          <a:xfrm>
            <a:off x="9491562" y="4160840"/>
            <a:ext cx="360000" cy="3600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92A94BF7-BB51-5939-8D0A-BE83A179E50D}"/>
              </a:ext>
            </a:extLst>
          </p:cNvPr>
          <p:cNvSpPr/>
          <p:nvPr/>
        </p:nvSpPr>
        <p:spPr>
          <a:xfrm>
            <a:off x="9491562" y="3737927"/>
            <a:ext cx="360000" cy="3600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15F11C4C-BC85-FF02-F675-624700ABF02F}"/>
              </a:ext>
            </a:extLst>
          </p:cNvPr>
          <p:cNvSpPr/>
          <p:nvPr/>
        </p:nvSpPr>
        <p:spPr>
          <a:xfrm>
            <a:off x="9491562" y="4161392"/>
            <a:ext cx="360000" cy="360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4" name="Textfeld 43">
            <a:extLst>
              <a:ext uri="{FF2B5EF4-FFF2-40B4-BE49-F238E27FC236}">
                <a16:creationId xmlns:a16="http://schemas.microsoft.com/office/drawing/2014/main" id="{8DFEEB13-534C-C904-45A4-E8FBBC3F28F0}"/>
              </a:ext>
            </a:extLst>
          </p:cNvPr>
          <p:cNvSpPr txBox="1"/>
          <p:nvPr/>
        </p:nvSpPr>
        <p:spPr>
          <a:xfrm>
            <a:off x="9395411" y="5509968"/>
            <a:ext cx="555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accent2"/>
                </a:solidFill>
              </a:rPr>
              <a:t>Test</a:t>
            </a:r>
          </a:p>
        </p:txBody>
      </p:sp>
      <p:sp>
        <p:nvSpPr>
          <p:cNvPr id="45" name="Textfeld 44">
            <a:extLst>
              <a:ext uri="{FF2B5EF4-FFF2-40B4-BE49-F238E27FC236}">
                <a16:creationId xmlns:a16="http://schemas.microsoft.com/office/drawing/2014/main" id="{0054531C-ED24-DFD2-F4E2-F1F41E841CB5}"/>
              </a:ext>
            </a:extLst>
          </p:cNvPr>
          <p:cNvSpPr txBox="1"/>
          <p:nvPr/>
        </p:nvSpPr>
        <p:spPr>
          <a:xfrm>
            <a:off x="8211254" y="5509968"/>
            <a:ext cx="643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accent4"/>
                </a:solidFill>
              </a:rPr>
              <a:t>Train</a:t>
            </a:r>
          </a:p>
        </p:txBody>
      </p:sp>
      <p:sp>
        <p:nvSpPr>
          <p:cNvPr id="52" name="Textfeld 51">
            <a:extLst>
              <a:ext uri="{FF2B5EF4-FFF2-40B4-BE49-F238E27FC236}">
                <a16:creationId xmlns:a16="http://schemas.microsoft.com/office/drawing/2014/main" id="{8AB5A061-8A0F-EFB7-C6D6-9EE0DA7613C8}"/>
              </a:ext>
            </a:extLst>
          </p:cNvPr>
          <p:cNvSpPr txBox="1"/>
          <p:nvPr/>
        </p:nvSpPr>
        <p:spPr>
          <a:xfrm>
            <a:off x="10196497" y="4160840"/>
            <a:ext cx="16310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Ratio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green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blue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equal</a:t>
            </a:r>
            <a:r>
              <a:rPr lang="de-DE" dirty="0"/>
              <a:t> in </a:t>
            </a:r>
            <a:r>
              <a:rPr lang="de-DE" dirty="0" err="1"/>
              <a:t>both</a:t>
            </a:r>
            <a:r>
              <a:rPr lang="de-DE" dirty="0"/>
              <a:t> </a:t>
            </a:r>
            <a:r>
              <a:rPr lang="de-DE" dirty="0" err="1"/>
              <a:t>sets</a:t>
            </a:r>
            <a:r>
              <a:rPr lang="de-DE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7266169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Rechteck: abgerundete Ecken 106">
            <a:extLst>
              <a:ext uri="{FF2B5EF4-FFF2-40B4-BE49-F238E27FC236}">
                <a16:creationId xmlns:a16="http://schemas.microsoft.com/office/drawing/2014/main" id="{350F3847-1B22-4650-936B-567F56AA07EB}"/>
              </a:ext>
            </a:extLst>
          </p:cNvPr>
          <p:cNvSpPr/>
          <p:nvPr/>
        </p:nvSpPr>
        <p:spPr>
          <a:xfrm rot="16200000">
            <a:off x="2999088" y="2750514"/>
            <a:ext cx="597362" cy="1848042"/>
          </a:xfrm>
          <a:prstGeom prst="round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8" name="Rechteck: abgerundete Ecken 107">
            <a:extLst>
              <a:ext uri="{FF2B5EF4-FFF2-40B4-BE49-F238E27FC236}">
                <a16:creationId xmlns:a16="http://schemas.microsoft.com/office/drawing/2014/main" id="{B329A0DD-2442-CEC2-29A0-188EC787520A}"/>
              </a:ext>
            </a:extLst>
          </p:cNvPr>
          <p:cNvSpPr/>
          <p:nvPr/>
        </p:nvSpPr>
        <p:spPr>
          <a:xfrm rot="16200000">
            <a:off x="2999088" y="3391060"/>
            <a:ext cx="597362" cy="1848042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9" name="Rechteck: abgerundete Ecken 108">
            <a:extLst>
              <a:ext uri="{FF2B5EF4-FFF2-40B4-BE49-F238E27FC236}">
                <a16:creationId xmlns:a16="http://schemas.microsoft.com/office/drawing/2014/main" id="{377CC3AB-22C2-55E4-4FA6-B08989302BD3}"/>
              </a:ext>
            </a:extLst>
          </p:cNvPr>
          <p:cNvSpPr/>
          <p:nvPr/>
        </p:nvSpPr>
        <p:spPr>
          <a:xfrm rot="16200000">
            <a:off x="2999088" y="4031606"/>
            <a:ext cx="597362" cy="1848042"/>
          </a:xfrm>
          <a:prstGeom prst="round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0" name="Rechteck: abgerundete Ecken 109">
            <a:extLst>
              <a:ext uri="{FF2B5EF4-FFF2-40B4-BE49-F238E27FC236}">
                <a16:creationId xmlns:a16="http://schemas.microsoft.com/office/drawing/2014/main" id="{6056D91F-C83A-4D8E-7422-C978EB54CBB5}"/>
              </a:ext>
            </a:extLst>
          </p:cNvPr>
          <p:cNvSpPr/>
          <p:nvPr/>
        </p:nvSpPr>
        <p:spPr>
          <a:xfrm rot="16200000">
            <a:off x="4986111" y="2750514"/>
            <a:ext cx="597362" cy="1848042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1" name="Rechteck: abgerundete Ecken 110">
            <a:extLst>
              <a:ext uri="{FF2B5EF4-FFF2-40B4-BE49-F238E27FC236}">
                <a16:creationId xmlns:a16="http://schemas.microsoft.com/office/drawing/2014/main" id="{F7DCCA4B-1D6B-3E3E-20FA-863E650B015B}"/>
              </a:ext>
            </a:extLst>
          </p:cNvPr>
          <p:cNvSpPr/>
          <p:nvPr/>
        </p:nvSpPr>
        <p:spPr>
          <a:xfrm rot="16200000">
            <a:off x="4986111" y="3391060"/>
            <a:ext cx="597362" cy="1848042"/>
          </a:xfrm>
          <a:prstGeom prst="round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2" name="Rechteck: abgerundete Ecken 111">
            <a:extLst>
              <a:ext uri="{FF2B5EF4-FFF2-40B4-BE49-F238E27FC236}">
                <a16:creationId xmlns:a16="http://schemas.microsoft.com/office/drawing/2014/main" id="{A523D88C-2CC2-662D-76AE-0FE60FCE1792}"/>
              </a:ext>
            </a:extLst>
          </p:cNvPr>
          <p:cNvSpPr/>
          <p:nvPr/>
        </p:nvSpPr>
        <p:spPr>
          <a:xfrm rot="16200000">
            <a:off x="4986111" y="4031606"/>
            <a:ext cx="597362" cy="1848042"/>
          </a:xfrm>
          <a:prstGeom prst="round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4" name="Rechteck: abgerundete Ecken 103">
            <a:extLst>
              <a:ext uri="{FF2B5EF4-FFF2-40B4-BE49-F238E27FC236}">
                <a16:creationId xmlns:a16="http://schemas.microsoft.com/office/drawing/2014/main" id="{B18F0003-3913-7835-53F3-94DB820B3879}"/>
              </a:ext>
            </a:extLst>
          </p:cNvPr>
          <p:cNvSpPr/>
          <p:nvPr/>
        </p:nvSpPr>
        <p:spPr>
          <a:xfrm rot="16200000">
            <a:off x="1012065" y="2750514"/>
            <a:ext cx="597362" cy="1848042"/>
          </a:xfrm>
          <a:prstGeom prst="round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5" name="Rechteck: abgerundete Ecken 104">
            <a:extLst>
              <a:ext uri="{FF2B5EF4-FFF2-40B4-BE49-F238E27FC236}">
                <a16:creationId xmlns:a16="http://schemas.microsoft.com/office/drawing/2014/main" id="{0A7E0B7C-943A-4280-C1ED-7AB67B196F99}"/>
              </a:ext>
            </a:extLst>
          </p:cNvPr>
          <p:cNvSpPr/>
          <p:nvPr/>
        </p:nvSpPr>
        <p:spPr>
          <a:xfrm rot="16200000">
            <a:off x="1012065" y="3391060"/>
            <a:ext cx="597362" cy="1848042"/>
          </a:xfrm>
          <a:prstGeom prst="round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6" name="Rechteck: abgerundete Ecken 105">
            <a:extLst>
              <a:ext uri="{FF2B5EF4-FFF2-40B4-BE49-F238E27FC236}">
                <a16:creationId xmlns:a16="http://schemas.microsoft.com/office/drawing/2014/main" id="{CE3197AA-8070-4199-CF4F-C48D5E119F03}"/>
              </a:ext>
            </a:extLst>
          </p:cNvPr>
          <p:cNvSpPr/>
          <p:nvPr/>
        </p:nvSpPr>
        <p:spPr>
          <a:xfrm rot="16200000">
            <a:off x="1012065" y="4031606"/>
            <a:ext cx="597362" cy="1848042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2" name="Rechteck: abgerundete Ecken 101">
            <a:extLst>
              <a:ext uri="{FF2B5EF4-FFF2-40B4-BE49-F238E27FC236}">
                <a16:creationId xmlns:a16="http://schemas.microsoft.com/office/drawing/2014/main" id="{7A5188C2-BB4B-F34B-370C-6600AF328FA2}"/>
              </a:ext>
            </a:extLst>
          </p:cNvPr>
          <p:cNvSpPr/>
          <p:nvPr/>
        </p:nvSpPr>
        <p:spPr>
          <a:xfrm rot="16200000">
            <a:off x="10187910" y="4152815"/>
            <a:ext cx="738018" cy="1958385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6ED0F28-3E37-B04E-4FD4-D923FAE78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Cross </a:t>
            </a:r>
            <a:r>
              <a:rPr lang="de-DE" dirty="0" err="1"/>
              <a:t>validation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E54CCF9-DAB7-7E54-0644-2102C866BC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430155" cy="1811862"/>
          </a:xfrm>
        </p:spPr>
        <p:txBody>
          <a:bodyPr/>
          <a:lstStyle/>
          <a:p>
            <a:r>
              <a:rPr lang="de-DE" dirty="0"/>
              <a:t>In Corrs </a:t>
            </a:r>
            <a:r>
              <a:rPr lang="de-DE" dirty="0" err="1"/>
              <a:t>validation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train</a:t>
            </a:r>
            <a:r>
              <a:rPr lang="de-DE" dirty="0"/>
              <a:t> multiple </a:t>
            </a:r>
            <a:r>
              <a:rPr lang="de-DE" dirty="0" err="1"/>
              <a:t>models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same </a:t>
            </a:r>
            <a:r>
              <a:rPr lang="de-DE" dirty="0" err="1"/>
              <a:t>parameters</a:t>
            </a:r>
            <a:r>
              <a:rPr lang="de-DE" dirty="0"/>
              <a:t>.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A48812E9-C2DC-547C-3933-3C241CB86BEC}"/>
              </a:ext>
            </a:extLst>
          </p:cNvPr>
          <p:cNvSpPr/>
          <p:nvPr/>
        </p:nvSpPr>
        <p:spPr>
          <a:xfrm>
            <a:off x="6990522" y="4492224"/>
            <a:ext cx="360000" cy="360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194BE43-DF53-96D7-B9BE-8E9E6B695213}"/>
              </a:ext>
            </a:extLst>
          </p:cNvPr>
          <p:cNvSpPr/>
          <p:nvPr/>
        </p:nvSpPr>
        <p:spPr>
          <a:xfrm>
            <a:off x="7409188" y="4492224"/>
            <a:ext cx="360000" cy="3600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70E426AE-47B8-EA13-83F9-8A1832FA6196}"/>
              </a:ext>
            </a:extLst>
          </p:cNvPr>
          <p:cNvSpPr/>
          <p:nvPr/>
        </p:nvSpPr>
        <p:spPr>
          <a:xfrm>
            <a:off x="6990522" y="4915689"/>
            <a:ext cx="360000" cy="3600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DE5EB685-9D97-1E7C-93ED-30DF87D6DF82}"/>
              </a:ext>
            </a:extLst>
          </p:cNvPr>
          <p:cNvSpPr/>
          <p:nvPr/>
        </p:nvSpPr>
        <p:spPr>
          <a:xfrm>
            <a:off x="7409188" y="4915689"/>
            <a:ext cx="360000" cy="360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67C5CDE7-8B09-115F-D096-F5C1AE5935BF}"/>
              </a:ext>
            </a:extLst>
          </p:cNvPr>
          <p:cNvSpPr/>
          <p:nvPr/>
        </p:nvSpPr>
        <p:spPr>
          <a:xfrm>
            <a:off x="7827854" y="4492224"/>
            <a:ext cx="360000" cy="3600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ADB4E32A-BD44-84BA-D252-3B539BD64B52}"/>
              </a:ext>
            </a:extLst>
          </p:cNvPr>
          <p:cNvSpPr/>
          <p:nvPr/>
        </p:nvSpPr>
        <p:spPr>
          <a:xfrm>
            <a:off x="8246520" y="4492224"/>
            <a:ext cx="360000" cy="3600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3C8C4DCE-8CC5-F9A0-ECDE-CC8FBB333162}"/>
              </a:ext>
            </a:extLst>
          </p:cNvPr>
          <p:cNvSpPr/>
          <p:nvPr/>
        </p:nvSpPr>
        <p:spPr>
          <a:xfrm>
            <a:off x="7827854" y="4915689"/>
            <a:ext cx="360000" cy="3600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7789D6F2-E64D-3533-D6AE-73F2C2BB6C78}"/>
              </a:ext>
            </a:extLst>
          </p:cNvPr>
          <p:cNvSpPr/>
          <p:nvPr/>
        </p:nvSpPr>
        <p:spPr>
          <a:xfrm>
            <a:off x="8246520" y="4915689"/>
            <a:ext cx="360000" cy="360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19CC07B2-4B09-0BD2-123D-7253C2AD8FE5}"/>
              </a:ext>
            </a:extLst>
          </p:cNvPr>
          <p:cNvSpPr/>
          <p:nvPr/>
        </p:nvSpPr>
        <p:spPr>
          <a:xfrm>
            <a:off x="6990522" y="3645293"/>
            <a:ext cx="360000" cy="360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94CCF3B4-987A-1D89-5755-6A09BE991687}"/>
              </a:ext>
            </a:extLst>
          </p:cNvPr>
          <p:cNvSpPr/>
          <p:nvPr/>
        </p:nvSpPr>
        <p:spPr>
          <a:xfrm>
            <a:off x="7409188" y="3645293"/>
            <a:ext cx="360000" cy="360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36E7665A-E500-139A-C362-620D20DA5FA8}"/>
              </a:ext>
            </a:extLst>
          </p:cNvPr>
          <p:cNvSpPr/>
          <p:nvPr/>
        </p:nvSpPr>
        <p:spPr>
          <a:xfrm>
            <a:off x="6990522" y="4068758"/>
            <a:ext cx="360000" cy="360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9BA9632B-C5C2-BDB2-F667-BF500A6CE2C3}"/>
              </a:ext>
            </a:extLst>
          </p:cNvPr>
          <p:cNvSpPr/>
          <p:nvPr/>
        </p:nvSpPr>
        <p:spPr>
          <a:xfrm>
            <a:off x="7409188" y="4068758"/>
            <a:ext cx="360000" cy="3600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3E61313E-CD37-9737-FF8A-3F4ED6EA7F62}"/>
              </a:ext>
            </a:extLst>
          </p:cNvPr>
          <p:cNvSpPr/>
          <p:nvPr/>
        </p:nvSpPr>
        <p:spPr>
          <a:xfrm>
            <a:off x="7827854" y="3645293"/>
            <a:ext cx="360000" cy="360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5868B0D4-8336-2BBC-0F9A-956366078BB4}"/>
              </a:ext>
            </a:extLst>
          </p:cNvPr>
          <p:cNvSpPr/>
          <p:nvPr/>
        </p:nvSpPr>
        <p:spPr>
          <a:xfrm>
            <a:off x="8246520" y="3645293"/>
            <a:ext cx="360000" cy="36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3CE78D79-466E-472A-9E3F-3506196EF614}"/>
              </a:ext>
            </a:extLst>
          </p:cNvPr>
          <p:cNvSpPr/>
          <p:nvPr/>
        </p:nvSpPr>
        <p:spPr>
          <a:xfrm>
            <a:off x="7827854" y="4068758"/>
            <a:ext cx="360000" cy="360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EAEECD06-8767-913C-5C64-BBF683C8E7C9}"/>
              </a:ext>
            </a:extLst>
          </p:cNvPr>
          <p:cNvSpPr/>
          <p:nvPr/>
        </p:nvSpPr>
        <p:spPr>
          <a:xfrm>
            <a:off x="8246520" y="4068758"/>
            <a:ext cx="360000" cy="36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FB6499A8-18DE-1827-1A8A-3F2ADCCE167C}"/>
              </a:ext>
            </a:extLst>
          </p:cNvPr>
          <p:cNvSpPr/>
          <p:nvPr/>
        </p:nvSpPr>
        <p:spPr>
          <a:xfrm>
            <a:off x="8246520" y="3645845"/>
            <a:ext cx="360000" cy="3600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74E4CCE0-5977-4002-6C3E-6D4A4344A4AD}"/>
              </a:ext>
            </a:extLst>
          </p:cNvPr>
          <p:cNvSpPr/>
          <p:nvPr/>
        </p:nvSpPr>
        <p:spPr>
          <a:xfrm>
            <a:off x="8246520" y="4069310"/>
            <a:ext cx="360000" cy="3600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FA0CB837-8931-A515-6EC5-28DD1225D34A}"/>
              </a:ext>
            </a:extLst>
          </p:cNvPr>
          <p:cNvSpPr txBox="1"/>
          <p:nvPr/>
        </p:nvSpPr>
        <p:spPr>
          <a:xfrm>
            <a:off x="7334219" y="3212495"/>
            <a:ext cx="912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All Data</a:t>
            </a:r>
          </a:p>
        </p:txBody>
      </p:sp>
      <p:sp>
        <p:nvSpPr>
          <p:cNvPr id="23" name="Pfeil: nach unten 22">
            <a:extLst>
              <a:ext uri="{FF2B5EF4-FFF2-40B4-BE49-F238E27FC236}">
                <a16:creationId xmlns:a16="http://schemas.microsoft.com/office/drawing/2014/main" id="{CF78353E-2F01-02A9-B5D3-40179A930128}"/>
              </a:ext>
            </a:extLst>
          </p:cNvPr>
          <p:cNvSpPr/>
          <p:nvPr/>
        </p:nvSpPr>
        <p:spPr>
          <a:xfrm rot="5400000">
            <a:off x="5948481" y="4002841"/>
            <a:ext cx="1278522" cy="479901"/>
          </a:xfrm>
          <a:prstGeom prst="downArrow">
            <a:avLst>
              <a:gd name="adj1" fmla="val 100000"/>
              <a:gd name="adj2" fmla="val 50000"/>
            </a:avLst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3" name="Textfeld 42">
            <a:extLst>
              <a:ext uri="{FF2B5EF4-FFF2-40B4-BE49-F238E27FC236}">
                <a16:creationId xmlns:a16="http://schemas.microsoft.com/office/drawing/2014/main" id="{5E921D58-C442-5981-09F7-145E72343069}"/>
              </a:ext>
            </a:extLst>
          </p:cNvPr>
          <p:cNvSpPr txBox="1"/>
          <p:nvPr/>
        </p:nvSpPr>
        <p:spPr>
          <a:xfrm>
            <a:off x="496751" y="5330156"/>
            <a:ext cx="16332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chemeClr val="accent4"/>
                </a:solidFill>
              </a:rPr>
              <a:t>Train</a:t>
            </a:r>
            <a:r>
              <a:rPr lang="de-DE" dirty="0"/>
              <a:t> and </a:t>
            </a:r>
            <a:r>
              <a:rPr lang="de-DE" dirty="0">
                <a:solidFill>
                  <a:schemeClr val="accent1"/>
                </a:solidFill>
              </a:rPr>
              <a:t>Validation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 1</a:t>
            </a:r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FC5F8AE8-0485-3276-D542-235AAC042455}"/>
              </a:ext>
            </a:extLst>
          </p:cNvPr>
          <p:cNvSpPr/>
          <p:nvPr/>
        </p:nvSpPr>
        <p:spPr>
          <a:xfrm>
            <a:off x="491385" y="4772008"/>
            <a:ext cx="360000" cy="360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08F23336-368B-B885-929B-77CFFCF5900A}"/>
              </a:ext>
            </a:extLst>
          </p:cNvPr>
          <p:cNvSpPr/>
          <p:nvPr/>
        </p:nvSpPr>
        <p:spPr>
          <a:xfrm>
            <a:off x="910051" y="4772008"/>
            <a:ext cx="360000" cy="3600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18424D40-577B-71E4-EFF3-E18667DC387B}"/>
              </a:ext>
            </a:extLst>
          </p:cNvPr>
          <p:cNvSpPr/>
          <p:nvPr/>
        </p:nvSpPr>
        <p:spPr>
          <a:xfrm>
            <a:off x="1328717" y="4772008"/>
            <a:ext cx="360000" cy="3600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5B4FC7DB-1BC9-75C4-B827-B44CC51C5B9B}"/>
              </a:ext>
            </a:extLst>
          </p:cNvPr>
          <p:cNvSpPr/>
          <p:nvPr/>
        </p:nvSpPr>
        <p:spPr>
          <a:xfrm>
            <a:off x="1747383" y="4772008"/>
            <a:ext cx="360000" cy="3600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BEEAE425-B7C4-8106-CEB2-FD984415D86C}"/>
              </a:ext>
            </a:extLst>
          </p:cNvPr>
          <p:cNvSpPr/>
          <p:nvPr/>
        </p:nvSpPr>
        <p:spPr>
          <a:xfrm>
            <a:off x="491385" y="3504325"/>
            <a:ext cx="360000" cy="360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3" name="Rechteck 52">
            <a:extLst>
              <a:ext uri="{FF2B5EF4-FFF2-40B4-BE49-F238E27FC236}">
                <a16:creationId xmlns:a16="http://schemas.microsoft.com/office/drawing/2014/main" id="{339BF859-FFDB-29F3-5EE0-4A4582892659}"/>
              </a:ext>
            </a:extLst>
          </p:cNvPr>
          <p:cNvSpPr/>
          <p:nvPr/>
        </p:nvSpPr>
        <p:spPr>
          <a:xfrm>
            <a:off x="910051" y="3504325"/>
            <a:ext cx="360000" cy="360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DC3931AA-1913-C0A6-C487-878CE55FF0DE}"/>
              </a:ext>
            </a:extLst>
          </p:cNvPr>
          <p:cNvSpPr/>
          <p:nvPr/>
        </p:nvSpPr>
        <p:spPr>
          <a:xfrm>
            <a:off x="491385" y="4135081"/>
            <a:ext cx="360000" cy="360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D8779397-38F7-B6AA-294C-2CC503970436}"/>
              </a:ext>
            </a:extLst>
          </p:cNvPr>
          <p:cNvSpPr/>
          <p:nvPr/>
        </p:nvSpPr>
        <p:spPr>
          <a:xfrm>
            <a:off x="910051" y="4135081"/>
            <a:ext cx="360000" cy="3600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6" name="Rechteck 55">
            <a:extLst>
              <a:ext uri="{FF2B5EF4-FFF2-40B4-BE49-F238E27FC236}">
                <a16:creationId xmlns:a16="http://schemas.microsoft.com/office/drawing/2014/main" id="{852C95B7-F877-4637-7039-94297FE422EE}"/>
              </a:ext>
            </a:extLst>
          </p:cNvPr>
          <p:cNvSpPr/>
          <p:nvPr/>
        </p:nvSpPr>
        <p:spPr>
          <a:xfrm>
            <a:off x="1328717" y="3504325"/>
            <a:ext cx="360000" cy="360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BAA81EF8-08A3-20E5-2645-071AD7B3AA53}"/>
              </a:ext>
            </a:extLst>
          </p:cNvPr>
          <p:cNvSpPr/>
          <p:nvPr/>
        </p:nvSpPr>
        <p:spPr>
          <a:xfrm>
            <a:off x="1747383" y="3504325"/>
            <a:ext cx="360000" cy="36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3C4646C4-23B2-8571-4C8F-A91731DAEB23}"/>
              </a:ext>
            </a:extLst>
          </p:cNvPr>
          <p:cNvSpPr/>
          <p:nvPr/>
        </p:nvSpPr>
        <p:spPr>
          <a:xfrm>
            <a:off x="1328717" y="4135081"/>
            <a:ext cx="360000" cy="360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E41CEE4B-C782-336D-BE0F-2B0496C14C73}"/>
              </a:ext>
            </a:extLst>
          </p:cNvPr>
          <p:cNvSpPr/>
          <p:nvPr/>
        </p:nvSpPr>
        <p:spPr>
          <a:xfrm>
            <a:off x="1747383" y="4135081"/>
            <a:ext cx="360000" cy="36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0" name="Rechteck 59">
            <a:extLst>
              <a:ext uri="{FF2B5EF4-FFF2-40B4-BE49-F238E27FC236}">
                <a16:creationId xmlns:a16="http://schemas.microsoft.com/office/drawing/2014/main" id="{0C8AAB13-2020-2FB7-6FD8-D68B7A0D3BAF}"/>
              </a:ext>
            </a:extLst>
          </p:cNvPr>
          <p:cNvSpPr/>
          <p:nvPr/>
        </p:nvSpPr>
        <p:spPr>
          <a:xfrm>
            <a:off x="1747383" y="3504877"/>
            <a:ext cx="360000" cy="3600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1" name="Rechteck 60">
            <a:extLst>
              <a:ext uri="{FF2B5EF4-FFF2-40B4-BE49-F238E27FC236}">
                <a16:creationId xmlns:a16="http://schemas.microsoft.com/office/drawing/2014/main" id="{1A16BF6E-A27E-EC42-4A22-D749A8991B4B}"/>
              </a:ext>
            </a:extLst>
          </p:cNvPr>
          <p:cNvSpPr/>
          <p:nvPr/>
        </p:nvSpPr>
        <p:spPr>
          <a:xfrm>
            <a:off x="1747383" y="4135633"/>
            <a:ext cx="360000" cy="3600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2" name="Rechteck 61">
            <a:extLst>
              <a:ext uri="{FF2B5EF4-FFF2-40B4-BE49-F238E27FC236}">
                <a16:creationId xmlns:a16="http://schemas.microsoft.com/office/drawing/2014/main" id="{A58355B3-C580-50E0-0FC7-0AE78553E5BF}"/>
              </a:ext>
            </a:extLst>
          </p:cNvPr>
          <p:cNvSpPr/>
          <p:nvPr/>
        </p:nvSpPr>
        <p:spPr>
          <a:xfrm>
            <a:off x="2484635" y="4772008"/>
            <a:ext cx="360000" cy="360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3" name="Rechteck 62">
            <a:extLst>
              <a:ext uri="{FF2B5EF4-FFF2-40B4-BE49-F238E27FC236}">
                <a16:creationId xmlns:a16="http://schemas.microsoft.com/office/drawing/2014/main" id="{32145328-1A60-BE6A-F4BA-11AA57F73E81}"/>
              </a:ext>
            </a:extLst>
          </p:cNvPr>
          <p:cNvSpPr/>
          <p:nvPr/>
        </p:nvSpPr>
        <p:spPr>
          <a:xfrm>
            <a:off x="2903301" y="4772008"/>
            <a:ext cx="360000" cy="3600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6" name="Rechteck 65">
            <a:extLst>
              <a:ext uri="{FF2B5EF4-FFF2-40B4-BE49-F238E27FC236}">
                <a16:creationId xmlns:a16="http://schemas.microsoft.com/office/drawing/2014/main" id="{7689F980-F3AE-6555-BDBC-69668AC17B2B}"/>
              </a:ext>
            </a:extLst>
          </p:cNvPr>
          <p:cNvSpPr/>
          <p:nvPr/>
        </p:nvSpPr>
        <p:spPr>
          <a:xfrm>
            <a:off x="3321967" y="4772008"/>
            <a:ext cx="360000" cy="3600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7" name="Rechteck 66">
            <a:extLst>
              <a:ext uri="{FF2B5EF4-FFF2-40B4-BE49-F238E27FC236}">
                <a16:creationId xmlns:a16="http://schemas.microsoft.com/office/drawing/2014/main" id="{8C49AF47-9D69-4855-46DB-60DF14188232}"/>
              </a:ext>
            </a:extLst>
          </p:cNvPr>
          <p:cNvSpPr/>
          <p:nvPr/>
        </p:nvSpPr>
        <p:spPr>
          <a:xfrm>
            <a:off x="3740633" y="4772008"/>
            <a:ext cx="360000" cy="3600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0" name="Rechteck 69">
            <a:extLst>
              <a:ext uri="{FF2B5EF4-FFF2-40B4-BE49-F238E27FC236}">
                <a16:creationId xmlns:a16="http://schemas.microsoft.com/office/drawing/2014/main" id="{88ED863C-1333-A1E4-9AC5-FAAF3F56841B}"/>
              </a:ext>
            </a:extLst>
          </p:cNvPr>
          <p:cNvSpPr/>
          <p:nvPr/>
        </p:nvSpPr>
        <p:spPr>
          <a:xfrm>
            <a:off x="2484635" y="3504325"/>
            <a:ext cx="360000" cy="360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1" name="Rechteck 70">
            <a:extLst>
              <a:ext uri="{FF2B5EF4-FFF2-40B4-BE49-F238E27FC236}">
                <a16:creationId xmlns:a16="http://schemas.microsoft.com/office/drawing/2014/main" id="{4C9AA7F2-37EC-F506-D498-DD13D15C882C}"/>
              </a:ext>
            </a:extLst>
          </p:cNvPr>
          <p:cNvSpPr/>
          <p:nvPr/>
        </p:nvSpPr>
        <p:spPr>
          <a:xfrm>
            <a:off x="2903301" y="3504325"/>
            <a:ext cx="360000" cy="360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2" name="Rechteck 71">
            <a:extLst>
              <a:ext uri="{FF2B5EF4-FFF2-40B4-BE49-F238E27FC236}">
                <a16:creationId xmlns:a16="http://schemas.microsoft.com/office/drawing/2014/main" id="{AAE888B4-2225-3EF6-6235-22B9706BCEB9}"/>
              </a:ext>
            </a:extLst>
          </p:cNvPr>
          <p:cNvSpPr/>
          <p:nvPr/>
        </p:nvSpPr>
        <p:spPr>
          <a:xfrm>
            <a:off x="2484635" y="4135081"/>
            <a:ext cx="360000" cy="360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3" name="Rechteck 72">
            <a:extLst>
              <a:ext uri="{FF2B5EF4-FFF2-40B4-BE49-F238E27FC236}">
                <a16:creationId xmlns:a16="http://schemas.microsoft.com/office/drawing/2014/main" id="{0EE8C358-BC96-4007-5DA9-B2D7D25D954B}"/>
              </a:ext>
            </a:extLst>
          </p:cNvPr>
          <p:cNvSpPr/>
          <p:nvPr/>
        </p:nvSpPr>
        <p:spPr>
          <a:xfrm>
            <a:off x="2903301" y="4135081"/>
            <a:ext cx="360000" cy="3600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4" name="Rechteck 73">
            <a:extLst>
              <a:ext uri="{FF2B5EF4-FFF2-40B4-BE49-F238E27FC236}">
                <a16:creationId xmlns:a16="http://schemas.microsoft.com/office/drawing/2014/main" id="{F6DEAAA3-7336-9F68-01B2-A462A7549CC4}"/>
              </a:ext>
            </a:extLst>
          </p:cNvPr>
          <p:cNvSpPr/>
          <p:nvPr/>
        </p:nvSpPr>
        <p:spPr>
          <a:xfrm>
            <a:off x="3321967" y="3504325"/>
            <a:ext cx="360000" cy="360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5" name="Rechteck 74">
            <a:extLst>
              <a:ext uri="{FF2B5EF4-FFF2-40B4-BE49-F238E27FC236}">
                <a16:creationId xmlns:a16="http://schemas.microsoft.com/office/drawing/2014/main" id="{42F703A6-35D3-B5A1-7648-B387F0D02F33}"/>
              </a:ext>
            </a:extLst>
          </p:cNvPr>
          <p:cNvSpPr/>
          <p:nvPr/>
        </p:nvSpPr>
        <p:spPr>
          <a:xfrm>
            <a:off x="3740633" y="3504325"/>
            <a:ext cx="360000" cy="36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6" name="Rechteck 75">
            <a:extLst>
              <a:ext uri="{FF2B5EF4-FFF2-40B4-BE49-F238E27FC236}">
                <a16:creationId xmlns:a16="http://schemas.microsoft.com/office/drawing/2014/main" id="{49D3E681-3443-70EF-434B-BDA470552C1C}"/>
              </a:ext>
            </a:extLst>
          </p:cNvPr>
          <p:cNvSpPr/>
          <p:nvPr/>
        </p:nvSpPr>
        <p:spPr>
          <a:xfrm>
            <a:off x="3321967" y="4135081"/>
            <a:ext cx="360000" cy="360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7" name="Rechteck 76">
            <a:extLst>
              <a:ext uri="{FF2B5EF4-FFF2-40B4-BE49-F238E27FC236}">
                <a16:creationId xmlns:a16="http://schemas.microsoft.com/office/drawing/2014/main" id="{E43918B0-2E16-EAB6-F41E-8F82FFF635C4}"/>
              </a:ext>
            </a:extLst>
          </p:cNvPr>
          <p:cNvSpPr/>
          <p:nvPr/>
        </p:nvSpPr>
        <p:spPr>
          <a:xfrm>
            <a:off x="3740633" y="4135081"/>
            <a:ext cx="360000" cy="36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8" name="Rechteck 77">
            <a:extLst>
              <a:ext uri="{FF2B5EF4-FFF2-40B4-BE49-F238E27FC236}">
                <a16:creationId xmlns:a16="http://schemas.microsoft.com/office/drawing/2014/main" id="{0F3E4B21-0E02-BE0A-D173-EF73BF18D572}"/>
              </a:ext>
            </a:extLst>
          </p:cNvPr>
          <p:cNvSpPr/>
          <p:nvPr/>
        </p:nvSpPr>
        <p:spPr>
          <a:xfrm>
            <a:off x="3740633" y="3504877"/>
            <a:ext cx="360000" cy="3600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9" name="Rechteck 78">
            <a:extLst>
              <a:ext uri="{FF2B5EF4-FFF2-40B4-BE49-F238E27FC236}">
                <a16:creationId xmlns:a16="http://schemas.microsoft.com/office/drawing/2014/main" id="{E22C439B-E328-67C1-5D74-1633E8E9ABC0}"/>
              </a:ext>
            </a:extLst>
          </p:cNvPr>
          <p:cNvSpPr/>
          <p:nvPr/>
        </p:nvSpPr>
        <p:spPr>
          <a:xfrm>
            <a:off x="3740633" y="4135633"/>
            <a:ext cx="360000" cy="3600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0" name="Rechteck 79">
            <a:extLst>
              <a:ext uri="{FF2B5EF4-FFF2-40B4-BE49-F238E27FC236}">
                <a16:creationId xmlns:a16="http://schemas.microsoft.com/office/drawing/2014/main" id="{837742E9-5870-89B2-2B6F-D5C51716BDEA}"/>
              </a:ext>
            </a:extLst>
          </p:cNvPr>
          <p:cNvSpPr/>
          <p:nvPr/>
        </p:nvSpPr>
        <p:spPr>
          <a:xfrm>
            <a:off x="4477885" y="4772008"/>
            <a:ext cx="360000" cy="360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1" name="Rechteck 80">
            <a:extLst>
              <a:ext uri="{FF2B5EF4-FFF2-40B4-BE49-F238E27FC236}">
                <a16:creationId xmlns:a16="http://schemas.microsoft.com/office/drawing/2014/main" id="{53985D8D-093C-40E9-58C1-C45744508A17}"/>
              </a:ext>
            </a:extLst>
          </p:cNvPr>
          <p:cNvSpPr/>
          <p:nvPr/>
        </p:nvSpPr>
        <p:spPr>
          <a:xfrm>
            <a:off x="4896551" y="4772008"/>
            <a:ext cx="360000" cy="3600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4" name="Rechteck 83">
            <a:extLst>
              <a:ext uri="{FF2B5EF4-FFF2-40B4-BE49-F238E27FC236}">
                <a16:creationId xmlns:a16="http://schemas.microsoft.com/office/drawing/2014/main" id="{3846D471-374A-C434-E0CB-98FCA70DC38D}"/>
              </a:ext>
            </a:extLst>
          </p:cNvPr>
          <p:cNvSpPr/>
          <p:nvPr/>
        </p:nvSpPr>
        <p:spPr>
          <a:xfrm>
            <a:off x="5315217" y="4772008"/>
            <a:ext cx="360000" cy="3600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5" name="Rechteck 84">
            <a:extLst>
              <a:ext uri="{FF2B5EF4-FFF2-40B4-BE49-F238E27FC236}">
                <a16:creationId xmlns:a16="http://schemas.microsoft.com/office/drawing/2014/main" id="{933B13CE-C724-BE60-FD65-E8276FD975EA}"/>
              </a:ext>
            </a:extLst>
          </p:cNvPr>
          <p:cNvSpPr/>
          <p:nvPr/>
        </p:nvSpPr>
        <p:spPr>
          <a:xfrm>
            <a:off x="5733883" y="4772008"/>
            <a:ext cx="360000" cy="3600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8" name="Rechteck 87">
            <a:extLst>
              <a:ext uri="{FF2B5EF4-FFF2-40B4-BE49-F238E27FC236}">
                <a16:creationId xmlns:a16="http://schemas.microsoft.com/office/drawing/2014/main" id="{1ED84A39-C6D2-13A9-81EB-2E9DB7AE06AF}"/>
              </a:ext>
            </a:extLst>
          </p:cNvPr>
          <p:cNvSpPr/>
          <p:nvPr/>
        </p:nvSpPr>
        <p:spPr>
          <a:xfrm>
            <a:off x="4477885" y="3504325"/>
            <a:ext cx="360000" cy="360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9" name="Rechteck 88">
            <a:extLst>
              <a:ext uri="{FF2B5EF4-FFF2-40B4-BE49-F238E27FC236}">
                <a16:creationId xmlns:a16="http://schemas.microsoft.com/office/drawing/2014/main" id="{DDCDA5D7-67FB-678E-A2F1-B14C6DF0FF3E}"/>
              </a:ext>
            </a:extLst>
          </p:cNvPr>
          <p:cNvSpPr/>
          <p:nvPr/>
        </p:nvSpPr>
        <p:spPr>
          <a:xfrm>
            <a:off x="4896551" y="3504325"/>
            <a:ext cx="360000" cy="360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0" name="Rechteck 89">
            <a:extLst>
              <a:ext uri="{FF2B5EF4-FFF2-40B4-BE49-F238E27FC236}">
                <a16:creationId xmlns:a16="http://schemas.microsoft.com/office/drawing/2014/main" id="{A8AD7957-880C-C8EF-452D-4344ED2028B5}"/>
              </a:ext>
            </a:extLst>
          </p:cNvPr>
          <p:cNvSpPr/>
          <p:nvPr/>
        </p:nvSpPr>
        <p:spPr>
          <a:xfrm>
            <a:off x="4477885" y="4135081"/>
            <a:ext cx="360000" cy="360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1" name="Rechteck 90">
            <a:extLst>
              <a:ext uri="{FF2B5EF4-FFF2-40B4-BE49-F238E27FC236}">
                <a16:creationId xmlns:a16="http://schemas.microsoft.com/office/drawing/2014/main" id="{176AFFD6-E733-2577-649D-2E739D84FEC5}"/>
              </a:ext>
            </a:extLst>
          </p:cNvPr>
          <p:cNvSpPr/>
          <p:nvPr/>
        </p:nvSpPr>
        <p:spPr>
          <a:xfrm>
            <a:off x="4896551" y="4135081"/>
            <a:ext cx="360000" cy="3600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2" name="Rechteck 91">
            <a:extLst>
              <a:ext uri="{FF2B5EF4-FFF2-40B4-BE49-F238E27FC236}">
                <a16:creationId xmlns:a16="http://schemas.microsoft.com/office/drawing/2014/main" id="{FF23DC3F-C858-CA7C-7349-00861AFDB136}"/>
              </a:ext>
            </a:extLst>
          </p:cNvPr>
          <p:cNvSpPr/>
          <p:nvPr/>
        </p:nvSpPr>
        <p:spPr>
          <a:xfrm>
            <a:off x="5315217" y="3504325"/>
            <a:ext cx="360000" cy="360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3" name="Rechteck 92">
            <a:extLst>
              <a:ext uri="{FF2B5EF4-FFF2-40B4-BE49-F238E27FC236}">
                <a16:creationId xmlns:a16="http://schemas.microsoft.com/office/drawing/2014/main" id="{1541B3D8-F051-6C6F-D11C-3C34E65E817A}"/>
              </a:ext>
            </a:extLst>
          </p:cNvPr>
          <p:cNvSpPr/>
          <p:nvPr/>
        </p:nvSpPr>
        <p:spPr>
          <a:xfrm>
            <a:off x="5733883" y="3504325"/>
            <a:ext cx="360000" cy="36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4" name="Rechteck 93">
            <a:extLst>
              <a:ext uri="{FF2B5EF4-FFF2-40B4-BE49-F238E27FC236}">
                <a16:creationId xmlns:a16="http://schemas.microsoft.com/office/drawing/2014/main" id="{3F54D791-1F1E-A7B4-4D5F-95F47D5C52D3}"/>
              </a:ext>
            </a:extLst>
          </p:cNvPr>
          <p:cNvSpPr/>
          <p:nvPr/>
        </p:nvSpPr>
        <p:spPr>
          <a:xfrm>
            <a:off x="5315217" y="4135081"/>
            <a:ext cx="360000" cy="360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5" name="Rechteck 94">
            <a:extLst>
              <a:ext uri="{FF2B5EF4-FFF2-40B4-BE49-F238E27FC236}">
                <a16:creationId xmlns:a16="http://schemas.microsoft.com/office/drawing/2014/main" id="{219EB0EF-BC41-5A2D-4304-D0D79A936B9D}"/>
              </a:ext>
            </a:extLst>
          </p:cNvPr>
          <p:cNvSpPr/>
          <p:nvPr/>
        </p:nvSpPr>
        <p:spPr>
          <a:xfrm>
            <a:off x="5733883" y="4135081"/>
            <a:ext cx="360000" cy="36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6" name="Rechteck 95">
            <a:extLst>
              <a:ext uri="{FF2B5EF4-FFF2-40B4-BE49-F238E27FC236}">
                <a16:creationId xmlns:a16="http://schemas.microsoft.com/office/drawing/2014/main" id="{98A332F2-EBDF-A63E-81C4-9BCC70F4DB0C}"/>
              </a:ext>
            </a:extLst>
          </p:cNvPr>
          <p:cNvSpPr/>
          <p:nvPr/>
        </p:nvSpPr>
        <p:spPr>
          <a:xfrm>
            <a:off x="5733883" y="3504877"/>
            <a:ext cx="360000" cy="3600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7" name="Rechteck 96">
            <a:extLst>
              <a:ext uri="{FF2B5EF4-FFF2-40B4-BE49-F238E27FC236}">
                <a16:creationId xmlns:a16="http://schemas.microsoft.com/office/drawing/2014/main" id="{EAC20190-3071-24A3-692B-429EC5AD2A44}"/>
              </a:ext>
            </a:extLst>
          </p:cNvPr>
          <p:cNvSpPr/>
          <p:nvPr/>
        </p:nvSpPr>
        <p:spPr>
          <a:xfrm>
            <a:off x="5733883" y="4135633"/>
            <a:ext cx="360000" cy="3600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8" name="Rechteck 97">
            <a:extLst>
              <a:ext uri="{FF2B5EF4-FFF2-40B4-BE49-F238E27FC236}">
                <a16:creationId xmlns:a16="http://schemas.microsoft.com/office/drawing/2014/main" id="{75589B19-EC89-3E16-C4EC-DB19A937071A}"/>
              </a:ext>
            </a:extLst>
          </p:cNvPr>
          <p:cNvSpPr/>
          <p:nvPr/>
        </p:nvSpPr>
        <p:spPr>
          <a:xfrm>
            <a:off x="9778253" y="4952008"/>
            <a:ext cx="360000" cy="3600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9" name="Rechteck 98">
            <a:extLst>
              <a:ext uri="{FF2B5EF4-FFF2-40B4-BE49-F238E27FC236}">
                <a16:creationId xmlns:a16="http://schemas.microsoft.com/office/drawing/2014/main" id="{6EBD230B-A0C8-3E13-5A4A-E454FAAE992E}"/>
              </a:ext>
            </a:extLst>
          </p:cNvPr>
          <p:cNvSpPr/>
          <p:nvPr/>
        </p:nvSpPr>
        <p:spPr>
          <a:xfrm>
            <a:off x="10196919" y="4952008"/>
            <a:ext cx="360000" cy="360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0" name="Rechteck 99">
            <a:extLst>
              <a:ext uri="{FF2B5EF4-FFF2-40B4-BE49-F238E27FC236}">
                <a16:creationId xmlns:a16="http://schemas.microsoft.com/office/drawing/2014/main" id="{9BAE70DE-27A7-9FC4-15C6-684E0C8916F5}"/>
              </a:ext>
            </a:extLst>
          </p:cNvPr>
          <p:cNvSpPr/>
          <p:nvPr/>
        </p:nvSpPr>
        <p:spPr>
          <a:xfrm>
            <a:off x="10615585" y="4952008"/>
            <a:ext cx="360000" cy="3600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1" name="Rechteck 100">
            <a:extLst>
              <a:ext uri="{FF2B5EF4-FFF2-40B4-BE49-F238E27FC236}">
                <a16:creationId xmlns:a16="http://schemas.microsoft.com/office/drawing/2014/main" id="{7F679DF6-4F8D-9C3C-5B4F-7FDA89858B15}"/>
              </a:ext>
            </a:extLst>
          </p:cNvPr>
          <p:cNvSpPr/>
          <p:nvPr/>
        </p:nvSpPr>
        <p:spPr>
          <a:xfrm>
            <a:off x="11034251" y="4952008"/>
            <a:ext cx="360000" cy="360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3" name="Textfeld 112">
            <a:extLst>
              <a:ext uri="{FF2B5EF4-FFF2-40B4-BE49-F238E27FC236}">
                <a16:creationId xmlns:a16="http://schemas.microsoft.com/office/drawing/2014/main" id="{FFC6A4F5-DA7B-3E5D-1A2A-3D26252A87DA}"/>
              </a:ext>
            </a:extLst>
          </p:cNvPr>
          <p:cNvSpPr txBox="1"/>
          <p:nvPr/>
        </p:nvSpPr>
        <p:spPr>
          <a:xfrm>
            <a:off x="2479111" y="5334928"/>
            <a:ext cx="16332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chemeClr val="accent4"/>
                </a:solidFill>
              </a:rPr>
              <a:t>Train</a:t>
            </a:r>
            <a:r>
              <a:rPr lang="de-DE" dirty="0"/>
              <a:t> and </a:t>
            </a:r>
            <a:r>
              <a:rPr lang="de-DE" dirty="0">
                <a:solidFill>
                  <a:schemeClr val="accent1"/>
                </a:solidFill>
              </a:rPr>
              <a:t>Validation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 2</a:t>
            </a:r>
          </a:p>
        </p:txBody>
      </p:sp>
      <p:sp>
        <p:nvSpPr>
          <p:cNvPr id="114" name="Textfeld 113">
            <a:extLst>
              <a:ext uri="{FF2B5EF4-FFF2-40B4-BE49-F238E27FC236}">
                <a16:creationId xmlns:a16="http://schemas.microsoft.com/office/drawing/2014/main" id="{984FA256-E379-1FF1-ABD6-9A72037C64D7}"/>
              </a:ext>
            </a:extLst>
          </p:cNvPr>
          <p:cNvSpPr txBox="1"/>
          <p:nvPr/>
        </p:nvSpPr>
        <p:spPr>
          <a:xfrm>
            <a:off x="4461471" y="5339700"/>
            <a:ext cx="16332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chemeClr val="accent4"/>
                </a:solidFill>
              </a:rPr>
              <a:t>Train</a:t>
            </a:r>
            <a:r>
              <a:rPr lang="de-DE" dirty="0"/>
              <a:t> and </a:t>
            </a:r>
            <a:r>
              <a:rPr lang="de-DE" dirty="0">
                <a:solidFill>
                  <a:schemeClr val="accent1"/>
                </a:solidFill>
              </a:rPr>
              <a:t>Validation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 3</a:t>
            </a:r>
          </a:p>
        </p:txBody>
      </p:sp>
      <p:sp>
        <p:nvSpPr>
          <p:cNvPr id="115" name="Textfeld 114">
            <a:extLst>
              <a:ext uri="{FF2B5EF4-FFF2-40B4-BE49-F238E27FC236}">
                <a16:creationId xmlns:a16="http://schemas.microsoft.com/office/drawing/2014/main" id="{29BBB692-BBC6-8C17-2C20-FE6483A57297}"/>
              </a:ext>
            </a:extLst>
          </p:cNvPr>
          <p:cNvSpPr txBox="1"/>
          <p:nvPr/>
        </p:nvSpPr>
        <p:spPr>
          <a:xfrm>
            <a:off x="10337624" y="5607155"/>
            <a:ext cx="555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accent2"/>
                </a:solidFill>
              </a:rPr>
              <a:t>Test</a:t>
            </a:r>
          </a:p>
        </p:txBody>
      </p:sp>
      <p:sp>
        <p:nvSpPr>
          <p:cNvPr id="116" name="Pfeil: nach unten 115">
            <a:extLst>
              <a:ext uri="{FF2B5EF4-FFF2-40B4-BE49-F238E27FC236}">
                <a16:creationId xmlns:a16="http://schemas.microsoft.com/office/drawing/2014/main" id="{F243F2E5-A029-F5E1-1708-E3ABBBAC074C}"/>
              </a:ext>
            </a:extLst>
          </p:cNvPr>
          <p:cNvSpPr/>
          <p:nvPr/>
        </p:nvSpPr>
        <p:spPr>
          <a:xfrm rot="16200000">
            <a:off x="8881036" y="4901732"/>
            <a:ext cx="480978" cy="441621"/>
          </a:xfrm>
          <a:prstGeom prst="downArrow">
            <a:avLst>
              <a:gd name="adj1" fmla="val 100000"/>
              <a:gd name="adj2" fmla="val 50000"/>
            </a:avLst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4" name="Ellipse 23">
            <a:extLst>
              <a:ext uri="{FF2B5EF4-FFF2-40B4-BE49-F238E27FC236}">
                <a16:creationId xmlns:a16="http://schemas.microsoft.com/office/drawing/2014/main" id="{7B2FD369-A912-9494-4523-583A49D47F46}"/>
              </a:ext>
            </a:extLst>
          </p:cNvPr>
          <p:cNvSpPr/>
          <p:nvPr/>
        </p:nvSpPr>
        <p:spPr>
          <a:xfrm>
            <a:off x="2826233" y="2535302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M</a:t>
            </a:r>
          </a:p>
          <a:p>
            <a:pPr algn="ctr"/>
            <a:r>
              <a:rPr lang="de-DE" dirty="0"/>
              <a:t>P1, P2</a:t>
            </a:r>
          </a:p>
        </p:txBody>
      </p:sp>
      <p:sp>
        <p:nvSpPr>
          <p:cNvPr id="25" name="Ellipse 24">
            <a:extLst>
              <a:ext uri="{FF2B5EF4-FFF2-40B4-BE49-F238E27FC236}">
                <a16:creationId xmlns:a16="http://schemas.microsoft.com/office/drawing/2014/main" id="{C204DCC8-389F-FFA1-ADD7-72D777104650}"/>
              </a:ext>
            </a:extLst>
          </p:cNvPr>
          <p:cNvSpPr/>
          <p:nvPr/>
        </p:nvSpPr>
        <p:spPr>
          <a:xfrm>
            <a:off x="853545" y="2544008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M</a:t>
            </a:r>
          </a:p>
          <a:p>
            <a:pPr algn="ctr"/>
            <a:r>
              <a:rPr lang="de-DE" dirty="0"/>
              <a:t>P1, P2</a:t>
            </a:r>
          </a:p>
        </p:txBody>
      </p:sp>
      <p:sp>
        <p:nvSpPr>
          <p:cNvPr id="26" name="Ellipse 25">
            <a:extLst>
              <a:ext uri="{FF2B5EF4-FFF2-40B4-BE49-F238E27FC236}">
                <a16:creationId xmlns:a16="http://schemas.microsoft.com/office/drawing/2014/main" id="{5A2E27DE-2102-F9A8-7B9B-CEE2D26DC1FF}"/>
              </a:ext>
            </a:extLst>
          </p:cNvPr>
          <p:cNvSpPr/>
          <p:nvPr/>
        </p:nvSpPr>
        <p:spPr>
          <a:xfrm>
            <a:off x="4858017" y="2537754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M</a:t>
            </a:r>
          </a:p>
          <a:p>
            <a:pPr algn="ctr"/>
            <a:r>
              <a:rPr lang="de-DE" dirty="0"/>
              <a:t>P1, P2</a:t>
            </a:r>
          </a:p>
        </p:txBody>
      </p:sp>
    </p:spTree>
    <p:extLst>
      <p:ext uri="{BB962C8B-B14F-4D97-AF65-F5344CB8AC3E}">
        <p14:creationId xmlns:p14="http://schemas.microsoft.com/office/powerpoint/2010/main" val="376245941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041CB53-E79E-AFEA-9880-6F5CBC226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k-</a:t>
            </a:r>
            <a:r>
              <a:rPr lang="de-DE" dirty="0" err="1"/>
              <a:t>nearest</a:t>
            </a:r>
            <a:r>
              <a:rPr lang="de-DE" dirty="0"/>
              <a:t> </a:t>
            </a:r>
            <a:r>
              <a:rPr lang="de-DE" dirty="0" err="1"/>
              <a:t>Neighbor</a:t>
            </a:r>
            <a:r>
              <a:rPr lang="de-DE" dirty="0"/>
              <a:t> </a:t>
            </a:r>
            <a:r>
              <a:rPr lang="de-DE" dirty="0" err="1"/>
              <a:t>Algorithm</a:t>
            </a:r>
            <a:r>
              <a:rPr lang="de-DE" dirty="0"/>
              <a:t> (</a:t>
            </a:r>
            <a:r>
              <a:rPr lang="de-DE" dirty="0" err="1"/>
              <a:t>kNN</a:t>
            </a:r>
            <a:r>
              <a:rPr lang="de-DE" dirty="0"/>
              <a:t>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135337A-CED0-D919-2FD8-0D645D73C4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kNN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a </a:t>
            </a:r>
            <a:r>
              <a:rPr lang="de-DE" dirty="0" err="1"/>
              <a:t>supervised</a:t>
            </a:r>
            <a:r>
              <a:rPr lang="de-DE" dirty="0"/>
              <a:t> </a:t>
            </a:r>
            <a:r>
              <a:rPr lang="de-DE" dirty="0" err="1"/>
              <a:t>Algorithm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Classification </a:t>
            </a:r>
            <a:r>
              <a:rPr lang="de-DE" dirty="0" err="1"/>
              <a:t>or</a:t>
            </a:r>
            <a:r>
              <a:rPr lang="de-DE" dirty="0"/>
              <a:t> Regression.</a:t>
            </a:r>
          </a:p>
          <a:p>
            <a:r>
              <a:rPr lang="de-DE" dirty="0"/>
              <a:t>Intuition: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decide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target-value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a </a:t>
            </a:r>
            <a:r>
              <a:rPr lang="de-DE" dirty="0" err="1"/>
              <a:t>new</a:t>
            </a:r>
            <a:r>
              <a:rPr lang="de-DE" dirty="0"/>
              <a:t> sample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taking</a:t>
            </a:r>
            <a:r>
              <a:rPr lang="de-DE" dirty="0"/>
              <a:t> a </a:t>
            </a:r>
            <a:r>
              <a:rPr lang="de-DE" dirty="0" err="1"/>
              <a:t>majority</a:t>
            </a:r>
            <a:r>
              <a:rPr lang="de-DE" dirty="0"/>
              <a:t> vote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it‘s</a:t>
            </a:r>
            <a:r>
              <a:rPr lang="de-DE" dirty="0"/>
              <a:t> k </a:t>
            </a:r>
            <a:r>
              <a:rPr lang="de-DE" dirty="0" err="1"/>
              <a:t>nearest</a:t>
            </a:r>
            <a:r>
              <a:rPr lang="de-DE" dirty="0"/>
              <a:t> </a:t>
            </a:r>
            <a:r>
              <a:rPr lang="de-DE" dirty="0" err="1"/>
              <a:t>neighbors</a:t>
            </a:r>
            <a:r>
              <a:rPr lang="de-DE" dirty="0"/>
              <a:t>.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7424069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C4A1222-1797-C4C4-9567-58EB76589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Labeled</a:t>
            </a:r>
            <a:r>
              <a:rPr lang="de-DE" dirty="0"/>
              <a:t> Dataset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C290D4A-1F61-CA8C-BD31-57370398E8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06617" cy="4351338"/>
          </a:xfrm>
        </p:spPr>
        <p:txBody>
          <a:bodyPr/>
          <a:lstStyle/>
          <a:p>
            <a:r>
              <a:rPr lang="de-DE" dirty="0" err="1"/>
              <a:t>Assume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a </a:t>
            </a:r>
            <a:r>
              <a:rPr lang="de-DE" dirty="0" err="1"/>
              <a:t>labeled</a:t>
            </a:r>
            <a:r>
              <a:rPr lang="de-DE" dirty="0"/>
              <a:t> Dataset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blue</a:t>
            </a:r>
            <a:r>
              <a:rPr lang="de-DE" dirty="0"/>
              <a:t> and </a:t>
            </a:r>
            <a:r>
              <a:rPr lang="de-DE" dirty="0" err="1"/>
              <a:t>green</a:t>
            </a:r>
            <a:r>
              <a:rPr lang="de-DE" dirty="0"/>
              <a:t> </a:t>
            </a:r>
            <a:r>
              <a:rPr lang="de-DE" dirty="0" err="1"/>
              <a:t>points</a:t>
            </a:r>
            <a:r>
              <a:rPr lang="de-DE" dirty="0"/>
              <a:t>.</a:t>
            </a:r>
          </a:p>
          <a:p>
            <a:r>
              <a:rPr lang="de-DE" dirty="0"/>
              <a:t>The </a:t>
            </a:r>
            <a:r>
              <a:rPr lang="de-DE" dirty="0" err="1"/>
              <a:t>features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x and y </a:t>
            </a:r>
            <a:r>
              <a:rPr lang="de-DE" dirty="0" err="1"/>
              <a:t>coordinates</a:t>
            </a:r>
            <a:r>
              <a:rPr lang="de-DE" dirty="0"/>
              <a:t> and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target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color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point</a:t>
            </a:r>
            <a:r>
              <a:rPr lang="de-DE" dirty="0"/>
              <a:t>.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E821B47-1214-AACE-EBDB-D5225B80A5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8460" y="2038971"/>
            <a:ext cx="5086350" cy="3800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29235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C4A1222-1797-C4C4-9567-58EB76589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New Sample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C290D4A-1F61-CA8C-BD31-57370398E8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06617" cy="4351338"/>
          </a:xfrm>
        </p:spPr>
        <p:txBody>
          <a:bodyPr/>
          <a:lstStyle/>
          <a:p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should</a:t>
            </a:r>
            <a:r>
              <a:rPr lang="de-DE" dirty="0"/>
              <a:t> a </a:t>
            </a:r>
            <a:r>
              <a:rPr lang="de-DE" dirty="0" err="1"/>
              <a:t>new</a:t>
            </a:r>
            <a:r>
              <a:rPr lang="de-DE" dirty="0"/>
              <a:t> sample </a:t>
            </a:r>
            <a:r>
              <a:rPr lang="de-DE" dirty="0">
                <a:solidFill>
                  <a:schemeClr val="accent2"/>
                </a:solidFill>
              </a:rPr>
              <a:t>A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colored</a:t>
            </a:r>
            <a:r>
              <a:rPr lang="de-DE" dirty="0"/>
              <a:t>?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E821B47-1214-AACE-EBDB-D5225B80A5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98460" y="2048680"/>
            <a:ext cx="5086350" cy="3781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08494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C4A1222-1797-C4C4-9567-58EB76589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Prediction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C290D4A-1F61-CA8C-BD31-57370398E8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06617" cy="4351338"/>
          </a:xfrm>
        </p:spPr>
        <p:txBody>
          <a:bodyPr/>
          <a:lstStyle/>
          <a:p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look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b="1" dirty="0"/>
              <a:t>k</a:t>
            </a:r>
            <a:r>
              <a:rPr lang="de-DE" dirty="0"/>
              <a:t>=5 </a:t>
            </a:r>
            <a:r>
              <a:rPr lang="de-DE" dirty="0" err="1"/>
              <a:t>closest</a:t>
            </a:r>
            <a:r>
              <a:rPr lang="de-DE" dirty="0"/>
              <a:t> </a:t>
            </a:r>
            <a:r>
              <a:rPr lang="de-DE" dirty="0" err="1"/>
              <a:t>points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A.</a:t>
            </a:r>
          </a:p>
          <a:p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color</a:t>
            </a:r>
            <a:r>
              <a:rPr lang="de-DE" dirty="0"/>
              <a:t> A </a:t>
            </a:r>
            <a:r>
              <a:rPr lang="de-DE" dirty="0" err="1"/>
              <a:t>the</a:t>
            </a:r>
            <a:r>
              <a:rPr lang="de-DE" dirty="0"/>
              <a:t> like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b="1" dirty="0" err="1"/>
              <a:t>majority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these</a:t>
            </a:r>
            <a:r>
              <a:rPr lang="de-DE" dirty="0"/>
              <a:t> </a:t>
            </a:r>
            <a:r>
              <a:rPr lang="de-DE" dirty="0" err="1"/>
              <a:t>nearest</a:t>
            </a:r>
            <a:r>
              <a:rPr lang="de-DE" dirty="0"/>
              <a:t> </a:t>
            </a:r>
            <a:r>
              <a:rPr lang="de-DE" dirty="0" err="1"/>
              <a:t>seighbors</a:t>
            </a:r>
            <a:r>
              <a:rPr lang="de-DE" dirty="0"/>
              <a:t>.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E821B47-1214-AACE-EBDB-D5225B80A5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42448" y="2048680"/>
            <a:ext cx="4998373" cy="3781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9872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92F2EB-A30A-BA72-846B-3C70B00B5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Python 3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BE00F38-A32E-3F29-FE77-E97D5D92B0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610643" cy="4351338"/>
          </a:xfrm>
        </p:spPr>
        <p:txBody>
          <a:bodyPr>
            <a:normAutofit fontScale="92500" lnSpcReduction="20000"/>
          </a:bodyPr>
          <a:lstStyle/>
          <a:p>
            <a:r>
              <a:rPr lang="de-DE" dirty="0"/>
              <a:t>Python </a:t>
            </a:r>
            <a:r>
              <a:rPr lang="de-DE" dirty="0" err="1"/>
              <a:t>is</a:t>
            </a:r>
            <a:r>
              <a:rPr lang="de-DE" dirty="0"/>
              <a:t> a </a:t>
            </a:r>
            <a:r>
              <a:rPr lang="de-DE" dirty="0" err="1"/>
              <a:t>programming</a:t>
            </a:r>
            <a:r>
              <a:rPr lang="de-DE" dirty="0"/>
              <a:t> </a:t>
            </a:r>
            <a:r>
              <a:rPr lang="de-DE" dirty="0" err="1"/>
              <a:t>language</a:t>
            </a:r>
            <a:r>
              <a:rPr lang="de-DE" dirty="0"/>
              <a:t> </a:t>
            </a:r>
            <a:r>
              <a:rPr lang="de-DE" dirty="0" err="1"/>
              <a:t>developed</a:t>
            </a:r>
            <a:r>
              <a:rPr lang="de-DE" dirty="0"/>
              <a:t> </a:t>
            </a:r>
            <a:r>
              <a:rPr lang="de-DE" dirty="0" err="1"/>
              <a:t>since</a:t>
            </a:r>
            <a:r>
              <a:rPr lang="de-DE" dirty="0"/>
              <a:t> 1991 (</a:t>
            </a:r>
            <a:r>
              <a:rPr lang="de-DE" dirty="0" err="1"/>
              <a:t>created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Guido van Rossum)</a:t>
            </a:r>
          </a:p>
          <a:p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python‘s</a:t>
            </a:r>
            <a:r>
              <a:rPr lang="de-DE" dirty="0"/>
              <a:t> </a:t>
            </a:r>
            <a:r>
              <a:rPr lang="de-DE" dirty="0" err="1"/>
              <a:t>key</a:t>
            </a:r>
            <a:r>
              <a:rPr lang="de-DE" dirty="0"/>
              <a:t> </a:t>
            </a:r>
            <a:r>
              <a:rPr lang="de-DE" dirty="0" err="1"/>
              <a:t>attribute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:</a:t>
            </a:r>
          </a:p>
          <a:p>
            <a:pPr lvl="1"/>
            <a:r>
              <a:rPr lang="de-DE" dirty="0" err="1"/>
              <a:t>Simplicity</a:t>
            </a:r>
            <a:r>
              <a:rPr lang="de-DE" dirty="0"/>
              <a:t> (clean and </a:t>
            </a:r>
            <a:r>
              <a:rPr lang="de-DE" dirty="0" err="1"/>
              <a:t>readable</a:t>
            </a:r>
            <a:r>
              <a:rPr lang="de-DE" dirty="0"/>
              <a:t> </a:t>
            </a:r>
            <a:r>
              <a:rPr lang="de-DE" dirty="0" err="1"/>
              <a:t>syntax</a:t>
            </a:r>
            <a:r>
              <a:rPr lang="de-DE" dirty="0"/>
              <a:t>)</a:t>
            </a:r>
          </a:p>
          <a:p>
            <a:pPr lvl="1"/>
            <a:r>
              <a:rPr lang="de-DE" dirty="0" err="1"/>
              <a:t>Versitile</a:t>
            </a:r>
            <a:r>
              <a:rPr lang="de-DE" dirty="0"/>
              <a:t> (general-</a:t>
            </a:r>
            <a:r>
              <a:rPr lang="de-DE" dirty="0" err="1"/>
              <a:t>perpose</a:t>
            </a:r>
            <a:r>
              <a:rPr lang="de-DE" dirty="0"/>
              <a:t>: web </a:t>
            </a:r>
            <a:r>
              <a:rPr lang="de-DE" dirty="0" err="1"/>
              <a:t>development</a:t>
            </a:r>
            <a:r>
              <a:rPr lang="de-DE" dirty="0"/>
              <a:t>, </a:t>
            </a:r>
            <a:r>
              <a:rPr lang="de-DE" dirty="0" err="1"/>
              <a:t>scientific</a:t>
            </a:r>
            <a:r>
              <a:rPr lang="de-DE" dirty="0"/>
              <a:t> </a:t>
            </a:r>
            <a:r>
              <a:rPr lang="de-DE" dirty="0" err="1"/>
              <a:t>computing</a:t>
            </a:r>
            <a:r>
              <a:rPr lang="de-DE" dirty="0"/>
              <a:t>, </a:t>
            </a:r>
            <a:r>
              <a:rPr lang="de-DE" dirty="0" err="1"/>
              <a:t>machine</a:t>
            </a:r>
            <a:r>
              <a:rPr lang="de-DE" dirty="0"/>
              <a:t> </a:t>
            </a:r>
            <a:r>
              <a:rPr lang="de-DE" dirty="0" err="1"/>
              <a:t>learning</a:t>
            </a:r>
            <a:r>
              <a:rPr lang="de-DE" dirty="0"/>
              <a:t>,…)</a:t>
            </a:r>
          </a:p>
          <a:p>
            <a:pPr lvl="1"/>
            <a:r>
              <a:rPr lang="de-DE" dirty="0"/>
              <a:t>Strong Community (</a:t>
            </a:r>
            <a:r>
              <a:rPr lang="de-DE" dirty="0" err="1"/>
              <a:t>many</a:t>
            </a:r>
            <a:r>
              <a:rPr lang="de-DE" dirty="0"/>
              <a:t> </a:t>
            </a:r>
            <a:r>
              <a:rPr lang="de-DE" dirty="0" err="1"/>
              <a:t>libraries</a:t>
            </a:r>
            <a:r>
              <a:rPr lang="de-DE" dirty="0"/>
              <a:t>)</a:t>
            </a:r>
          </a:p>
          <a:p>
            <a:pPr lvl="1"/>
            <a:r>
              <a:rPr lang="de-DE" dirty="0"/>
              <a:t>Cross-</a:t>
            </a:r>
            <a:r>
              <a:rPr lang="de-DE" dirty="0" err="1"/>
              <a:t>plattform</a:t>
            </a:r>
            <a:r>
              <a:rPr lang="de-DE" dirty="0"/>
              <a:t> </a:t>
            </a:r>
            <a:r>
              <a:rPr lang="de-DE" dirty="0" err="1"/>
              <a:t>compatibility</a:t>
            </a:r>
            <a:endParaRPr lang="de-DE" dirty="0"/>
          </a:p>
          <a:p>
            <a:r>
              <a:rPr lang="de-DE" dirty="0" err="1"/>
              <a:t>We</a:t>
            </a:r>
            <a:r>
              <a:rPr lang="de-DE" dirty="0"/>
              <a:t> will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Jupyther</a:t>
            </a:r>
            <a:r>
              <a:rPr lang="de-DE" dirty="0"/>
              <a:t> Notebook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work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Python 3.</a:t>
            </a:r>
          </a:p>
          <a:p>
            <a:r>
              <a:rPr lang="de-DE" dirty="0"/>
              <a:t>Link </a:t>
            </a:r>
            <a:r>
              <a:rPr lang="de-DE" dirty="0" err="1"/>
              <a:t>to</a:t>
            </a:r>
            <a:r>
              <a:rPr lang="de-DE" dirty="0"/>
              <a:t> Notebook: </a:t>
            </a:r>
            <a:r>
              <a:rPr lang="de-DE" b="0" i="0" dirty="0">
                <a:solidFill>
                  <a:srgbClr val="000000"/>
                </a:solidFill>
                <a:effectLst/>
                <a:latin typeface="Inter"/>
                <a:hlinkClick r:id="rId2"/>
              </a:rPr>
              <a:t>https://www.kaggle.com/code/viktorreichert/introduction-to-python</a:t>
            </a:r>
            <a:endParaRPr lang="de-DE" b="0" i="0" dirty="0">
              <a:solidFill>
                <a:srgbClr val="000000"/>
              </a:solidFill>
              <a:effectLst/>
              <a:latin typeface="Inter"/>
            </a:endParaRPr>
          </a:p>
          <a:p>
            <a:endParaRPr lang="de-DE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2411568-0D8E-6161-A7B0-E92C76591C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2993" y="1895060"/>
            <a:ext cx="2593975" cy="3890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0AB6C864-400D-590A-FF50-31A5851BA3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80557" y="166688"/>
            <a:ext cx="2709333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55279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8215979-2BF5-6F9F-6C06-5F3ECB0A0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Questions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6D1672D6-FA9F-C854-DD97-CBC8F21D830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DE" dirty="0"/>
                  <a:t>How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choose</a:t>
                </a:r>
                <a:r>
                  <a:rPr lang="de-DE" dirty="0"/>
                  <a:t> k?</a:t>
                </a:r>
              </a:p>
              <a:p>
                <a:pPr lvl="1"/>
                <a:r>
                  <a:rPr lang="de-DE" dirty="0"/>
                  <a:t>Common </a:t>
                </a:r>
                <a:r>
                  <a:rPr lang="de-DE" dirty="0" err="1"/>
                  <a:t>answer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≔</m:t>
                    </m:r>
                    <m:rad>
                      <m:radPr>
                        <m:degHide m:val="on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rad>
                  </m:oMath>
                </a14:m>
                <a:r>
                  <a:rPr lang="de-DE" dirty="0"/>
                  <a:t>, </a:t>
                </a:r>
                <a:r>
                  <a:rPr lang="de-DE" dirty="0" err="1"/>
                  <a:t>where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are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number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samples</a:t>
                </a:r>
                <a:r>
                  <a:rPr lang="de-DE" dirty="0"/>
                  <a:t>.</a:t>
                </a:r>
              </a:p>
              <a:p>
                <a:r>
                  <a:rPr lang="de-DE" dirty="0" err="1"/>
                  <a:t>What</a:t>
                </a:r>
                <a:r>
                  <a:rPr lang="de-DE" dirty="0"/>
                  <a:t> </a:t>
                </a:r>
                <a:r>
                  <a:rPr lang="de-DE" dirty="0" err="1"/>
                  <a:t>measurement</a:t>
                </a:r>
                <a:r>
                  <a:rPr lang="de-DE" dirty="0"/>
                  <a:t> </a:t>
                </a:r>
                <a:r>
                  <a:rPr lang="de-DE" dirty="0" err="1"/>
                  <a:t>is</a:t>
                </a:r>
                <a:r>
                  <a:rPr lang="de-DE" dirty="0"/>
                  <a:t> </a:t>
                </a:r>
                <a:r>
                  <a:rPr lang="de-DE" dirty="0" err="1"/>
                  <a:t>used</a:t>
                </a:r>
                <a:r>
                  <a:rPr lang="de-DE" dirty="0"/>
                  <a:t> </a:t>
                </a:r>
                <a:r>
                  <a:rPr lang="de-DE" dirty="0" err="1"/>
                  <a:t>for</a:t>
                </a:r>
                <a:r>
                  <a:rPr lang="de-DE" dirty="0"/>
                  <a:t> </a:t>
                </a:r>
                <a:r>
                  <a:rPr lang="de-DE" dirty="0" err="1"/>
                  <a:t>calculating</a:t>
                </a:r>
                <a:r>
                  <a:rPr lang="de-DE" dirty="0"/>
                  <a:t> </a:t>
                </a:r>
                <a:r>
                  <a:rPr lang="de-DE" dirty="0" err="1"/>
                  <a:t>distances</a:t>
                </a:r>
                <a:r>
                  <a:rPr lang="de-DE" dirty="0"/>
                  <a:t>?</a:t>
                </a:r>
              </a:p>
              <a:p>
                <a:pPr lvl="1"/>
                <a:r>
                  <a:rPr lang="de-DE" dirty="0" err="1"/>
                  <a:t>There</a:t>
                </a:r>
                <a:r>
                  <a:rPr lang="de-DE" dirty="0"/>
                  <a:t> </a:t>
                </a:r>
                <a:r>
                  <a:rPr lang="de-DE" dirty="0" err="1"/>
                  <a:t>are</a:t>
                </a:r>
                <a:r>
                  <a:rPr lang="de-DE" dirty="0"/>
                  <a:t> different </a:t>
                </a:r>
                <a:r>
                  <a:rPr lang="de-DE" dirty="0" err="1"/>
                  <a:t>ways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define</a:t>
                </a:r>
                <a:r>
                  <a:rPr lang="de-DE" dirty="0"/>
                  <a:t> </a:t>
                </a:r>
                <a:r>
                  <a:rPr lang="de-DE" dirty="0" err="1"/>
                  <a:t>distances</a:t>
                </a:r>
                <a:r>
                  <a:rPr lang="de-DE" dirty="0"/>
                  <a:t>. (</a:t>
                </a:r>
                <a:r>
                  <a:rPr lang="de-DE" dirty="0" err="1"/>
                  <a:t>euclid</a:t>
                </a:r>
                <a:r>
                  <a:rPr lang="de-DE" dirty="0"/>
                  <a:t>, </a:t>
                </a:r>
                <a:r>
                  <a:rPr lang="de-DE" dirty="0" err="1"/>
                  <a:t>manhatten</a:t>
                </a:r>
                <a:r>
                  <a:rPr lang="de-DE" dirty="0"/>
                  <a:t>, …)</a:t>
                </a:r>
              </a:p>
              <a:p>
                <a:r>
                  <a:rPr lang="de-DE" dirty="0"/>
                  <a:t>Do all </a:t>
                </a:r>
                <a:r>
                  <a:rPr lang="de-DE" dirty="0" err="1"/>
                  <a:t>neighbors</a:t>
                </a:r>
                <a:r>
                  <a:rPr lang="de-DE" dirty="0"/>
                  <a:t> </a:t>
                </a:r>
                <a:r>
                  <a:rPr lang="de-DE" dirty="0" err="1"/>
                  <a:t>have</a:t>
                </a:r>
                <a:r>
                  <a:rPr lang="de-DE" dirty="0"/>
                  <a:t> </a:t>
                </a:r>
                <a:r>
                  <a:rPr lang="de-DE" dirty="0" err="1"/>
                  <a:t>equal</a:t>
                </a:r>
                <a:r>
                  <a:rPr lang="de-DE" dirty="0"/>
                  <a:t> </a:t>
                </a:r>
                <a:r>
                  <a:rPr lang="de-DE" dirty="0" err="1"/>
                  <a:t>voting</a:t>
                </a:r>
                <a:r>
                  <a:rPr lang="de-DE" dirty="0"/>
                  <a:t> </a:t>
                </a:r>
                <a:r>
                  <a:rPr lang="de-DE" dirty="0" err="1"/>
                  <a:t>rights</a:t>
                </a:r>
                <a:r>
                  <a:rPr lang="de-DE" dirty="0"/>
                  <a:t>?</a:t>
                </a:r>
              </a:p>
              <a:p>
                <a:pPr lvl="1"/>
                <a:r>
                  <a:rPr lang="de-DE" dirty="0" err="1"/>
                  <a:t>You</a:t>
                </a:r>
                <a:r>
                  <a:rPr lang="de-DE" dirty="0"/>
                  <a:t> </a:t>
                </a:r>
                <a:r>
                  <a:rPr lang="de-DE" dirty="0" err="1"/>
                  <a:t>can</a:t>
                </a:r>
                <a:r>
                  <a:rPr lang="de-DE" dirty="0"/>
                  <a:t> </a:t>
                </a:r>
                <a:r>
                  <a:rPr lang="de-DE" dirty="0" err="1"/>
                  <a:t>choose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weight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class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close</a:t>
                </a:r>
                <a:r>
                  <a:rPr lang="de-DE" dirty="0"/>
                  <a:t> </a:t>
                </a:r>
                <a:r>
                  <a:rPr lang="de-DE" dirty="0" err="1"/>
                  <a:t>neighbors</a:t>
                </a:r>
                <a:r>
                  <a:rPr lang="de-DE" dirty="0"/>
                  <a:t> </a:t>
                </a:r>
                <a:r>
                  <a:rPr lang="de-DE" dirty="0" err="1"/>
                  <a:t>higher</a:t>
                </a:r>
                <a:r>
                  <a:rPr lang="de-DE" dirty="0"/>
                  <a:t> </a:t>
                </a:r>
                <a:r>
                  <a:rPr lang="de-DE" dirty="0" err="1"/>
                  <a:t>than</a:t>
                </a:r>
                <a:r>
                  <a:rPr lang="de-DE" dirty="0"/>
                  <a:t> </a:t>
                </a:r>
                <a:r>
                  <a:rPr lang="de-DE" dirty="0" err="1"/>
                  <a:t>those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distant</a:t>
                </a:r>
                <a:r>
                  <a:rPr lang="de-DE" dirty="0"/>
                  <a:t> </a:t>
                </a:r>
                <a:r>
                  <a:rPr lang="de-DE" dirty="0" err="1"/>
                  <a:t>once</a:t>
                </a:r>
                <a:r>
                  <a:rPr lang="de-DE" dirty="0"/>
                  <a:t>.</a:t>
                </a:r>
              </a:p>
              <a:p>
                <a:r>
                  <a:rPr lang="de-DE" dirty="0" err="1"/>
                  <a:t>How</a:t>
                </a:r>
                <a:r>
                  <a:rPr lang="de-DE" dirty="0"/>
                  <a:t> </a:t>
                </a:r>
                <a:r>
                  <a:rPr lang="de-DE" dirty="0" err="1"/>
                  <a:t>can</a:t>
                </a:r>
                <a:r>
                  <a:rPr lang="de-DE" dirty="0"/>
                  <a:t> </a:t>
                </a:r>
                <a:r>
                  <a:rPr lang="de-DE" dirty="0" err="1"/>
                  <a:t>we</a:t>
                </a:r>
                <a:r>
                  <a:rPr lang="de-DE" dirty="0"/>
                  <a:t> do </a:t>
                </a:r>
                <a:r>
                  <a:rPr lang="de-DE" dirty="0" err="1"/>
                  <a:t>regression</a:t>
                </a:r>
                <a:r>
                  <a:rPr lang="de-DE" dirty="0"/>
                  <a:t> </a:t>
                </a:r>
                <a:r>
                  <a:rPr lang="de-DE" dirty="0" err="1"/>
                  <a:t>with</a:t>
                </a:r>
                <a:r>
                  <a:rPr lang="de-DE" dirty="0"/>
                  <a:t> </a:t>
                </a:r>
                <a:r>
                  <a:rPr lang="de-DE" dirty="0" err="1"/>
                  <a:t>kNN</a:t>
                </a:r>
                <a:r>
                  <a:rPr lang="de-DE" dirty="0"/>
                  <a:t>?</a:t>
                </a:r>
              </a:p>
              <a:p>
                <a:pPr lvl="1"/>
                <a:r>
                  <a:rPr lang="de-DE" dirty="0"/>
                  <a:t>Yes! (</a:t>
                </a:r>
                <a:r>
                  <a:rPr lang="de-DE" dirty="0" err="1"/>
                  <a:t>next</a:t>
                </a:r>
                <a:r>
                  <a:rPr lang="de-DE" dirty="0"/>
                  <a:t> </a:t>
                </a:r>
                <a:r>
                  <a:rPr lang="de-DE" dirty="0" err="1"/>
                  <a:t>slide</a:t>
                </a:r>
                <a:r>
                  <a:rPr lang="de-DE" dirty="0"/>
                  <a:t>)</a:t>
                </a:r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6D1672D6-FA9F-C854-DD97-CBC8F21D830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9194947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AFDD6FC-3E75-445A-875C-320187068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Regression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08273CD-9C57-08C3-12A6-429C8C15ABB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target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numeric</a:t>
            </a:r>
            <a:r>
              <a:rPr lang="de-DE" dirty="0"/>
              <a:t>,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formulate</a:t>
            </a:r>
            <a:r>
              <a:rPr lang="de-DE" dirty="0"/>
              <a:t> a </a:t>
            </a:r>
            <a:r>
              <a:rPr lang="de-DE" dirty="0" err="1"/>
              <a:t>prediction</a:t>
            </a:r>
            <a:r>
              <a:rPr lang="de-DE" dirty="0"/>
              <a:t> </a:t>
            </a:r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kNN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taking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average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k </a:t>
            </a:r>
            <a:r>
              <a:rPr lang="de-DE" dirty="0" err="1"/>
              <a:t>nearest</a:t>
            </a:r>
            <a:r>
              <a:rPr lang="de-DE" dirty="0"/>
              <a:t> </a:t>
            </a:r>
            <a:r>
              <a:rPr lang="de-DE" dirty="0" err="1"/>
              <a:t>neighbors</a:t>
            </a:r>
            <a:r>
              <a:rPr lang="de-DE" dirty="0"/>
              <a:t>.</a:t>
            </a:r>
          </a:p>
          <a:p>
            <a:r>
              <a:rPr lang="de-DE" dirty="0" err="1"/>
              <a:t>Basically</a:t>
            </a:r>
            <a:r>
              <a:rPr lang="de-DE" dirty="0"/>
              <a:t> </a:t>
            </a:r>
            <a:r>
              <a:rPr lang="de-DE" dirty="0" err="1"/>
              <a:t>it‘s</a:t>
            </a:r>
            <a:r>
              <a:rPr lang="de-DE" dirty="0"/>
              <a:t> a form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interpolation</a:t>
            </a:r>
            <a:r>
              <a:rPr lang="de-DE" dirty="0"/>
              <a:t>.</a:t>
            </a:r>
          </a:p>
          <a:p>
            <a:r>
              <a:rPr lang="de-DE" dirty="0"/>
              <a:t>This </a:t>
            </a:r>
            <a:r>
              <a:rPr lang="de-DE" dirty="0" err="1"/>
              <a:t>interpolation</a:t>
            </a:r>
            <a:r>
              <a:rPr lang="de-DE" dirty="0"/>
              <a:t> </a:t>
            </a:r>
            <a:r>
              <a:rPr lang="de-DE" dirty="0" err="1"/>
              <a:t>works</a:t>
            </a:r>
            <a:r>
              <a:rPr lang="de-DE" dirty="0"/>
              <a:t> </a:t>
            </a:r>
            <a:r>
              <a:rPr lang="de-DE" dirty="0" err="1"/>
              <a:t>better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new</a:t>
            </a:r>
            <a:r>
              <a:rPr lang="de-DE" dirty="0"/>
              <a:t> </a:t>
            </a:r>
            <a:r>
              <a:rPr lang="de-DE" dirty="0" err="1"/>
              <a:t>samples</a:t>
            </a:r>
            <a:r>
              <a:rPr lang="de-DE" dirty="0"/>
              <a:t> </a:t>
            </a:r>
            <a:r>
              <a:rPr lang="de-DE" dirty="0" err="1"/>
              <a:t>lying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middle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dataset</a:t>
            </a:r>
            <a:r>
              <a:rPr lang="de-DE" dirty="0"/>
              <a:t>.</a:t>
            </a:r>
          </a:p>
          <a:p>
            <a:endParaRPr lang="de-DE" dirty="0"/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801284E4-0413-F46D-A9D1-15364C814E0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058194"/>
            <a:ext cx="518160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10740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53134E65-10A5-5390-1273-04ED5621BB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Implementation in </a:t>
            </a:r>
            <a:r>
              <a:rPr lang="de-DE" dirty="0" err="1"/>
              <a:t>scikit-learn</a:t>
            </a:r>
            <a:endParaRPr lang="de-DE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F3E9DB57-99F6-0C00-ABC5-BFA0D46675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scikit-learn</a:t>
            </a:r>
            <a:r>
              <a:rPr lang="de-DE" dirty="0"/>
              <a:t> </a:t>
            </a:r>
            <a:r>
              <a:rPr lang="de-DE" dirty="0" err="1"/>
              <a:t>implements</a:t>
            </a:r>
            <a:r>
              <a:rPr lang="de-DE" dirty="0"/>
              <a:t> KNN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class</a:t>
            </a:r>
            <a:r>
              <a:rPr lang="de-DE" dirty="0"/>
              <a:t> </a:t>
            </a:r>
            <a:r>
              <a:rPr lang="de-DE" dirty="0">
                <a:hlinkClick r:id="rId2"/>
              </a:rPr>
              <a:t>KNeighborsClassifier</a:t>
            </a:r>
            <a:r>
              <a:rPr lang="de-DE" dirty="0"/>
              <a:t>.</a:t>
            </a:r>
          </a:p>
          <a:p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regression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>
                <a:hlinkClick r:id="rId3"/>
              </a:rPr>
              <a:t>KNeighborsRegressor</a:t>
            </a:r>
            <a:r>
              <a:rPr lang="de-DE" dirty="0"/>
              <a:t>.</a:t>
            </a:r>
          </a:p>
          <a:p>
            <a:r>
              <a:rPr lang="de-DE" dirty="0"/>
              <a:t>Beispiel: </a:t>
            </a:r>
            <a:r>
              <a:rPr lang="de-DE" b="0" i="0" dirty="0">
                <a:solidFill>
                  <a:srgbClr val="000000"/>
                </a:solidFill>
                <a:effectLst/>
                <a:latin typeface="Inter"/>
                <a:hlinkClick r:id="rId4"/>
              </a:rPr>
              <a:t>https://www.kaggle.com/viktorreichert/knn-scaling-red-wine</a:t>
            </a:r>
            <a:endParaRPr lang="de-DE" b="0" i="0" dirty="0">
              <a:solidFill>
                <a:srgbClr val="000000"/>
              </a:solidFill>
              <a:effectLst/>
              <a:latin typeface="Inter"/>
            </a:endParaRPr>
          </a:p>
          <a:p>
            <a:endParaRPr lang="de-DE" dirty="0"/>
          </a:p>
        </p:txBody>
      </p:sp>
      <p:pic>
        <p:nvPicPr>
          <p:cNvPr id="3" name="Grafik 2" descr="Ein Bild, das Drink, Trinkgefäß, Alkoholisches Getränk, Essen enthält.&#10;&#10;Automatisch generierte Beschreibung">
            <a:extLst>
              <a:ext uri="{FF2B5EF4-FFF2-40B4-BE49-F238E27FC236}">
                <a16:creationId xmlns:a16="http://schemas.microsoft.com/office/drawing/2014/main" id="{F2E6856A-84A6-69B3-964C-A542667D4FD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4040257" y="3713921"/>
            <a:ext cx="3513483" cy="2342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65898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5EE5D48E-7031-D614-105E-2012062AD0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Distances</a:t>
            </a:r>
            <a:endParaRPr lang="de-DE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D02B2CDF-7D2B-9D01-E3A0-662EE9B2D0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855028" cy="4351338"/>
          </a:xfrm>
        </p:spPr>
        <p:txBody>
          <a:bodyPr/>
          <a:lstStyle/>
          <a:p>
            <a:r>
              <a:rPr lang="de-DE" dirty="0" err="1"/>
              <a:t>Whenever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speak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„</a:t>
            </a:r>
            <a:r>
              <a:rPr lang="de-DE" dirty="0" err="1"/>
              <a:t>neighbours</a:t>
            </a:r>
            <a:r>
              <a:rPr lang="de-DE" dirty="0"/>
              <a:t>“, „</a:t>
            </a:r>
            <a:r>
              <a:rPr lang="de-DE" dirty="0" err="1"/>
              <a:t>far</a:t>
            </a:r>
            <a:r>
              <a:rPr lang="de-DE" dirty="0"/>
              <a:t>“, „</a:t>
            </a:r>
            <a:r>
              <a:rPr lang="de-DE" dirty="0" err="1"/>
              <a:t>close</a:t>
            </a:r>
            <a:r>
              <a:rPr lang="de-DE" dirty="0"/>
              <a:t>“ etc.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implicitly</a:t>
            </a:r>
            <a:r>
              <a:rPr lang="de-DE" dirty="0"/>
              <a:t> </a:t>
            </a:r>
            <a:r>
              <a:rPr lang="de-DE" dirty="0" err="1"/>
              <a:t>refer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distances</a:t>
            </a:r>
            <a:r>
              <a:rPr lang="de-DE" dirty="0"/>
              <a:t>.</a:t>
            </a:r>
          </a:p>
          <a:p>
            <a:r>
              <a:rPr lang="de-DE" dirty="0"/>
              <a:t>But </a:t>
            </a:r>
            <a:r>
              <a:rPr lang="de-DE" dirty="0" err="1"/>
              <a:t>there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a </a:t>
            </a:r>
            <a:r>
              <a:rPr lang="de-DE" dirty="0" err="1"/>
              <a:t>lot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valid </a:t>
            </a:r>
            <a:r>
              <a:rPr lang="de-DE" dirty="0" err="1"/>
              <a:t>definitions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distances</a:t>
            </a:r>
            <a:r>
              <a:rPr lang="de-DE" dirty="0"/>
              <a:t>.</a:t>
            </a:r>
          </a:p>
          <a:p>
            <a:r>
              <a:rPr lang="de-DE" dirty="0"/>
              <a:t>E.g.: </a:t>
            </a:r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calculate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distance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two</a:t>
            </a:r>
            <a:r>
              <a:rPr lang="de-DE" dirty="0"/>
              <a:t> power </a:t>
            </a:r>
            <a:r>
              <a:rPr lang="de-DE" dirty="0" err="1"/>
              <a:t>outlets</a:t>
            </a:r>
            <a:r>
              <a:rPr lang="de-DE" dirty="0"/>
              <a:t>?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25462826-CB4C-5CD9-468B-C750E64187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8787" y="1304468"/>
            <a:ext cx="2510001" cy="223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10991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5EE5D48E-7031-D614-105E-2012062AD0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Distances</a:t>
            </a:r>
            <a:endParaRPr lang="de-DE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D02B2CDF-7D2B-9D01-E3A0-662EE9B2D0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855028" cy="4351338"/>
          </a:xfrm>
        </p:spPr>
        <p:txBody>
          <a:bodyPr/>
          <a:lstStyle/>
          <a:p>
            <a:r>
              <a:rPr lang="de-DE" dirty="0" err="1">
                <a:solidFill>
                  <a:srgbClr val="FF0000"/>
                </a:solidFill>
              </a:rPr>
              <a:t>Manhatten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distance</a:t>
            </a:r>
            <a:r>
              <a:rPr lang="de-DE" dirty="0"/>
              <a:t>: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measure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distance</a:t>
            </a:r>
            <a:r>
              <a:rPr lang="de-DE" dirty="0"/>
              <a:t> </a:t>
            </a:r>
            <a:r>
              <a:rPr lang="de-DE" dirty="0" err="1"/>
              <a:t>along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wall.</a:t>
            </a:r>
          </a:p>
          <a:p>
            <a:r>
              <a:rPr lang="de-DE" dirty="0" err="1">
                <a:solidFill>
                  <a:schemeClr val="accent1"/>
                </a:solidFill>
              </a:rPr>
              <a:t>Euclidian</a:t>
            </a:r>
            <a:r>
              <a:rPr lang="de-DE" dirty="0">
                <a:solidFill>
                  <a:schemeClr val="accent1"/>
                </a:solidFill>
              </a:rPr>
              <a:t> </a:t>
            </a:r>
            <a:r>
              <a:rPr lang="de-DE" dirty="0" err="1">
                <a:solidFill>
                  <a:schemeClr val="accent1"/>
                </a:solidFill>
              </a:rPr>
              <a:t>distance</a:t>
            </a:r>
            <a:r>
              <a:rPr lang="de-DE" dirty="0"/>
              <a:t>: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measure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distance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crow</a:t>
            </a:r>
            <a:r>
              <a:rPr lang="de-DE" dirty="0"/>
              <a:t> flies.</a:t>
            </a:r>
          </a:p>
          <a:p>
            <a:r>
              <a:rPr lang="de-DE" dirty="0"/>
              <a:t>The „</a:t>
            </a:r>
            <a:r>
              <a:rPr lang="de-DE" dirty="0" err="1"/>
              <a:t>correct</a:t>
            </a:r>
            <a:r>
              <a:rPr lang="de-DE" dirty="0"/>
              <a:t>“ </a:t>
            </a:r>
            <a:r>
              <a:rPr lang="de-DE" dirty="0" err="1"/>
              <a:t>distance</a:t>
            </a:r>
            <a:r>
              <a:rPr lang="de-DE" dirty="0"/>
              <a:t> ist </a:t>
            </a:r>
            <a:r>
              <a:rPr lang="de-DE" dirty="0" err="1"/>
              <a:t>dependent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application</a:t>
            </a:r>
            <a:r>
              <a:rPr lang="de-DE" dirty="0"/>
              <a:t>. Both </a:t>
            </a:r>
            <a:r>
              <a:rPr lang="de-DE" dirty="0" err="1"/>
              <a:t>are</a:t>
            </a:r>
            <a:r>
              <a:rPr lang="de-DE" dirty="0"/>
              <a:t> valid </a:t>
            </a:r>
            <a:r>
              <a:rPr lang="de-DE" dirty="0" err="1"/>
              <a:t>ways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measure</a:t>
            </a:r>
            <a:r>
              <a:rPr lang="de-DE" dirty="0"/>
              <a:t> </a:t>
            </a:r>
            <a:r>
              <a:rPr lang="de-DE" dirty="0" err="1"/>
              <a:t>distances</a:t>
            </a:r>
            <a:r>
              <a:rPr lang="de-DE" dirty="0"/>
              <a:t>.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25462826-CB4C-5CD9-468B-C750E64187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8787" y="1304468"/>
            <a:ext cx="2510001" cy="2237175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344C46FF-3A99-711D-A0AF-167313E7BB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6454" y="4001294"/>
            <a:ext cx="2526371" cy="2275371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3056752F-119A-1C21-C1BB-D7764BDF7D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77381" y="4063812"/>
            <a:ext cx="2504545" cy="2248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70556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ABDA875-BACD-599B-B07A-FD01E9BFC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Distances</a:t>
            </a:r>
            <a:r>
              <a:rPr lang="de-DE" dirty="0"/>
              <a:t> in Chess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159855C-95A5-12FD-8F59-6B88311C3F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For</a:t>
            </a:r>
            <a:r>
              <a:rPr lang="de-DE" dirty="0"/>
              <a:t> a </a:t>
            </a:r>
            <a:r>
              <a:rPr lang="de-DE" dirty="0" err="1"/>
              <a:t>chess</a:t>
            </a:r>
            <a:r>
              <a:rPr lang="de-DE" dirty="0"/>
              <a:t> </a:t>
            </a:r>
            <a:r>
              <a:rPr lang="de-DE" dirty="0" err="1"/>
              <a:t>piece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calculate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distance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every</a:t>
            </a:r>
            <a:r>
              <a:rPr lang="de-DE" dirty="0"/>
              <a:t> </a:t>
            </a:r>
            <a:r>
              <a:rPr lang="de-DE" dirty="0" err="1"/>
              <a:t>other</a:t>
            </a:r>
            <a:r>
              <a:rPr lang="de-DE" dirty="0"/>
              <a:t> </a:t>
            </a:r>
            <a:r>
              <a:rPr lang="de-DE" dirty="0" err="1"/>
              <a:t>field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counting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minimal </a:t>
            </a:r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moves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needs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get</a:t>
            </a:r>
            <a:r>
              <a:rPr lang="de-DE" dirty="0"/>
              <a:t> </a:t>
            </a:r>
            <a:r>
              <a:rPr lang="de-DE" dirty="0" err="1"/>
              <a:t>there</a:t>
            </a:r>
            <a:r>
              <a:rPr lang="de-DE" dirty="0"/>
              <a:t>.</a:t>
            </a:r>
          </a:p>
        </p:txBody>
      </p:sp>
      <p:grpSp>
        <p:nvGrpSpPr>
          <p:cNvPr id="203" name="Gruppieren 202">
            <a:extLst>
              <a:ext uri="{FF2B5EF4-FFF2-40B4-BE49-F238E27FC236}">
                <a16:creationId xmlns:a16="http://schemas.microsoft.com/office/drawing/2014/main" id="{2D2129E4-B928-26C9-21DA-E346B599063D}"/>
              </a:ext>
            </a:extLst>
          </p:cNvPr>
          <p:cNvGrpSpPr/>
          <p:nvPr/>
        </p:nvGrpSpPr>
        <p:grpSpPr>
          <a:xfrm>
            <a:off x="6608073" y="2861389"/>
            <a:ext cx="3545154" cy="3549772"/>
            <a:chOff x="3382575" y="2979996"/>
            <a:chExt cx="3545154" cy="3549772"/>
          </a:xfrm>
        </p:grpSpPr>
        <p:grpSp>
          <p:nvGrpSpPr>
            <p:cNvPr id="136" name="Gruppieren 135">
              <a:extLst>
                <a:ext uri="{FF2B5EF4-FFF2-40B4-BE49-F238E27FC236}">
                  <a16:creationId xmlns:a16="http://schemas.microsoft.com/office/drawing/2014/main" id="{F1178A6D-FE11-0FDD-2BDF-2496665540C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382575" y="2979996"/>
              <a:ext cx="3545154" cy="3549772"/>
              <a:chOff x="3101009" y="681037"/>
              <a:chExt cx="7315200" cy="7324727"/>
            </a:xfrm>
          </p:grpSpPr>
          <p:sp>
            <p:nvSpPr>
              <p:cNvPr id="137" name="Rechteck 136">
                <a:extLst>
                  <a:ext uri="{FF2B5EF4-FFF2-40B4-BE49-F238E27FC236}">
                    <a16:creationId xmlns:a16="http://schemas.microsoft.com/office/drawing/2014/main" id="{33CA5117-CF7C-0533-C791-B8821D61B93D}"/>
                  </a:ext>
                </a:extLst>
              </p:cNvPr>
              <p:cNvSpPr/>
              <p:nvPr/>
            </p:nvSpPr>
            <p:spPr>
              <a:xfrm>
                <a:off x="3101009" y="681037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accent2"/>
                    </a:solidFill>
                  </a:rPr>
                  <a:t>3</a:t>
                </a:r>
              </a:p>
            </p:txBody>
          </p:sp>
          <p:sp>
            <p:nvSpPr>
              <p:cNvPr id="138" name="Rechteck 137">
                <a:extLst>
                  <a:ext uri="{FF2B5EF4-FFF2-40B4-BE49-F238E27FC236}">
                    <a16:creationId xmlns:a16="http://schemas.microsoft.com/office/drawing/2014/main" id="{E087E0AA-6450-7C82-A76D-61D583264441}"/>
                  </a:ext>
                </a:extLst>
              </p:cNvPr>
              <p:cNvSpPr/>
              <p:nvPr/>
            </p:nvSpPr>
            <p:spPr>
              <a:xfrm>
                <a:off x="4015409" y="681037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rgbClr val="FFC000"/>
                    </a:solidFill>
                  </a:rPr>
                  <a:t>2</a:t>
                </a:r>
              </a:p>
            </p:txBody>
          </p:sp>
          <p:sp>
            <p:nvSpPr>
              <p:cNvPr id="139" name="Rechteck 138">
                <a:extLst>
                  <a:ext uri="{FF2B5EF4-FFF2-40B4-BE49-F238E27FC236}">
                    <a16:creationId xmlns:a16="http://schemas.microsoft.com/office/drawing/2014/main" id="{92B219D5-1AA6-6C04-CE15-B24A0B0ABF59}"/>
                  </a:ext>
                </a:extLst>
              </p:cNvPr>
              <p:cNvSpPr/>
              <p:nvPr/>
            </p:nvSpPr>
            <p:spPr>
              <a:xfrm>
                <a:off x="4929809" y="681037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accent2"/>
                    </a:solidFill>
                  </a:rPr>
                  <a:t>3</a:t>
                </a:r>
              </a:p>
            </p:txBody>
          </p:sp>
          <p:sp>
            <p:nvSpPr>
              <p:cNvPr id="140" name="Rechteck 139">
                <a:extLst>
                  <a:ext uri="{FF2B5EF4-FFF2-40B4-BE49-F238E27FC236}">
                    <a16:creationId xmlns:a16="http://schemas.microsoft.com/office/drawing/2014/main" id="{0D082E13-2820-4E50-4C55-BF7487B0137B}"/>
                  </a:ext>
                </a:extLst>
              </p:cNvPr>
              <p:cNvSpPr/>
              <p:nvPr/>
            </p:nvSpPr>
            <p:spPr>
              <a:xfrm>
                <a:off x="5844209" y="681037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rgbClr val="FFC000"/>
                    </a:solidFill>
                  </a:rPr>
                  <a:t>2</a:t>
                </a:r>
              </a:p>
            </p:txBody>
          </p:sp>
          <p:sp>
            <p:nvSpPr>
              <p:cNvPr id="141" name="Rechteck 140">
                <a:extLst>
                  <a:ext uri="{FF2B5EF4-FFF2-40B4-BE49-F238E27FC236}">
                    <a16:creationId xmlns:a16="http://schemas.microsoft.com/office/drawing/2014/main" id="{7F528FC4-8AE3-8417-7C0F-6A9363564151}"/>
                  </a:ext>
                </a:extLst>
              </p:cNvPr>
              <p:cNvSpPr/>
              <p:nvPr/>
            </p:nvSpPr>
            <p:spPr>
              <a:xfrm>
                <a:off x="6758609" y="681037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accent2"/>
                    </a:solidFill>
                  </a:rPr>
                  <a:t>3</a:t>
                </a:r>
              </a:p>
            </p:txBody>
          </p:sp>
          <p:sp>
            <p:nvSpPr>
              <p:cNvPr id="142" name="Rechteck 141">
                <a:extLst>
                  <a:ext uri="{FF2B5EF4-FFF2-40B4-BE49-F238E27FC236}">
                    <a16:creationId xmlns:a16="http://schemas.microsoft.com/office/drawing/2014/main" id="{184097CC-1AAE-CB44-258E-155D2954DECB}"/>
                  </a:ext>
                </a:extLst>
              </p:cNvPr>
              <p:cNvSpPr/>
              <p:nvPr/>
            </p:nvSpPr>
            <p:spPr>
              <a:xfrm>
                <a:off x="7673009" y="681037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rgbClr val="FFC000"/>
                    </a:solidFill>
                  </a:rPr>
                  <a:t>2</a:t>
                </a:r>
              </a:p>
            </p:txBody>
          </p:sp>
          <p:sp>
            <p:nvSpPr>
              <p:cNvPr id="143" name="Rechteck 142">
                <a:extLst>
                  <a:ext uri="{FF2B5EF4-FFF2-40B4-BE49-F238E27FC236}">
                    <a16:creationId xmlns:a16="http://schemas.microsoft.com/office/drawing/2014/main" id="{E2181601-1100-E32E-C828-C2972BCA1AFF}"/>
                  </a:ext>
                </a:extLst>
              </p:cNvPr>
              <p:cNvSpPr/>
              <p:nvPr/>
            </p:nvSpPr>
            <p:spPr>
              <a:xfrm>
                <a:off x="8587409" y="681037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accent2"/>
                    </a:solidFill>
                  </a:rPr>
                  <a:t>3</a:t>
                </a:r>
              </a:p>
            </p:txBody>
          </p:sp>
          <p:sp>
            <p:nvSpPr>
              <p:cNvPr id="144" name="Rechteck 143">
                <a:extLst>
                  <a:ext uri="{FF2B5EF4-FFF2-40B4-BE49-F238E27FC236}">
                    <a16:creationId xmlns:a16="http://schemas.microsoft.com/office/drawing/2014/main" id="{F8F01C46-EE7A-6DA0-63D0-BF783BA600E7}"/>
                  </a:ext>
                </a:extLst>
              </p:cNvPr>
              <p:cNvSpPr/>
              <p:nvPr/>
            </p:nvSpPr>
            <p:spPr>
              <a:xfrm>
                <a:off x="9501809" y="681037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rgbClr val="FF0000"/>
                    </a:solidFill>
                  </a:rPr>
                  <a:t>4</a:t>
                </a:r>
              </a:p>
            </p:txBody>
          </p:sp>
          <p:sp>
            <p:nvSpPr>
              <p:cNvPr id="145" name="Rechteck 144">
                <a:extLst>
                  <a:ext uri="{FF2B5EF4-FFF2-40B4-BE49-F238E27FC236}">
                    <a16:creationId xmlns:a16="http://schemas.microsoft.com/office/drawing/2014/main" id="{1F7E86D2-DDC2-BE2F-E4FA-161AEEBAC729}"/>
                  </a:ext>
                </a:extLst>
              </p:cNvPr>
              <p:cNvSpPr/>
              <p:nvPr/>
            </p:nvSpPr>
            <p:spPr>
              <a:xfrm>
                <a:off x="4015409" y="1595437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accent6"/>
                    </a:solidFill>
                  </a:rPr>
                  <a:t>1</a:t>
                </a:r>
              </a:p>
            </p:txBody>
          </p:sp>
          <p:sp>
            <p:nvSpPr>
              <p:cNvPr id="146" name="Rechteck 145">
                <a:extLst>
                  <a:ext uri="{FF2B5EF4-FFF2-40B4-BE49-F238E27FC236}">
                    <a16:creationId xmlns:a16="http://schemas.microsoft.com/office/drawing/2014/main" id="{52FD8BDC-A70F-B02E-E8E1-AC3F4F3834F7}"/>
                  </a:ext>
                </a:extLst>
              </p:cNvPr>
              <p:cNvSpPr/>
              <p:nvPr/>
            </p:nvSpPr>
            <p:spPr>
              <a:xfrm>
                <a:off x="4929809" y="1595437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rgbClr val="FFC000"/>
                    </a:solidFill>
                  </a:rPr>
                  <a:t>2</a:t>
                </a:r>
              </a:p>
            </p:txBody>
          </p:sp>
          <p:sp>
            <p:nvSpPr>
              <p:cNvPr id="147" name="Rechteck 146">
                <a:extLst>
                  <a:ext uri="{FF2B5EF4-FFF2-40B4-BE49-F238E27FC236}">
                    <a16:creationId xmlns:a16="http://schemas.microsoft.com/office/drawing/2014/main" id="{0D2C4074-4390-F797-05AD-C20C2F2CAFE5}"/>
                  </a:ext>
                </a:extLst>
              </p:cNvPr>
              <p:cNvSpPr/>
              <p:nvPr/>
            </p:nvSpPr>
            <p:spPr>
              <a:xfrm>
                <a:off x="5844209" y="1595437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accent6"/>
                    </a:solidFill>
                  </a:rPr>
                  <a:t>1</a:t>
                </a:r>
              </a:p>
            </p:txBody>
          </p:sp>
          <p:sp>
            <p:nvSpPr>
              <p:cNvPr id="148" name="Rechteck 147">
                <a:extLst>
                  <a:ext uri="{FF2B5EF4-FFF2-40B4-BE49-F238E27FC236}">
                    <a16:creationId xmlns:a16="http://schemas.microsoft.com/office/drawing/2014/main" id="{D7A73A71-FAF4-3964-87DC-AC269AFA99B9}"/>
                  </a:ext>
                </a:extLst>
              </p:cNvPr>
              <p:cNvSpPr/>
              <p:nvPr/>
            </p:nvSpPr>
            <p:spPr>
              <a:xfrm>
                <a:off x="6758609" y="1595437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rgbClr val="FF0000"/>
                    </a:solidFill>
                  </a:rPr>
                  <a:t>4</a:t>
                </a:r>
              </a:p>
            </p:txBody>
          </p:sp>
          <p:sp>
            <p:nvSpPr>
              <p:cNvPr id="149" name="Rechteck 148">
                <a:extLst>
                  <a:ext uri="{FF2B5EF4-FFF2-40B4-BE49-F238E27FC236}">
                    <a16:creationId xmlns:a16="http://schemas.microsoft.com/office/drawing/2014/main" id="{2C2693C2-08BD-EBF9-254D-2F1D04278643}"/>
                  </a:ext>
                </a:extLst>
              </p:cNvPr>
              <p:cNvSpPr/>
              <p:nvPr/>
            </p:nvSpPr>
            <p:spPr>
              <a:xfrm>
                <a:off x="7673009" y="1595437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accent2"/>
                    </a:solidFill>
                  </a:rPr>
                  <a:t>3</a:t>
                </a:r>
              </a:p>
            </p:txBody>
          </p:sp>
          <p:sp>
            <p:nvSpPr>
              <p:cNvPr id="150" name="Rechteck 149">
                <a:extLst>
                  <a:ext uri="{FF2B5EF4-FFF2-40B4-BE49-F238E27FC236}">
                    <a16:creationId xmlns:a16="http://schemas.microsoft.com/office/drawing/2014/main" id="{884D0FD6-747A-D87F-DB25-0C499316B163}"/>
                  </a:ext>
                </a:extLst>
              </p:cNvPr>
              <p:cNvSpPr/>
              <p:nvPr/>
            </p:nvSpPr>
            <p:spPr>
              <a:xfrm>
                <a:off x="8587409" y="1595437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rgbClr val="FFC000"/>
                    </a:solidFill>
                  </a:rPr>
                  <a:t>2</a:t>
                </a:r>
              </a:p>
            </p:txBody>
          </p:sp>
          <p:sp>
            <p:nvSpPr>
              <p:cNvPr id="151" name="Rechteck 150">
                <a:extLst>
                  <a:ext uri="{FF2B5EF4-FFF2-40B4-BE49-F238E27FC236}">
                    <a16:creationId xmlns:a16="http://schemas.microsoft.com/office/drawing/2014/main" id="{64E67D15-DB31-104E-7037-B25A4BE6E240}"/>
                  </a:ext>
                </a:extLst>
              </p:cNvPr>
              <p:cNvSpPr/>
              <p:nvPr/>
            </p:nvSpPr>
            <p:spPr>
              <a:xfrm>
                <a:off x="9501809" y="1595437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accent2"/>
                    </a:solidFill>
                  </a:rPr>
                  <a:t>3</a:t>
                </a:r>
              </a:p>
            </p:txBody>
          </p:sp>
          <p:sp>
            <p:nvSpPr>
              <p:cNvPr id="152" name="Rechteck 151">
                <a:extLst>
                  <a:ext uri="{FF2B5EF4-FFF2-40B4-BE49-F238E27FC236}">
                    <a16:creationId xmlns:a16="http://schemas.microsoft.com/office/drawing/2014/main" id="{ABA69DAD-A20B-1CAC-89C2-0798C064B363}"/>
                  </a:ext>
                </a:extLst>
              </p:cNvPr>
              <p:cNvSpPr/>
              <p:nvPr/>
            </p:nvSpPr>
            <p:spPr>
              <a:xfrm>
                <a:off x="3101009" y="1595437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rgbClr val="FF0000"/>
                    </a:solidFill>
                  </a:rPr>
                  <a:t>4</a:t>
                </a:r>
              </a:p>
            </p:txBody>
          </p:sp>
          <p:sp>
            <p:nvSpPr>
              <p:cNvPr id="153" name="Rechteck 152">
                <a:extLst>
                  <a:ext uri="{FF2B5EF4-FFF2-40B4-BE49-F238E27FC236}">
                    <a16:creationId xmlns:a16="http://schemas.microsoft.com/office/drawing/2014/main" id="{CB1D5B9E-CA7A-F26D-0D85-F79035A7BC56}"/>
                  </a:ext>
                </a:extLst>
              </p:cNvPr>
              <p:cNvSpPr/>
              <p:nvPr/>
            </p:nvSpPr>
            <p:spPr>
              <a:xfrm>
                <a:off x="3101009" y="2509837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accent6"/>
                    </a:solidFill>
                  </a:rPr>
                  <a:t>1</a:t>
                </a:r>
              </a:p>
            </p:txBody>
          </p:sp>
          <p:sp>
            <p:nvSpPr>
              <p:cNvPr id="154" name="Rechteck 153">
                <a:extLst>
                  <a:ext uri="{FF2B5EF4-FFF2-40B4-BE49-F238E27FC236}">
                    <a16:creationId xmlns:a16="http://schemas.microsoft.com/office/drawing/2014/main" id="{C8F3D8B7-D20E-4C80-14CE-F1A2265FAA75}"/>
                  </a:ext>
                </a:extLst>
              </p:cNvPr>
              <p:cNvSpPr/>
              <p:nvPr/>
            </p:nvSpPr>
            <p:spPr>
              <a:xfrm>
                <a:off x="4015409" y="2509837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rgbClr val="FFC000"/>
                    </a:solidFill>
                  </a:rPr>
                  <a:t>2</a:t>
                </a:r>
              </a:p>
            </p:txBody>
          </p:sp>
          <p:sp>
            <p:nvSpPr>
              <p:cNvPr id="155" name="Rechteck 154">
                <a:extLst>
                  <a:ext uri="{FF2B5EF4-FFF2-40B4-BE49-F238E27FC236}">
                    <a16:creationId xmlns:a16="http://schemas.microsoft.com/office/drawing/2014/main" id="{4AE87E55-AC9A-CB87-9191-2AB1F0EDE6D4}"/>
                  </a:ext>
                </a:extLst>
              </p:cNvPr>
              <p:cNvSpPr/>
              <p:nvPr/>
            </p:nvSpPr>
            <p:spPr>
              <a:xfrm>
                <a:off x="4929809" y="2509837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accent2"/>
                    </a:solidFill>
                  </a:rPr>
                  <a:t>3</a:t>
                </a:r>
              </a:p>
            </p:txBody>
          </p:sp>
          <p:sp>
            <p:nvSpPr>
              <p:cNvPr id="156" name="Rechteck 155">
                <a:extLst>
                  <a:ext uri="{FF2B5EF4-FFF2-40B4-BE49-F238E27FC236}">
                    <a16:creationId xmlns:a16="http://schemas.microsoft.com/office/drawing/2014/main" id="{FF5CC6BE-2C71-5A99-B7BB-1FBB8F96CDF2}"/>
                  </a:ext>
                </a:extLst>
              </p:cNvPr>
              <p:cNvSpPr/>
              <p:nvPr/>
            </p:nvSpPr>
            <p:spPr>
              <a:xfrm>
                <a:off x="5844209" y="2509837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rgbClr val="FFC000"/>
                    </a:solidFill>
                  </a:rPr>
                  <a:t>2</a:t>
                </a:r>
              </a:p>
            </p:txBody>
          </p:sp>
          <p:sp>
            <p:nvSpPr>
              <p:cNvPr id="157" name="Rechteck 156">
                <a:extLst>
                  <a:ext uri="{FF2B5EF4-FFF2-40B4-BE49-F238E27FC236}">
                    <a16:creationId xmlns:a16="http://schemas.microsoft.com/office/drawing/2014/main" id="{EDFBCCFC-5786-9BC9-D0D8-177DDAECE869}"/>
                  </a:ext>
                </a:extLst>
              </p:cNvPr>
              <p:cNvSpPr/>
              <p:nvPr/>
            </p:nvSpPr>
            <p:spPr>
              <a:xfrm>
                <a:off x="6758609" y="2509837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accent6"/>
                    </a:solidFill>
                  </a:rPr>
                  <a:t>1</a:t>
                </a:r>
              </a:p>
            </p:txBody>
          </p:sp>
          <p:sp>
            <p:nvSpPr>
              <p:cNvPr id="158" name="Rechteck 157">
                <a:extLst>
                  <a:ext uri="{FF2B5EF4-FFF2-40B4-BE49-F238E27FC236}">
                    <a16:creationId xmlns:a16="http://schemas.microsoft.com/office/drawing/2014/main" id="{B4EE2F76-9E6D-6848-2453-F584ECFD489E}"/>
                  </a:ext>
                </a:extLst>
              </p:cNvPr>
              <p:cNvSpPr/>
              <p:nvPr/>
            </p:nvSpPr>
            <p:spPr>
              <a:xfrm>
                <a:off x="7673009" y="2509837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rgbClr val="FFC000"/>
                    </a:solidFill>
                  </a:rPr>
                  <a:t>2</a:t>
                </a:r>
              </a:p>
            </p:txBody>
          </p:sp>
          <p:sp>
            <p:nvSpPr>
              <p:cNvPr id="159" name="Rechteck 158">
                <a:extLst>
                  <a:ext uri="{FF2B5EF4-FFF2-40B4-BE49-F238E27FC236}">
                    <a16:creationId xmlns:a16="http://schemas.microsoft.com/office/drawing/2014/main" id="{6187D9D2-2AA9-8443-DDE1-692B1A88FFB3}"/>
                  </a:ext>
                </a:extLst>
              </p:cNvPr>
              <p:cNvSpPr/>
              <p:nvPr/>
            </p:nvSpPr>
            <p:spPr>
              <a:xfrm>
                <a:off x="8587409" y="2509837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accent2"/>
                    </a:solidFill>
                  </a:rPr>
                  <a:t>3</a:t>
                </a:r>
              </a:p>
            </p:txBody>
          </p:sp>
          <p:sp>
            <p:nvSpPr>
              <p:cNvPr id="160" name="Rechteck 159">
                <a:extLst>
                  <a:ext uri="{FF2B5EF4-FFF2-40B4-BE49-F238E27FC236}">
                    <a16:creationId xmlns:a16="http://schemas.microsoft.com/office/drawing/2014/main" id="{05F17540-CE84-5626-DFAB-70B3BB94823D}"/>
                  </a:ext>
                </a:extLst>
              </p:cNvPr>
              <p:cNvSpPr/>
              <p:nvPr/>
            </p:nvSpPr>
            <p:spPr>
              <a:xfrm>
                <a:off x="9501809" y="2509837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rgbClr val="FF0000"/>
                    </a:solidFill>
                  </a:rPr>
                  <a:t>4</a:t>
                </a:r>
              </a:p>
            </p:txBody>
          </p:sp>
          <p:sp>
            <p:nvSpPr>
              <p:cNvPr id="161" name="Rechteck 160">
                <a:extLst>
                  <a:ext uri="{FF2B5EF4-FFF2-40B4-BE49-F238E27FC236}">
                    <a16:creationId xmlns:a16="http://schemas.microsoft.com/office/drawing/2014/main" id="{0F64B7A3-D029-C597-A7AA-CC58F2E03637}"/>
                  </a:ext>
                </a:extLst>
              </p:cNvPr>
              <p:cNvSpPr/>
              <p:nvPr/>
            </p:nvSpPr>
            <p:spPr>
              <a:xfrm>
                <a:off x="4015409" y="3424237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accent2"/>
                    </a:solidFill>
                  </a:rPr>
                  <a:t>3</a:t>
                </a:r>
              </a:p>
            </p:txBody>
          </p:sp>
          <p:sp>
            <p:nvSpPr>
              <p:cNvPr id="162" name="Rechteck 161">
                <a:extLst>
                  <a:ext uri="{FF2B5EF4-FFF2-40B4-BE49-F238E27FC236}">
                    <a16:creationId xmlns:a16="http://schemas.microsoft.com/office/drawing/2014/main" id="{7E9EF92D-B4CD-DBE2-3F7E-2C74F4EDF6EF}"/>
                  </a:ext>
                </a:extLst>
              </p:cNvPr>
              <p:cNvSpPr/>
              <p:nvPr/>
            </p:nvSpPr>
            <p:spPr>
              <a:xfrm>
                <a:off x="4929809" y="3424237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accent1"/>
                    </a:solidFill>
                  </a:rPr>
                  <a:t>  0</a:t>
                </a:r>
              </a:p>
            </p:txBody>
          </p:sp>
          <p:sp>
            <p:nvSpPr>
              <p:cNvPr id="163" name="Rechteck 162">
                <a:extLst>
                  <a:ext uri="{FF2B5EF4-FFF2-40B4-BE49-F238E27FC236}">
                    <a16:creationId xmlns:a16="http://schemas.microsoft.com/office/drawing/2014/main" id="{C0DC9164-0CDE-A5C8-2E01-83D05701DFF7}"/>
                  </a:ext>
                </a:extLst>
              </p:cNvPr>
              <p:cNvSpPr/>
              <p:nvPr/>
            </p:nvSpPr>
            <p:spPr>
              <a:xfrm>
                <a:off x="5844209" y="3424237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accent2"/>
                    </a:solidFill>
                  </a:rPr>
                  <a:t>3</a:t>
                </a:r>
              </a:p>
            </p:txBody>
          </p:sp>
          <p:sp>
            <p:nvSpPr>
              <p:cNvPr id="164" name="Rechteck 163">
                <a:extLst>
                  <a:ext uri="{FF2B5EF4-FFF2-40B4-BE49-F238E27FC236}">
                    <a16:creationId xmlns:a16="http://schemas.microsoft.com/office/drawing/2014/main" id="{CE512570-1C6E-FC55-C879-E473F18DB27C}"/>
                  </a:ext>
                </a:extLst>
              </p:cNvPr>
              <p:cNvSpPr/>
              <p:nvPr/>
            </p:nvSpPr>
            <p:spPr>
              <a:xfrm>
                <a:off x="6758609" y="3424237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rgbClr val="FFC000"/>
                    </a:solidFill>
                  </a:rPr>
                  <a:t>2</a:t>
                </a:r>
              </a:p>
            </p:txBody>
          </p:sp>
          <p:sp>
            <p:nvSpPr>
              <p:cNvPr id="165" name="Rechteck 164">
                <a:extLst>
                  <a:ext uri="{FF2B5EF4-FFF2-40B4-BE49-F238E27FC236}">
                    <a16:creationId xmlns:a16="http://schemas.microsoft.com/office/drawing/2014/main" id="{6C2117AE-044E-0713-99BB-BCECABBB10EC}"/>
                  </a:ext>
                </a:extLst>
              </p:cNvPr>
              <p:cNvSpPr/>
              <p:nvPr/>
            </p:nvSpPr>
            <p:spPr>
              <a:xfrm>
                <a:off x="7673009" y="3424237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accent2"/>
                    </a:solidFill>
                  </a:rPr>
                  <a:t>3</a:t>
                </a:r>
              </a:p>
            </p:txBody>
          </p:sp>
          <p:sp>
            <p:nvSpPr>
              <p:cNvPr id="166" name="Rechteck 165">
                <a:extLst>
                  <a:ext uri="{FF2B5EF4-FFF2-40B4-BE49-F238E27FC236}">
                    <a16:creationId xmlns:a16="http://schemas.microsoft.com/office/drawing/2014/main" id="{4EE773DA-24BD-46D5-10D1-CC5CA3C6F6B9}"/>
                  </a:ext>
                </a:extLst>
              </p:cNvPr>
              <p:cNvSpPr/>
              <p:nvPr/>
            </p:nvSpPr>
            <p:spPr>
              <a:xfrm>
                <a:off x="8587409" y="3424237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rgbClr val="FFC000"/>
                    </a:solidFill>
                  </a:rPr>
                  <a:t>2</a:t>
                </a:r>
              </a:p>
            </p:txBody>
          </p:sp>
          <p:sp>
            <p:nvSpPr>
              <p:cNvPr id="167" name="Rechteck 166">
                <a:extLst>
                  <a:ext uri="{FF2B5EF4-FFF2-40B4-BE49-F238E27FC236}">
                    <a16:creationId xmlns:a16="http://schemas.microsoft.com/office/drawing/2014/main" id="{B96AA963-E34D-9B04-D04C-DEE71F7FC6EF}"/>
                  </a:ext>
                </a:extLst>
              </p:cNvPr>
              <p:cNvSpPr/>
              <p:nvPr/>
            </p:nvSpPr>
            <p:spPr>
              <a:xfrm>
                <a:off x="9501809" y="3424237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accent2"/>
                    </a:solidFill>
                  </a:rPr>
                  <a:t>3</a:t>
                </a:r>
              </a:p>
            </p:txBody>
          </p:sp>
          <p:sp>
            <p:nvSpPr>
              <p:cNvPr id="168" name="Rechteck 167">
                <a:extLst>
                  <a:ext uri="{FF2B5EF4-FFF2-40B4-BE49-F238E27FC236}">
                    <a16:creationId xmlns:a16="http://schemas.microsoft.com/office/drawing/2014/main" id="{5B7A23E6-3C33-CD36-071B-38A973714A14}"/>
                  </a:ext>
                </a:extLst>
              </p:cNvPr>
              <p:cNvSpPr/>
              <p:nvPr/>
            </p:nvSpPr>
            <p:spPr>
              <a:xfrm>
                <a:off x="3101009" y="3424237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rgbClr val="FFC000"/>
                    </a:solidFill>
                  </a:rPr>
                  <a:t>2</a:t>
                </a:r>
              </a:p>
            </p:txBody>
          </p:sp>
          <p:sp>
            <p:nvSpPr>
              <p:cNvPr id="169" name="Rechteck 168">
                <a:extLst>
                  <a:ext uri="{FF2B5EF4-FFF2-40B4-BE49-F238E27FC236}">
                    <a16:creationId xmlns:a16="http://schemas.microsoft.com/office/drawing/2014/main" id="{E7C4C9F1-401D-1A10-3E45-85F1B206D9ED}"/>
                  </a:ext>
                </a:extLst>
              </p:cNvPr>
              <p:cNvSpPr/>
              <p:nvPr/>
            </p:nvSpPr>
            <p:spPr>
              <a:xfrm>
                <a:off x="3101009" y="4348164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accent6"/>
                    </a:solidFill>
                  </a:rPr>
                  <a:t>1</a:t>
                </a:r>
              </a:p>
            </p:txBody>
          </p:sp>
          <p:sp>
            <p:nvSpPr>
              <p:cNvPr id="170" name="Rechteck 169">
                <a:extLst>
                  <a:ext uri="{FF2B5EF4-FFF2-40B4-BE49-F238E27FC236}">
                    <a16:creationId xmlns:a16="http://schemas.microsoft.com/office/drawing/2014/main" id="{06E5017D-0C13-A6E7-1F02-FF1C525D1E9C}"/>
                  </a:ext>
                </a:extLst>
              </p:cNvPr>
              <p:cNvSpPr/>
              <p:nvPr/>
            </p:nvSpPr>
            <p:spPr>
              <a:xfrm>
                <a:off x="4015409" y="4348164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rgbClr val="FFC000"/>
                    </a:solidFill>
                  </a:rPr>
                  <a:t>2</a:t>
                </a:r>
              </a:p>
            </p:txBody>
          </p:sp>
          <p:sp>
            <p:nvSpPr>
              <p:cNvPr id="171" name="Rechteck 170">
                <a:extLst>
                  <a:ext uri="{FF2B5EF4-FFF2-40B4-BE49-F238E27FC236}">
                    <a16:creationId xmlns:a16="http://schemas.microsoft.com/office/drawing/2014/main" id="{05166BBA-A9E1-AB7F-2E3F-6906E8E1D7E6}"/>
                  </a:ext>
                </a:extLst>
              </p:cNvPr>
              <p:cNvSpPr/>
              <p:nvPr/>
            </p:nvSpPr>
            <p:spPr>
              <a:xfrm>
                <a:off x="4929809" y="4348164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accent2"/>
                    </a:solidFill>
                  </a:rPr>
                  <a:t>3</a:t>
                </a:r>
              </a:p>
            </p:txBody>
          </p:sp>
          <p:sp>
            <p:nvSpPr>
              <p:cNvPr id="172" name="Rechteck 171">
                <a:extLst>
                  <a:ext uri="{FF2B5EF4-FFF2-40B4-BE49-F238E27FC236}">
                    <a16:creationId xmlns:a16="http://schemas.microsoft.com/office/drawing/2014/main" id="{C78218EF-4ADA-03B5-B3E6-7B8A2D690487}"/>
                  </a:ext>
                </a:extLst>
              </p:cNvPr>
              <p:cNvSpPr/>
              <p:nvPr/>
            </p:nvSpPr>
            <p:spPr>
              <a:xfrm>
                <a:off x="5844209" y="4348164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rgbClr val="FFC000"/>
                    </a:solidFill>
                  </a:rPr>
                  <a:t>2</a:t>
                </a:r>
              </a:p>
            </p:txBody>
          </p:sp>
          <p:sp>
            <p:nvSpPr>
              <p:cNvPr id="173" name="Rechteck 172">
                <a:extLst>
                  <a:ext uri="{FF2B5EF4-FFF2-40B4-BE49-F238E27FC236}">
                    <a16:creationId xmlns:a16="http://schemas.microsoft.com/office/drawing/2014/main" id="{E895D31F-B45B-A021-A5EC-4DEF9D90CBBD}"/>
                  </a:ext>
                </a:extLst>
              </p:cNvPr>
              <p:cNvSpPr/>
              <p:nvPr/>
            </p:nvSpPr>
            <p:spPr>
              <a:xfrm>
                <a:off x="6758609" y="4348164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accent6"/>
                    </a:solidFill>
                  </a:rPr>
                  <a:t>1</a:t>
                </a:r>
              </a:p>
            </p:txBody>
          </p:sp>
          <p:sp>
            <p:nvSpPr>
              <p:cNvPr id="174" name="Rechteck 173">
                <a:extLst>
                  <a:ext uri="{FF2B5EF4-FFF2-40B4-BE49-F238E27FC236}">
                    <a16:creationId xmlns:a16="http://schemas.microsoft.com/office/drawing/2014/main" id="{DA35BEF1-17BD-8C82-1E4E-9A612D380F78}"/>
                  </a:ext>
                </a:extLst>
              </p:cNvPr>
              <p:cNvSpPr/>
              <p:nvPr/>
            </p:nvSpPr>
            <p:spPr>
              <a:xfrm>
                <a:off x="7673009" y="4348164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rgbClr val="FFC000"/>
                    </a:solidFill>
                  </a:rPr>
                  <a:t>2</a:t>
                </a:r>
              </a:p>
            </p:txBody>
          </p:sp>
          <p:sp>
            <p:nvSpPr>
              <p:cNvPr id="175" name="Rechteck 174">
                <a:extLst>
                  <a:ext uri="{FF2B5EF4-FFF2-40B4-BE49-F238E27FC236}">
                    <a16:creationId xmlns:a16="http://schemas.microsoft.com/office/drawing/2014/main" id="{3E9B175B-25F3-1605-79DB-E23BAEB82EBF}"/>
                  </a:ext>
                </a:extLst>
              </p:cNvPr>
              <p:cNvSpPr/>
              <p:nvPr/>
            </p:nvSpPr>
            <p:spPr>
              <a:xfrm>
                <a:off x="8587409" y="4348164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accent2"/>
                    </a:solidFill>
                  </a:rPr>
                  <a:t>3</a:t>
                </a:r>
              </a:p>
            </p:txBody>
          </p:sp>
          <p:sp>
            <p:nvSpPr>
              <p:cNvPr id="176" name="Rechteck 175">
                <a:extLst>
                  <a:ext uri="{FF2B5EF4-FFF2-40B4-BE49-F238E27FC236}">
                    <a16:creationId xmlns:a16="http://schemas.microsoft.com/office/drawing/2014/main" id="{DA751661-2158-E0DA-1778-8E1F91D205B7}"/>
                  </a:ext>
                </a:extLst>
              </p:cNvPr>
              <p:cNvSpPr/>
              <p:nvPr/>
            </p:nvSpPr>
            <p:spPr>
              <a:xfrm>
                <a:off x="9501809" y="4348164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rgbClr val="FF0000"/>
                    </a:solidFill>
                  </a:rPr>
                  <a:t>4</a:t>
                </a:r>
              </a:p>
            </p:txBody>
          </p:sp>
          <p:sp>
            <p:nvSpPr>
              <p:cNvPr id="177" name="Rechteck 176">
                <a:extLst>
                  <a:ext uri="{FF2B5EF4-FFF2-40B4-BE49-F238E27FC236}">
                    <a16:creationId xmlns:a16="http://schemas.microsoft.com/office/drawing/2014/main" id="{6AD39031-10D0-0A59-C14A-AA90C5C0BB91}"/>
                  </a:ext>
                </a:extLst>
              </p:cNvPr>
              <p:cNvSpPr/>
              <p:nvPr/>
            </p:nvSpPr>
            <p:spPr>
              <a:xfrm>
                <a:off x="4015409" y="5262564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accent6"/>
                    </a:solidFill>
                  </a:rPr>
                  <a:t>1</a:t>
                </a:r>
              </a:p>
            </p:txBody>
          </p:sp>
          <p:sp>
            <p:nvSpPr>
              <p:cNvPr id="178" name="Rechteck 177">
                <a:extLst>
                  <a:ext uri="{FF2B5EF4-FFF2-40B4-BE49-F238E27FC236}">
                    <a16:creationId xmlns:a16="http://schemas.microsoft.com/office/drawing/2014/main" id="{0B03C68B-A122-7A18-AFB6-E603E53A80E8}"/>
                  </a:ext>
                </a:extLst>
              </p:cNvPr>
              <p:cNvSpPr/>
              <p:nvPr/>
            </p:nvSpPr>
            <p:spPr>
              <a:xfrm>
                <a:off x="4929809" y="5262564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rgbClr val="FFC000"/>
                    </a:solidFill>
                  </a:rPr>
                  <a:t>2</a:t>
                </a:r>
              </a:p>
            </p:txBody>
          </p:sp>
          <p:sp>
            <p:nvSpPr>
              <p:cNvPr id="179" name="Rechteck 178">
                <a:extLst>
                  <a:ext uri="{FF2B5EF4-FFF2-40B4-BE49-F238E27FC236}">
                    <a16:creationId xmlns:a16="http://schemas.microsoft.com/office/drawing/2014/main" id="{71818C9F-FF97-15D8-FD47-252ABD96E423}"/>
                  </a:ext>
                </a:extLst>
              </p:cNvPr>
              <p:cNvSpPr/>
              <p:nvPr/>
            </p:nvSpPr>
            <p:spPr>
              <a:xfrm>
                <a:off x="5844209" y="5262564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accent6"/>
                    </a:solidFill>
                  </a:rPr>
                  <a:t>1</a:t>
                </a:r>
              </a:p>
            </p:txBody>
          </p:sp>
          <p:sp>
            <p:nvSpPr>
              <p:cNvPr id="180" name="Rechteck 179">
                <a:extLst>
                  <a:ext uri="{FF2B5EF4-FFF2-40B4-BE49-F238E27FC236}">
                    <a16:creationId xmlns:a16="http://schemas.microsoft.com/office/drawing/2014/main" id="{A407C2C2-5E0F-00A1-0955-5C945E5ED709}"/>
                  </a:ext>
                </a:extLst>
              </p:cNvPr>
              <p:cNvSpPr/>
              <p:nvPr/>
            </p:nvSpPr>
            <p:spPr>
              <a:xfrm>
                <a:off x="6758609" y="5262564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rgbClr val="FF0000"/>
                    </a:solidFill>
                  </a:rPr>
                  <a:t>4</a:t>
                </a:r>
              </a:p>
            </p:txBody>
          </p:sp>
          <p:sp>
            <p:nvSpPr>
              <p:cNvPr id="181" name="Rechteck 180">
                <a:extLst>
                  <a:ext uri="{FF2B5EF4-FFF2-40B4-BE49-F238E27FC236}">
                    <a16:creationId xmlns:a16="http://schemas.microsoft.com/office/drawing/2014/main" id="{8B0EDA4B-43A9-E165-8486-F857EE9ABBE2}"/>
                  </a:ext>
                </a:extLst>
              </p:cNvPr>
              <p:cNvSpPr/>
              <p:nvPr/>
            </p:nvSpPr>
            <p:spPr>
              <a:xfrm>
                <a:off x="7673009" y="5262564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accent2"/>
                    </a:solidFill>
                  </a:rPr>
                  <a:t>3</a:t>
                </a:r>
              </a:p>
            </p:txBody>
          </p:sp>
          <p:sp>
            <p:nvSpPr>
              <p:cNvPr id="182" name="Rechteck 181">
                <a:extLst>
                  <a:ext uri="{FF2B5EF4-FFF2-40B4-BE49-F238E27FC236}">
                    <a16:creationId xmlns:a16="http://schemas.microsoft.com/office/drawing/2014/main" id="{2FCE5303-D823-B590-2808-59FC0D59477D}"/>
                  </a:ext>
                </a:extLst>
              </p:cNvPr>
              <p:cNvSpPr/>
              <p:nvPr/>
            </p:nvSpPr>
            <p:spPr>
              <a:xfrm>
                <a:off x="8587409" y="5262564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rgbClr val="FFC000"/>
                    </a:solidFill>
                  </a:rPr>
                  <a:t>2</a:t>
                </a:r>
              </a:p>
            </p:txBody>
          </p:sp>
          <p:sp>
            <p:nvSpPr>
              <p:cNvPr id="183" name="Rechteck 182">
                <a:extLst>
                  <a:ext uri="{FF2B5EF4-FFF2-40B4-BE49-F238E27FC236}">
                    <a16:creationId xmlns:a16="http://schemas.microsoft.com/office/drawing/2014/main" id="{33D0ADED-E6D7-23CC-20C9-CB6251A4324E}"/>
                  </a:ext>
                </a:extLst>
              </p:cNvPr>
              <p:cNvSpPr/>
              <p:nvPr/>
            </p:nvSpPr>
            <p:spPr>
              <a:xfrm>
                <a:off x="9501809" y="5262564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accent2"/>
                    </a:solidFill>
                  </a:rPr>
                  <a:t>3</a:t>
                </a:r>
              </a:p>
            </p:txBody>
          </p:sp>
          <p:sp>
            <p:nvSpPr>
              <p:cNvPr id="184" name="Rechteck 183">
                <a:extLst>
                  <a:ext uri="{FF2B5EF4-FFF2-40B4-BE49-F238E27FC236}">
                    <a16:creationId xmlns:a16="http://schemas.microsoft.com/office/drawing/2014/main" id="{CE824D5F-BEAF-1E98-DE17-5F5072D299C2}"/>
                  </a:ext>
                </a:extLst>
              </p:cNvPr>
              <p:cNvSpPr/>
              <p:nvPr/>
            </p:nvSpPr>
            <p:spPr>
              <a:xfrm>
                <a:off x="3101009" y="5262564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rgbClr val="FF0000"/>
                    </a:solidFill>
                  </a:rPr>
                  <a:t>4</a:t>
                </a:r>
              </a:p>
            </p:txBody>
          </p:sp>
          <p:sp>
            <p:nvSpPr>
              <p:cNvPr id="185" name="Rechteck 184">
                <a:extLst>
                  <a:ext uri="{FF2B5EF4-FFF2-40B4-BE49-F238E27FC236}">
                    <a16:creationId xmlns:a16="http://schemas.microsoft.com/office/drawing/2014/main" id="{6524F3CD-84E0-BA45-32FA-20C475962366}"/>
                  </a:ext>
                </a:extLst>
              </p:cNvPr>
              <p:cNvSpPr/>
              <p:nvPr/>
            </p:nvSpPr>
            <p:spPr>
              <a:xfrm>
                <a:off x="3101009" y="6176964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accent2"/>
                    </a:solidFill>
                  </a:rPr>
                  <a:t>3</a:t>
                </a:r>
              </a:p>
            </p:txBody>
          </p:sp>
          <p:sp>
            <p:nvSpPr>
              <p:cNvPr id="186" name="Rechteck 185">
                <a:extLst>
                  <a:ext uri="{FF2B5EF4-FFF2-40B4-BE49-F238E27FC236}">
                    <a16:creationId xmlns:a16="http://schemas.microsoft.com/office/drawing/2014/main" id="{85EDB859-55FD-2E92-EEBB-04CE47598D0F}"/>
                  </a:ext>
                </a:extLst>
              </p:cNvPr>
              <p:cNvSpPr/>
              <p:nvPr/>
            </p:nvSpPr>
            <p:spPr>
              <a:xfrm>
                <a:off x="4015409" y="6176964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rgbClr val="FFC000"/>
                    </a:solidFill>
                  </a:rPr>
                  <a:t>2</a:t>
                </a:r>
              </a:p>
            </p:txBody>
          </p:sp>
          <p:sp>
            <p:nvSpPr>
              <p:cNvPr id="187" name="Rechteck 186">
                <a:extLst>
                  <a:ext uri="{FF2B5EF4-FFF2-40B4-BE49-F238E27FC236}">
                    <a16:creationId xmlns:a16="http://schemas.microsoft.com/office/drawing/2014/main" id="{5D47646B-2361-E39C-FB41-C1501BFAB8E4}"/>
                  </a:ext>
                </a:extLst>
              </p:cNvPr>
              <p:cNvSpPr/>
              <p:nvPr/>
            </p:nvSpPr>
            <p:spPr>
              <a:xfrm>
                <a:off x="4929809" y="6176964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accent2"/>
                    </a:solidFill>
                  </a:rPr>
                  <a:t>3</a:t>
                </a:r>
              </a:p>
            </p:txBody>
          </p:sp>
          <p:sp>
            <p:nvSpPr>
              <p:cNvPr id="188" name="Rechteck 187">
                <a:extLst>
                  <a:ext uri="{FF2B5EF4-FFF2-40B4-BE49-F238E27FC236}">
                    <a16:creationId xmlns:a16="http://schemas.microsoft.com/office/drawing/2014/main" id="{2943BBA0-4598-9B7E-8C04-52B0B829465F}"/>
                  </a:ext>
                </a:extLst>
              </p:cNvPr>
              <p:cNvSpPr/>
              <p:nvPr/>
            </p:nvSpPr>
            <p:spPr>
              <a:xfrm>
                <a:off x="5844209" y="6176964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rgbClr val="FFC000"/>
                    </a:solidFill>
                  </a:rPr>
                  <a:t>2</a:t>
                </a:r>
              </a:p>
            </p:txBody>
          </p:sp>
          <p:sp>
            <p:nvSpPr>
              <p:cNvPr id="189" name="Rechteck 188">
                <a:extLst>
                  <a:ext uri="{FF2B5EF4-FFF2-40B4-BE49-F238E27FC236}">
                    <a16:creationId xmlns:a16="http://schemas.microsoft.com/office/drawing/2014/main" id="{6CF30F8D-284E-B8F5-56A8-6BA1DF86BF52}"/>
                  </a:ext>
                </a:extLst>
              </p:cNvPr>
              <p:cNvSpPr/>
              <p:nvPr/>
            </p:nvSpPr>
            <p:spPr>
              <a:xfrm>
                <a:off x="6758609" y="6176964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accent2"/>
                    </a:solidFill>
                  </a:rPr>
                  <a:t>3</a:t>
                </a:r>
              </a:p>
            </p:txBody>
          </p:sp>
          <p:sp>
            <p:nvSpPr>
              <p:cNvPr id="190" name="Rechteck 189">
                <a:extLst>
                  <a:ext uri="{FF2B5EF4-FFF2-40B4-BE49-F238E27FC236}">
                    <a16:creationId xmlns:a16="http://schemas.microsoft.com/office/drawing/2014/main" id="{1733097D-00BC-CE9B-3D96-71A522B145CF}"/>
                  </a:ext>
                </a:extLst>
              </p:cNvPr>
              <p:cNvSpPr/>
              <p:nvPr/>
            </p:nvSpPr>
            <p:spPr>
              <a:xfrm>
                <a:off x="7673009" y="6176964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rgbClr val="FFC000"/>
                    </a:solidFill>
                  </a:rPr>
                  <a:t>2</a:t>
                </a:r>
              </a:p>
            </p:txBody>
          </p:sp>
          <p:sp>
            <p:nvSpPr>
              <p:cNvPr id="191" name="Rechteck 190">
                <a:extLst>
                  <a:ext uri="{FF2B5EF4-FFF2-40B4-BE49-F238E27FC236}">
                    <a16:creationId xmlns:a16="http://schemas.microsoft.com/office/drawing/2014/main" id="{83A4E3B8-0BA8-29CF-27E7-165B86EE363C}"/>
                  </a:ext>
                </a:extLst>
              </p:cNvPr>
              <p:cNvSpPr/>
              <p:nvPr/>
            </p:nvSpPr>
            <p:spPr>
              <a:xfrm>
                <a:off x="8587409" y="6176964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accent2"/>
                    </a:solidFill>
                  </a:rPr>
                  <a:t>3</a:t>
                </a:r>
              </a:p>
            </p:txBody>
          </p:sp>
          <p:sp>
            <p:nvSpPr>
              <p:cNvPr id="192" name="Rechteck 191">
                <a:extLst>
                  <a:ext uri="{FF2B5EF4-FFF2-40B4-BE49-F238E27FC236}">
                    <a16:creationId xmlns:a16="http://schemas.microsoft.com/office/drawing/2014/main" id="{263BB2E4-02DA-26A7-CF09-86AEAD2751D0}"/>
                  </a:ext>
                </a:extLst>
              </p:cNvPr>
              <p:cNvSpPr/>
              <p:nvPr/>
            </p:nvSpPr>
            <p:spPr>
              <a:xfrm>
                <a:off x="9501809" y="6176964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rgbClr val="FF0000"/>
                    </a:solidFill>
                  </a:rPr>
                  <a:t>4</a:t>
                </a:r>
              </a:p>
            </p:txBody>
          </p:sp>
          <p:sp>
            <p:nvSpPr>
              <p:cNvPr id="193" name="Rechteck 192">
                <a:extLst>
                  <a:ext uri="{FF2B5EF4-FFF2-40B4-BE49-F238E27FC236}">
                    <a16:creationId xmlns:a16="http://schemas.microsoft.com/office/drawing/2014/main" id="{2094F438-8D81-C9C3-20C7-F81F4D1B2384}"/>
                  </a:ext>
                </a:extLst>
              </p:cNvPr>
              <p:cNvSpPr/>
              <p:nvPr/>
            </p:nvSpPr>
            <p:spPr>
              <a:xfrm>
                <a:off x="4015409" y="7091364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accent2"/>
                    </a:solidFill>
                  </a:rPr>
                  <a:t>3</a:t>
                </a:r>
              </a:p>
            </p:txBody>
          </p:sp>
          <p:sp>
            <p:nvSpPr>
              <p:cNvPr id="194" name="Rechteck 193">
                <a:extLst>
                  <a:ext uri="{FF2B5EF4-FFF2-40B4-BE49-F238E27FC236}">
                    <a16:creationId xmlns:a16="http://schemas.microsoft.com/office/drawing/2014/main" id="{BFFA6B18-93B2-1BA4-91FF-283FD12AADA4}"/>
                  </a:ext>
                </a:extLst>
              </p:cNvPr>
              <p:cNvSpPr/>
              <p:nvPr/>
            </p:nvSpPr>
            <p:spPr>
              <a:xfrm>
                <a:off x="4929809" y="7091364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rgbClr val="FFC000"/>
                    </a:solidFill>
                  </a:rPr>
                  <a:t>2</a:t>
                </a:r>
              </a:p>
            </p:txBody>
          </p:sp>
          <p:sp>
            <p:nvSpPr>
              <p:cNvPr id="195" name="Rechteck 194">
                <a:extLst>
                  <a:ext uri="{FF2B5EF4-FFF2-40B4-BE49-F238E27FC236}">
                    <a16:creationId xmlns:a16="http://schemas.microsoft.com/office/drawing/2014/main" id="{BA56A128-5DAE-B465-1B3D-0354A201CFF3}"/>
                  </a:ext>
                </a:extLst>
              </p:cNvPr>
              <p:cNvSpPr/>
              <p:nvPr/>
            </p:nvSpPr>
            <p:spPr>
              <a:xfrm>
                <a:off x="5844209" y="7091364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accent2"/>
                    </a:solidFill>
                  </a:rPr>
                  <a:t>3</a:t>
                </a:r>
              </a:p>
            </p:txBody>
          </p:sp>
          <p:sp>
            <p:nvSpPr>
              <p:cNvPr id="196" name="Rechteck 195">
                <a:extLst>
                  <a:ext uri="{FF2B5EF4-FFF2-40B4-BE49-F238E27FC236}">
                    <a16:creationId xmlns:a16="http://schemas.microsoft.com/office/drawing/2014/main" id="{95EC5B9F-435C-0DC9-B9A0-0FC9BD04C7A9}"/>
                  </a:ext>
                </a:extLst>
              </p:cNvPr>
              <p:cNvSpPr/>
              <p:nvPr/>
            </p:nvSpPr>
            <p:spPr>
              <a:xfrm>
                <a:off x="6758609" y="7091364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rgbClr val="FFC000"/>
                    </a:solidFill>
                  </a:rPr>
                  <a:t>2</a:t>
                </a:r>
              </a:p>
            </p:txBody>
          </p:sp>
          <p:sp>
            <p:nvSpPr>
              <p:cNvPr id="197" name="Rechteck 196">
                <a:extLst>
                  <a:ext uri="{FF2B5EF4-FFF2-40B4-BE49-F238E27FC236}">
                    <a16:creationId xmlns:a16="http://schemas.microsoft.com/office/drawing/2014/main" id="{279A73B6-553B-06FF-678A-1B75945AF038}"/>
                  </a:ext>
                </a:extLst>
              </p:cNvPr>
              <p:cNvSpPr/>
              <p:nvPr/>
            </p:nvSpPr>
            <p:spPr>
              <a:xfrm>
                <a:off x="7673009" y="7091364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accent2"/>
                    </a:solidFill>
                  </a:rPr>
                  <a:t>3</a:t>
                </a:r>
              </a:p>
            </p:txBody>
          </p:sp>
          <p:sp>
            <p:nvSpPr>
              <p:cNvPr id="198" name="Rechteck 197">
                <a:extLst>
                  <a:ext uri="{FF2B5EF4-FFF2-40B4-BE49-F238E27FC236}">
                    <a16:creationId xmlns:a16="http://schemas.microsoft.com/office/drawing/2014/main" id="{AF599EA4-4671-5D61-A2D9-B108BA96A848}"/>
                  </a:ext>
                </a:extLst>
              </p:cNvPr>
              <p:cNvSpPr/>
              <p:nvPr/>
            </p:nvSpPr>
            <p:spPr>
              <a:xfrm>
                <a:off x="8587409" y="7091364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rgbClr val="FF0000"/>
                    </a:solidFill>
                  </a:rPr>
                  <a:t>4</a:t>
                </a:r>
              </a:p>
            </p:txBody>
          </p:sp>
          <p:sp>
            <p:nvSpPr>
              <p:cNvPr id="199" name="Rechteck 198">
                <a:extLst>
                  <a:ext uri="{FF2B5EF4-FFF2-40B4-BE49-F238E27FC236}">
                    <a16:creationId xmlns:a16="http://schemas.microsoft.com/office/drawing/2014/main" id="{FC7C6C6A-B0D3-8089-6513-D1575AC22664}"/>
                  </a:ext>
                </a:extLst>
              </p:cNvPr>
              <p:cNvSpPr/>
              <p:nvPr/>
            </p:nvSpPr>
            <p:spPr>
              <a:xfrm>
                <a:off x="9501809" y="7091364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accent2"/>
                    </a:solidFill>
                  </a:rPr>
                  <a:t>3</a:t>
                </a:r>
              </a:p>
            </p:txBody>
          </p:sp>
          <p:sp>
            <p:nvSpPr>
              <p:cNvPr id="200" name="Rechteck 199">
                <a:extLst>
                  <a:ext uri="{FF2B5EF4-FFF2-40B4-BE49-F238E27FC236}">
                    <a16:creationId xmlns:a16="http://schemas.microsoft.com/office/drawing/2014/main" id="{938BC276-BECD-A620-F23A-4DF631058B8E}"/>
                  </a:ext>
                </a:extLst>
              </p:cNvPr>
              <p:cNvSpPr/>
              <p:nvPr/>
            </p:nvSpPr>
            <p:spPr>
              <a:xfrm>
                <a:off x="3101009" y="7091364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rgbClr val="FFC000"/>
                    </a:solidFill>
                  </a:rPr>
                  <a:t>2</a:t>
                </a:r>
              </a:p>
            </p:txBody>
          </p:sp>
        </p:grpSp>
        <p:pic>
          <p:nvPicPr>
            <p:cNvPr id="201" name="Grafik 200" descr="Schachfiguren Silhouette">
              <a:extLst>
                <a:ext uri="{FF2B5EF4-FFF2-40B4-BE49-F238E27FC236}">
                  <a16:creationId xmlns:a16="http://schemas.microsoft.com/office/drawing/2014/main" id="{3391BE6F-883C-9B05-2950-BFDD51D6034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4290173" y="4322404"/>
              <a:ext cx="393910" cy="393910"/>
            </a:xfrm>
            <a:custGeom>
              <a:avLst/>
              <a:gdLst>
                <a:gd name="connsiteX0" fmla="*/ 0 w 914400"/>
                <a:gd name="connsiteY0" fmla="*/ 0 h 914400"/>
                <a:gd name="connsiteX1" fmla="*/ 914400 w 914400"/>
                <a:gd name="connsiteY1" fmla="*/ 0 h 914400"/>
                <a:gd name="connsiteX2" fmla="*/ 914400 w 914400"/>
                <a:gd name="connsiteY2" fmla="*/ 6435 h 914400"/>
                <a:gd name="connsiteX3" fmla="*/ 466675 w 914400"/>
                <a:gd name="connsiteY3" fmla="*/ 6435 h 914400"/>
                <a:gd name="connsiteX4" fmla="*/ 466675 w 914400"/>
                <a:gd name="connsiteY4" fmla="*/ 914400 h 914400"/>
                <a:gd name="connsiteX5" fmla="*/ 0 w 914400"/>
                <a:gd name="connsiteY5" fmla="*/ 91440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4400" h="914400">
                  <a:moveTo>
                    <a:pt x="0" y="0"/>
                  </a:moveTo>
                  <a:lnTo>
                    <a:pt x="914400" y="0"/>
                  </a:lnTo>
                  <a:lnTo>
                    <a:pt x="914400" y="6435"/>
                  </a:lnTo>
                  <a:lnTo>
                    <a:pt x="466675" y="6435"/>
                  </a:lnTo>
                  <a:lnTo>
                    <a:pt x="466675" y="914400"/>
                  </a:lnTo>
                  <a:lnTo>
                    <a:pt x="0" y="914400"/>
                  </a:lnTo>
                  <a:close/>
                </a:path>
              </a:pathLst>
            </a:custGeom>
            <a:effectLst>
              <a:glow rad="63500">
                <a:schemeClr val="accent4">
                  <a:satMod val="175000"/>
                  <a:alpha val="40000"/>
                </a:schemeClr>
              </a:glow>
            </a:effectLst>
          </p:spPr>
        </p:pic>
      </p:grpSp>
      <p:grpSp>
        <p:nvGrpSpPr>
          <p:cNvPr id="204" name="Gruppieren 203">
            <a:extLst>
              <a:ext uri="{FF2B5EF4-FFF2-40B4-BE49-F238E27FC236}">
                <a16:creationId xmlns:a16="http://schemas.microsoft.com/office/drawing/2014/main" id="{7DE04659-8886-E485-9795-CF5E47CC9E4D}"/>
              </a:ext>
            </a:extLst>
          </p:cNvPr>
          <p:cNvGrpSpPr/>
          <p:nvPr/>
        </p:nvGrpSpPr>
        <p:grpSpPr>
          <a:xfrm>
            <a:off x="2069081" y="2846105"/>
            <a:ext cx="3545154" cy="3562747"/>
            <a:chOff x="7540290" y="2979996"/>
            <a:chExt cx="3545154" cy="3562747"/>
          </a:xfrm>
        </p:grpSpPr>
        <p:grpSp>
          <p:nvGrpSpPr>
            <p:cNvPr id="6" name="Gruppieren 5">
              <a:extLst>
                <a:ext uri="{FF2B5EF4-FFF2-40B4-BE49-F238E27FC236}">
                  <a16:creationId xmlns:a16="http://schemas.microsoft.com/office/drawing/2014/main" id="{2BFEDB01-F66F-C12E-2F46-56E682E5D21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540290" y="2979996"/>
              <a:ext cx="3545154" cy="3562747"/>
              <a:chOff x="3101009" y="681037"/>
              <a:chExt cx="7315200" cy="7351500"/>
            </a:xfrm>
          </p:grpSpPr>
          <p:sp>
            <p:nvSpPr>
              <p:cNvPr id="7" name="Rechteck 6">
                <a:extLst>
                  <a:ext uri="{FF2B5EF4-FFF2-40B4-BE49-F238E27FC236}">
                    <a16:creationId xmlns:a16="http://schemas.microsoft.com/office/drawing/2014/main" id="{835F286D-498C-94FC-98CE-8B4F3697F7D3}"/>
                  </a:ext>
                </a:extLst>
              </p:cNvPr>
              <p:cNvSpPr/>
              <p:nvPr/>
            </p:nvSpPr>
            <p:spPr>
              <a:xfrm>
                <a:off x="3101009" y="681037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/>
                  <a:t>2</a:t>
                </a:r>
              </a:p>
            </p:txBody>
          </p:sp>
          <p:sp>
            <p:nvSpPr>
              <p:cNvPr id="8" name="Rechteck 7">
                <a:extLst>
                  <a:ext uri="{FF2B5EF4-FFF2-40B4-BE49-F238E27FC236}">
                    <a16:creationId xmlns:a16="http://schemas.microsoft.com/office/drawing/2014/main" id="{CC8451D7-5518-3998-1106-804F299A25ED}"/>
                  </a:ext>
                </a:extLst>
              </p:cNvPr>
              <p:cNvSpPr/>
              <p:nvPr/>
            </p:nvSpPr>
            <p:spPr>
              <a:xfrm>
                <a:off x="4015409" y="681037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/>
                  <a:t>2</a:t>
                </a:r>
              </a:p>
            </p:txBody>
          </p:sp>
          <p:sp>
            <p:nvSpPr>
              <p:cNvPr id="9" name="Rechteck 8">
                <a:extLst>
                  <a:ext uri="{FF2B5EF4-FFF2-40B4-BE49-F238E27FC236}">
                    <a16:creationId xmlns:a16="http://schemas.microsoft.com/office/drawing/2014/main" id="{6DB9190A-3273-579A-2047-89021578FB0D}"/>
                  </a:ext>
                </a:extLst>
              </p:cNvPr>
              <p:cNvSpPr/>
              <p:nvPr/>
            </p:nvSpPr>
            <p:spPr>
              <a:xfrm>
                <a:off x="4929809" y="681037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accent6"/>
                    </a:solidFill>
                  </a:rPr>
                  <a:t>1</a:t>
                </a:r>
              </a:p>
            </p:txBody>
          </p:sp>
          <p:sp>
            <p:nvSpPr>
              <p:cNvPr id="10" name="Rechteck 9">
                <a:extLst>
                  <a:ext uri="{FF2B5EF4-FFF2-40B4-BE49-F238E27FC236}">
                    <a16:creationId xmlns:a16="http://schemas.microsoft.com/office/drawing/2014/main" id="{9958E147-05D8-A21B-1F04-1C022D468640}"/>
                  </a:ext>
                </a:extLst>
              </p:cNvPr>
              <p:cNvSpPr/>
              <p:nvPr/>
            </p:nvSpPr>
            <p:spPr>
              <a:xfrm>
                <a:off x="5844209" y="681037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/>
                  <a:t>2</a:t>
                </a:r>
              </a:p>
            </p:txBody>
          </p:sp>
          <p:sp>
            <p:nvSpPr>
              <p:cNvPr id="11" name="Rechteck 10">
                <a:extLst>
                  <a:ext uri="{FF2B5EF4-FFF2-40B4-BE49-F238E27FC236}">
                    <a16:creationId xmlns:a16="http://schemas.microsoft.com/office/drawing/2014/main" id="{59A872D8-0FAB-4AF5-DBA8-9DCC33FEB6B9}"/>
                  </a:ext>
                </a:extLst>
              </p:cNvPr>
              <p:cNvSpPr/>
              <p:nvPr/>
            </p:nvSpPr>
            <p:spPr>
              <a:xfrm>
                <a:off x="6758609" y="681037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/>
                  <a:t>2</a:t>
                </a:r>
              </a:p>
            </p:txBody>
          </p:sp>
          <p:sp>
            <p:nvSpPr>
              <p:cNvPr id="12" name="Rechteck 11">
                <a:extLst>
                  <a:ext uri="{FF2B5EF4-FFF2-40B4-BE49-F238E27FC236}">
                    <a16:creationId xmlns:a16="http://schemas.microsoft.com/office/drawing/2014/main" id="{3D9531F2-306C-5730-9BFB-7206BE65FDCB}"/>
                  </a:ext>
                </a:extLst>
              </p:cNvPr>
              <p:cNvSpPr/>
              <p:nvPr/>
            </p:nvSpPr>
            <p:spPr>
              <a:xfrm>
                <a:off x="7673009" y="681037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/>
                  <a:t>2</a:t>
                </a:r>
              </a:p>
            </p:txBody>
          </p:sp>
          <p:sp>
            <p:nvSpPr>
              <p:cNvPr id="13" name="Rechteck 12">
                <a:extLst>
                  <a:ext uri="{FF2B5EF4-FFF2-40B4-BE49-F238E27FC236}">
                    <a16:creationId xmlns:a16="http://schemas.microsoft.com/office/drawing/2014/main" id="{121F2C87-C6E5-0F12-7B83-1D492EFCAE61}"/>
                  </a:ext>
                </a:extLst>
              </p:cNvPr>
              <p:cNvSpPr/>
              <p:nvPr/>
            </p:nvSpPr>
            <p:spPr>
              <a:xfrm>
                <a:off x="8587409" y="681037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/>
                  <a:t>2</a:t>
                </a:r>
              </a:p>
            </p:txBody>
          </p:sp>
          <p:sp>
            <p:nvSpPr>
              <p:cNvPr id="14" name="Rechteck 13">
                <a:extLst>
                  <a:ext uri="{FF2B5EF4-FFF2-40B4-BE49-F238E27FC236}">
                    <a16:creationId xmlns:a16="http://schemas.microsoft.com/office/drawing/2014/main" id="{C85EA556-007D-620E-8E27-6FB2F707330E}"/>
                  </a:ext>
                </a:extLst>
              </p:cNvPr>
              <p:cNvSpPr/>
              <p:nvPr/>
            </p:nvSpPr>
            <p:spPr>
              <a:xfrm>
                <a:off x="9501809" y="681037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rgbClr val="FFC000"/>
                    </a:solidFill>
                  </a:rPr>
                  <a:t>2</a:t>
                </a:r>
              </a:p>
            </p:txBody>
          </p:sp>
          <p:sp>
            <p:nvSpPr>
              <p:cNvPr id="15" name="Rechteck 14">
                <a:extLst>
                  <a:ext uri="{FF2B5EF4-FFF2-40B4-BE49-F238E27FC236}">
                    <a16:creationId xmlns:a16="http://schemas.microsoft.com/office/drawing/2014/main" id="{7AD0E579-48AB-FD40-75EB-065C10C50F49}"/>
                  </a:ext>
                </a:extLst>
              </p:cNvPr>
              <p:cNvSpPr/>
              <p:nvPr/>
            </p:nvSpPr>
            <p:spPr>
              <a:xfrm>
                <a:off x="4015409" y="1595437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/>
                  <a:t>2</a:t>
                </a:r>
              </a:p>
            </p:txBody>
          </p:sp>
          <p:sp>
            <p:nvSpPr>
              <p:cNvPr id="16" name="Rechteck 15">
                <a:extLst>
                  <a:ext uri="{FF2B5EF4-FFF2-40B4-BE49-F238E27FC236}">
                    <a16:creationId xmlns:a16="http://schemas.microsoft.com/office/drawing/2014/main" id="{43835798-8C42-E264-3EAD-FDB965C434DD}"/>
                  </a:ext>
                </a:extLst>
              </p:cNvPr>
              <p:cNvSpPr/>
              <p:nvPr/>
            </p:nvSpPr>
            <p:spPr>
              <a:xfrm>
                <a:off x="4929809" y="1595437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accent6"/>
                    </a:solidFill>
                  </a:rPr>
                  <a:t>1</a:t>
                </a:r>
              </a:p>
            </p:txBody>
          </p:sp>
          <p:sp>
            <p:nvSpPr>
              <p:cNvPr id="17" name="Rechteck 16">
                <a:extLst>
                  <a:ext uri="{FF2B5EF4-FFF2-40B4-BE49-F238E27FC236}">
                    <a16:creationId xmlns:a16="http://schemas.microsoft.com/office/drawing/2014/main" id="{1DBD3D89-2476-1EE9-3C0F-7EC8736EB624}"/>
                  </a:ext>
                </a:extLst>
              </p:cNvPr>
              <p:cNvSpPr/>
              <p:nvPr/>
            </p:nvSpPr>
            <p:spPr>
              <a:xfrm>
                <a:off x="5844209" y="1595437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/>
                  <a:t>2</a:t>
                </a:r>
              </a:p>
            </p:txBody>
          </p:sp>
          <p:sp>
            <p:nvSpPr>
              <p:cNvPr id="18" name="Rechteck 17">
                <a:extLst>
                  <a:ext uri="{FF2B5EF4-FFF2-40B4-BE49-F238E27FC236}">
                    <a16:creationId xmlns:a16="http://schemas.microsoft.com/office/drawing/2014/main" id="{AA37FEA4-BB3B-636D-181C-43CC73EFA868}"/>
                  </a:ext>
                </a:extLst>
              </p:cNvPr>
              <p:cNvSpPr/>
              <p:nvPr/>
            </p:nvSpPr>
            <p:spPr>
              <a:xfrm>
                <a:off x="6758609" y="1595437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/>
                  <a:t>2</a:t>
                </a:r>
              </a:p>
            </p:txBody>
          </p:sp>
          <p:sp>
            <p:nvSpPr>
              <p:cNvPr id="19" name="Rechteck 18">
                <a:extLst>
                  <a:ext uri="{FF2B5EF4-FFF2-40B4-BE49-F238E27FC236}">
                    <a16:creationId xmlns:a16="http://schemas.microsoft.com/office/drawing/2014/main" id="{8CAB67EB-826A-B527-F711-EDCFEF5AB9C7}"/>
                  </a:ext>
                </a:extLst>
              </p:cNvPr>
              <p:cNvSpPr/>
              <p:nvPr/>
            </p:nvSpPr>
            <p:spPr>
              <a:xfrm>
                <a:off x="7673009" y="1595437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/>
                  <a:t>2</a:t>
                </a:r>
              </a:p>
            </p:txBody>
          </p:sp>
          <p:sp>
            <p:nvSpPr>
              <p:cNvPr id="20" name="Rechteck 19">
                <a:extLst>
                  <a:ext uri="{FF2B5EF4-FFF2-40B4-BE49-F238E27FC236}">
                    <a16:creationId xmlns:a16="http://schemas.microsoft.com/office/drawing/2014/main" id="{39EC4D5F-C581-359C-A757-97A413BF9765}"/>
                  </a:ext>
                </a:extLst>
              </p:cNvPr>
              <p:cNvSpPr/>
              <p:nvPr/>
            </p:nvSpPr>
            <p:spPr>
              <a:xfrm>
                <a:off x="8587409" y="1595437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/>
                  <a:t>2</a:t>
                </a:r>
              </a:p>
            </p:txBody>
          </p:sp>
          <p:sp>
            <p:nvSpPr>
              <p:cNvPr id="21" name="Rechteck 20">
                <a:extLst>
                  <a:ext uri="{FF2B5EF4-FFF2-40B4-BE49-F238E27FC236}">
                    <a16:creationId xmlns:a16="http://schemas.microsoft.com/office/drawing/2014/main" id="{715C1CD5-693F-1692-00FB-6B9ACD0B6BD0}"/>
                  </a:ext>
                </a:extLst>
              </p:cNvPr>
              <p:cNvSpPr/>
              <p:nvPr/>
            </p:nvSpPr>
            <p:spPr>
              <a:xfrm>
                <a:off x="9501809" y="1595437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rgbClr val="FFC000"/>
                    </a:solidFill>
                  </a:rPr>
                  <a:t>2</a:t>
                </a:r>
              </a:p>
            </p:txBody>
          </p:sp>
          <p:sp>
            <p:nvSpPr>
              <p:cNvPr id="22" name="Rechteck 21">
                <a:extLst>
                  <a:ext uri="{FF2B5EF4-FFF2-40B4-BE49-F238E27FC236}">
                    <a16:creationId xmlns:a16="http://schemas.microsoft.com/office/drawing/2014/main" id="{E966AF14-1736-35DF-EC2B-5FE9552BA36F}"/>
                  </a:ext>
                </a:extLst>
              </p:cNvPr>
              <p:cNvSpPr/>
              <p:nvPr/>
            </p:nvSpPr>
            <p:spPr>
              <a:xfrm>
                <a:off x="3101009" y="1595437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/>
                  <a:t>2</a:t>
                </a:r>
              </a:p>
            </p:txBody>
          </p:sp>
          <p:sp>
            <p:nvSpPr>
              <p:cNvPr id="23" name="Rechteck 22">
                <a:extLst>
                  <a:ext uri="{FF2B5EF4-FFF2-40B4-BE49-F238E27FC236}">
                    <a16:creationId xmlns:a16="http://schemas.microsoft.com/office/drawing/2014/main" id="{8A604D6E-8252-BFA3-9C89-7994EE5B703E}"/>
                  </a:ext>
                </a:extLst>
              </p:cNvPr>
              <p:cNvSpPr/>
              <p:nvPr/>
            </p:nvSpPr>
            <p:spPr>
              <a:xfrm>
                <a:off x="3101009" y="2509837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/>
                  <a:t>2</a:t>
                </a:r>
              </a:p>
            </p:txBody>
          </p:sp>
          <p:sp>
            <p:nvSpPr>
              <p:cNvPr id="24" name="Rechteck 23">
                <a:extLst>
                  <a:ext uri="{FF2B5EF4-FFF2-40B4-BE49-F238E27FC236}">
                    <a16:creationId xmlns:a16="http://schemas.microsoft.com/office/drawing/2014/main" id="{B17A5D7F-E3CD-B83C-2C05-739616C86228}"/>
                  </a:ext>
                </a:extLst>
              </p:cNvPr>
              <p:cNvSpPr/>
              <p:nvPr/>
            </p:nvSpPr>
            <p:spPr>
              <a:xfrm>
                <a:off x="4015409" y="2509837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/>
                  <a:t>2</a:t>
                </a:r>
              </a:p>
            </p:txBody>
          </p:sp>
          <p:sp>
            <p:nvSpPr>
              <p:cNvPr id="25" name="Rechteck 24">
                <a:extLst>
                  <a:ext uri="{FF2B5EF4-FFF2-40B4-BE49-F238E27FC236}">
                    <a16:creationId xmlns:a16="http://schemas.microsoft.com/office/drawing/2014/main" id="{62E8247A-F0F5-7463-1995-F62C79FB94EB}"/>
                  </a:ext>
                </a:extLst>
              </p:cNvPr>
              <p:cNvSpPr/>
              <p:nvPr/>
            </p:nvSpPr>
            <p:spPr>
              <a:xfrm>
                <a:off x="4929809" y="2509837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accent6"/>
                    </a:solidFill>
                  </a:rPr>
                  <a:t>1</a:t>
                </a:r>
              </a:p>
            </p:txBody>
          </p:sp>
          <p:sp>
            <p:nvSpPr>
              <p:cNvPr id="26" name="Rechteck 25">
                <a:extLst>
                  <a:ext uri="{FF2B5EF4-FFF2-40B4-BE49-F238E27FC236}">
                    <a16:creationId xmlns:a16="http://schemas.microsoft.com/office/drawing/2014/main" id="{135B2CC2-D077-201F-FBF3-8378E088107D}"/>
                  </a:ext>
                </a:extLst>
              </p:cNvPr>
              <p:cNvSpPr/>
              <p:nvPr/>
            </p:nvSpPr>
            <p:spPr>
              <a:xfrm>
                <a:off x="5844209" y="2509837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/>
                  <a:t>2</a:t>
                </a:r>
              </a:p>
            </p:txBody>
          </p:sp>
          <p:sp>
            <p:nvSpPr>
              <p:cNvPr id="27" name="Rechteck 26">
                <a:extLst>
                  <a:ext uri="{FF2B5EF4-FFF2-40B4-BE49-F238E27FC236}">
                    <a16:creationId xmlns:a16="http://schemas.microsoft.com/office/drawing/2014/main" id="{9760A885-F63A-98CD-FE8A-D97674D1B520}"/>
                  </a:ext>
                </a:extLst>
              </p:cNvPr>
              <p:cNvSpPr/>
              <p:nvPr/>
            </p:nvSpPr>
            <p:spPr>
              <a:xfrm>
                <a:off x="6758609" y="2509837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/>
                  <a:t>2</a:t>
                </a:r>
              </a:p>
            </p:txBody>
          </p:sp>
          <p:sp>
            <p:nvSpPr>
              <p:cNvPr id="28" name="Rechteck 27">
                <a:extLst>
                  <a:ext uri="{FF2B5EF4-FFF2-40B4-BE49-F238E27FC236}">
                    <a16:creationId xmlns:a16="http://schemas.microsoft.com/office/drawing/2014/main" id="{137ABF8D-FFB4-8E53-D21B-48D095A00469}"/>
                  </a:ext>
                </a:extLst>
              </p:cNvPr>
              <p:cNvSpPr/>
              <p:nvPr/>
            </p:nvSpPr>
            <p:spPr>
              <a:xfrm>
                <a:off x="7673009" y="2509837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/>
                  <a:t>2</a:t>
                </a:r>
              </a:p>
            </p:txBody>
          </p:sp>
          <p:sp>
            <p:nvSpPr>
              <p:cNvPr id="29" name="Rechteck 28">
                <a:extLst>
                  <a:ext uri="{FF2B5EF4-FFF2-40B4-BE49-F238E27FC236}">
                    <a16:creationId xmlns:a16="http://schemas.microsoft.com/office/drawing/2014/main" id="{28BF88FC-2E5F-ADE8-9EA4-73E6AAC0C579}"/>
                  </a:ext>
                </a:extLst>
              </p:cNvPr>
              <p:cNvSpPr/>
              <p:nvPr/>
            </p:nvSpPr>
            <p:spPr>
              <a:xfrm>
                <a:off x="8587409" y="2509837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/>
                  <a:t>2</a:t>
                </a:r>
              </a:p>
            </p:txBody>
          </p:sp>
          <p:sp>
            <p:nvSpPr>
              <p:cNvPr id="30" name="Rechteck 29">
                <a:extLst>
                  <a:ext uri="{FF2B5EF4-FFF2-40B4-BE49-F238E27FC236}">
                    <a16:creationId xmlns:a16="http://schemas.microsoft.com/office/drawing/2014/main" id="{5F7C55E7-E5F6-84DF-1B8D-7C5FA0D07D1C}"/>
                  </a:ext>
                </a:extLst>
              </p:cNvPr>
              <p:cNvSpPr/>
              <p:nvPr/>
            </p:nvSpPr>
            <p:spPr>
              <a:xfrm>
                <a:off x="9501809" y="2509837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rgbClr val="FFC000"/>
                    </a:solidFill>
                  </a:rPr>
                  <a:t>2</a:t>
                </a:r>
              </a:p>
            </p:txBody>
          </p:sp>
          <p:sp>
            <p:nvSpPr>
              <p:cNvPr id="31" name="Rechteck 30">
                <a:extLst>
                  <a:ext uri="{FF2B5EF4-FFF2-40B4-BE49-F238E27FC236}">
                    <a16:creationId xmlns:a16="http://schemas.microsoft.com/office/drawing/2014/main" id="{FE49BB94-FC1C-2BA9-01B4-12825A63BE20}"/>
                  </a:ext>
                </a:extLst>
              </p:cNvPr>
              <p:cNvSpPr/>
              <p:nvPr/>
            </p:nvSpPr>
            <p:spPr>
              <a:xfrm>
                <a:off x="4015409" y="3424237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accent6"/>
                    </a:solidFill>
                  </a:rPr>
                  <a:t>1</a:t>
                </a:r>
              </a:p>
            </p:txBody>
          </p:sp>
          <p:sp>
            <p:nvSpPr>
              <p:cNvPr id="32" name="Rechteck 31">
                <a:extLst>
                  <a:ext uri="{FF2B5EF4-FFF2-40B4-BE49-F238E27FC236}">
                    <a16:creationId xmlns:a16="http://schemas.microsoft.com/office/drawing/2014/main" id="{204FDA22-FE69-D306-0C1C-36950062E17F}"/>
                  </a:ext>
                </a:extLst>
              </p:cNvPr>
              <p:cNvSpPr/>
              <p:nvPr/>
            </p:nvSpPr>
            <p:spPr>
              <a:xfrm>
                <a:off x="4929809" y="3424237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accent1"/>
                    </a:solidFill>
                  </a:rPr>
                  <a:t>  0</a:t>
                </a:r>
              </a:p>
            </p:txBody>
          </p:sp>
          <p:sp>
            <p:nvSpPr>
              <p:cNvPr id="33" name="Rechteck 32">
                <a:extLst>
                  <a:ext uri="{FF2B5EF4-FFF2-40B4-BE49-F238E27FC236}">
                    <a16:creationId xmlns:a16="http://schemas.microsoft.com/office/drawing/2014/main" id="{1E7CF991-9078-FB88-AF99-5FDFC89A7AED}"/>
                  </a:ext>
                </a:extLst>
              </p:cNvPr>
              <p:cNvSpPr/>
              <p:nvPr/>
            </p:nvSpPr>
            <p:spPr>
              <a:xfrm>
                <a:off x="5844209" y="3424237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accent6"/>
                    </a:solidFill>
                  </a:rPr>
                  <a:t>1</a:t>
                </a:r>
              </a:p>
            </p:txBody>
          </p:sp>
          <p:sp>
            <p:nvSpPr>
              <p:cNvPr id="34" name="Rechteck 33">
                <a:extLst>
                  <a:ext uri="{FF2B5EF4-FFF2-40B4-BE49-F238E27FC236}">
                    <a16:creationId xmlns:a16="http://schemas.microsoft.com/office/drawing/2014/main" id="{A62D0DF4-FED5-D95A-060F-AE4C72B49DB3}"/>
                  </a:ext>
                </a:extLst>
              </p:cNvPr>
              <p:cNvSpPr/>
              <p:nvPr/>
            </p:nvSpPr>
            <p:spPr>
              <a:xfrm>
                <a:off x="6758609" y="3424237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accent6"/>
                    </a:solidFill>
                  </a:rPr>
                  <a:t>1</a:t>
                </a:r>
              </a:p>
            </p:txBody>
          </p:sp>
          <p:sp>
            <p:nvSpPr>
              <p:cNvPr id="35" name="Rechteck 34">
                <a:extLst>
                  <a:ext uri="{FF2B5EF4-FFF2-40B4-BE49-F238E27FC236}">
                    <a16:creationId xmlns:a16="http://schemas.microsoft.com/office/drawing/2014/main" id="{B63AE7BC-2086-2310-38F3-42BB64EF1955}"/>
                  </a:ext>
                </a:extLst>
              </p:cNvPr>
              <p:cNvSpPr/>
              <p:nvPr/>
            </p:nvSpPr>
            <p:spPr>
              <a:xfrm>
                <a:off x="7673009" y="3424237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accent6"/>
                    </a:solidFill>
                  </a:rPr>
                  <a:t>1</a:t>
                </a:r>
              </a:p>
            </p:txBody>
          </p:sp>
          <p:sp>
            <p:nvSpPr>
              <p:cNvPr id="36" name="Rechteck 35">
                <a:extLst>
                  <a:ext uri="{FF2B5EF4-FFF2-40B4-BE49-F238E27FC236}">
                    <a16:creationId xmlns:a16="http://schemas.microsoft.com/office/drawing/2014/main" id="{BE42EB70-DA3D-0376-B1A5-52A0B7D22DBF}"/>
                  </a:ext>
                </a:extLst>
              </p:cNvPr>
              <p:cNvSpPr/>
              <p:nvPr/>
            </p:nvSpPr>
            <p:spPr>
              <a:xfrm>
                <a:off x="8587409" y="3424237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accent6"/>
                    </a:solidFill>
                  </a:rPr>
                  <a:t>1</a:t>
                </a:r>
              </a:p>
            </p:txBody>
          </p:sp>
          <p:sp>
            <p:nvSpPr>
              <p:cNvPr id="37" name="Rechteck 36">
                <a:extLst>
                  <a:ext uri="{FF2B5EF4-FFF2-40B4-BE49-F238E27FC236}">
                    <a16:creationId xmlns:a16="http://schemas.microsoft.com/office/drawing/2014/main" id="{1B1CEB4E-3395-E7CC-F869-F7AF71FCC2E8}"/>
                  </a:ext>
                </a:extLst>
              </p:cNvPr>
              <p:cNvSpPr/>
              <p:nvPr/>
            </p:nvSpPr>
            <p:spPr>
              <a:xfrm>
                <a:off x="9501809" y="3424237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accent6"/>
                    </a:solidFill>
                  </a:rPr>
                  <a:t>1</a:t>
                </a:r>
              </a:p>
            </p:txBody>
          </p:sp>
          <p:sp>
            <p:nvSpPr>
              <p:cNvPr id="38" name="Rechteck 37">
                <a:extLst>
                  <a:ext uri="{FF2B5EF4-FFF2-40B4-BE49-F238E27FC236}">
                    <a16:creationId xmlns:a16="http://schemas.microsoft.com/office/drawing/2014/main" id="{81EBBE6B-BCF2-953F-8D13-48EC6594F186}"/>
                  </a:ext>
                </a:extLst>
              </p:cNvPr>
              <p:cNvSpPr/>
              <p:nvPr/>
            </p:nvSpPr>
            <p:spPr>
              <a:xfrm>
                <a:off x="3101009" y="3424237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accent6"/>
                    </a:solidFill>
                  </a:rPr>
                  <a:t>1</a:t>
                </a:r>
              </a:p>
            </p:txBody>
          </p:sp>
          <p:sp>
            <p:nvSpPr>
              <p:cNvPr id="39" name="Rechteck 38">
                <a:extLst>
                  <a:ext uri="{FF2B5EF4-FFF2-40B4-BE49-F238E27FC236}">
                    <a16:creationId xmlns:a16="http://schemas.microsoft.com/office/drawing/2014/main" id="{8E937F0C-8328-3EC6-F2C4-F7EBFA1658F8}"/>
                  </a:ext>
                </a:extLst>
              </p:cNvPr>
              <p:cNvSpPr/>
              <p:nvPr/>
            </p:nvSpPr>
            <p:spPr>
              <a:xfrm>
                <a:off x="3101009" y="4348164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/>
                  <a:t>2</a:t>
                </a:r>
              </a:p>
            </p:txBody>
          </p:sp>
          <p:sp>
            <p:nvSpPr>
              <p:cNvPr id="40" name="Rechteck 39">
                <a:extLst>
                  <a:ext uri="{FF2B5EF4-FFF2-40B4-BE49-F238E27FC236}">
                    <a16:creationId xmlns:a16="http://schemas.microsoft.com/office/drawing/2014/main" id="{A16C64AE-32B2-BFD4-E362-02911D7BAFDD}"/>
                  </a:ext>
                </a:extLst>
              </p:cNvPr>
              <p:cNvSpPr/>
              <p:nvPr/>
            </p:nvSpPr>
            <p:spPr>
              <a:xfrm>
                <a:off x="4015409" y="4348164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/>
                  <a:t>2</a:t>
                </a:r>
              </a:p>
            </p:txBody>
          </p:sp>
          <p:sp>
            <p:nvSpPr>
              <p:cNvPr id="41" name="Rechteck 40">
                <a:extLst>
                  <a:ext uri="{FF2B5EF4-FFF2-40B4-BE49-F238E27FC236}">
                    <a16:creationId xmlns:a16="http://schemas.microsoft.com/office/drawing/2014/main" id="{AB50E5A6-823D-FFB4-19B9-551374D472C1}"/>
                  </a:ext>
                </a:extLst>
              </p:cNvPr>
              <p:cNvSpPr/>
              <p:nvPr/>
            </p:nvSpPr>
            <p:spPr>
              <a:xfrm>
                <a:off x="4929809" y="4348164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accent6"/>
                    </a:solidFill>
                  </a:rPr>
                  <a:t>1</a:t>
                </a:r>
              </a:p>
            </p:txBody>
          </p:sp>
          <p:sp>
            <p:nvSpPr>
              <p:cNvPr id="42" name="Rechteck 41">
                <a:extLst>
                  <a:ext uri="{FF2B5EF4-FFF2-40B4-BE49-F238E27FC236}">
                    <a16:creationId xmlns:a16="http://schemas.microsoft.com/office/drawing/2014/main" id="{2FD9D8A7-A698-3ADF-EA7C-EC7A0EB1916B}"/>
                  </a:ext>
                </a:extLst>
              </p:cNvPr>
              <p:cNvSpPr/>
              <p:nvPr/>
            </p:nvSpPr>
            <p:spPr>
              <a:xfrm>
                <a:off x="5844209" y="4348164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/>
                  <a:t>2</a:t>
                </a:r>
              </a:p>
            </p:txBody>
          </p:sp>
          <p:sp>
            <p:nvSpPr>
              <p:cNvPr id="43" name="Rechteck 42">
                <a:extLst>
                  <a:ext uri="{FF2B5EF4-FFF2-40B4-BE49-F238E27FC236}">
                    <a16:creationId xmlns:a16="http://schemas.microsoft.com/office/drawing/2014/main" id="{D3DDF600-E987-750E-D2D2-0DD08DC49A01}"/>
                  </a:ext>
                </a:extLst>
              </p:cNvPr>
              <p:cNvSpPr/>
              <p:nvPr/>
            </p:nvSpPr>
            <p:spPr>
              <a:xfrm>
                <a:off x="6758609" y="4348164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/>
                  <a:t>2</a:t>
                </a:r>
              </a:p>
            </p:txBody>
          </p:sp>
          <p:sp>
            <p:nvSpPr>
              <p:cNvPr id="44" name="Rechteck 43">
                <a:extLst>
                  <a:ext uri="{FF2B5EF4-FFF2-40B4-BE49-F238E27FC236}">
                    <a16:creationId xmlns:a16="http://schemas.microsoft.com/office/drawing/2014/main" id="{8B52F21F-CB4A-8ADD-0206-DB0285C95C1E}"/>
                  </a:ext>
                </a:extLst>
              </p:cNvPr>
              <p:cNvSpPr/>
              <p:nvPr/>
            </p:nvSpPr>
            <p:spPr>
              <a:xfrm>
                <a:off x="7673009" y="4348164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/>
                  <a:t>2</a:t>
                </a:r>
              </a:p>
            </p:txBody>
          </p:sp>
          <p:sp>
            <p:nvSpPr>
              <p:cNvPr id="45" name="Rechteck 44">
                <a:extLst>
                  <a:ext uri="{FF2B5EF4-FFF2-40B4-BE49-F238E27FC236}">
                    <a16:creationId xmlns:a16="http://schemas.microsoft.com/office/drawing/2014/main" id="{E013CC4F-1992-D56B-8CEF-46D1426A2C2D}"/>
                  </a:ext>
                </a:extLst>
              </p:cNvPr>
              <p:cNvSpPr/>
              <p:nvPr/>
            </p:nvSpPr>
            <p:spPr>
              <a:xfrm>
                <a:off x="8587409" y="4348164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/>
                  <a:t>2</a:t>
                </a:r>
              </a:p>
            </p:txBody>
          </p:sp>
          <p:sp>
            <p:nvSpPr>
              <p:cNvPr id="46" name="Rechteck 45">
                <a:extLst>
                  <a:ext uri="{FF2B5EF4-FFF2-40B4-BE49-F238E27FC236}">
                    <a16:creationId xmlns:a16="http://schemas.microsoft.com/office/drawing/2014/main" id="{922C886A-84C7-7CB8-2220-6220C373FAC2}"/>
                  </a:ext>
                </a:extLst>
              </p:cNvPr>
              <p:cNvSpPr/>
              <p:nvPr/>
            </p:nvSpPr>
            <p:spPr>
              <a:xfrm>
                <a:off x="9501810" y="4348165"/>
                <a:ext cx="914399" cy="91439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/>
                  <a:t>2</a:t>
                </a:r>
              </a:p>
            </p:txBody>
          </p:sp>
          <p:sp>
            <p:nvSpPr>
              <p:cNvPr id="47" name="Rechteck 46">
                <a:extLst>
                  <a:ext uri="{FF2B5EF4-FFF2-40B4-BE49-F238E27FC236}">
                    <a16:creationId xmlns:a16="http://schemas.microsoft.com/office/drawing/2014/main" id="{6318032E-207D-E073-9A50-2EB38E200414}"/>
                  </a:ext>
                </a:extLst>
              </p:cNvPr>
              <p:cNvSpPr/>
              <p:nvPr/>
            </p:nvSpPr>
            <p:spPr>
              <a:xfrm>
                <a:off x="4015409" y="5262564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/>
                  <a:t>2</a:t>
                </a:r>
              </a:p>
            </p:txBody>
          </p:sp>
          <p:sp>
            <p:nvSpPr>
              <p:cNvPr id="48" name="Rechteck 47">
                <a:extLst>
                  <a:ext uri="{FF2B5EF4-FFF2-40B4-BE49-F238E27FC236}">
                    <a16:creationId xmlns:a16="http://schemas.microsoft.com/office/drawing/2014/main" id="{E99CAC6B-7855-5762-B0AB-ACAAE76B83B2}"/>
                  </a:ext>
                </a:extLst>
              </p:cNvPr>
              <p:cNvSpPr/>
              <p:nvPr/>
            </p:nvSpPr>
            <p:spPr>
              <a:xfrm>
                <a:off x="4929809" y="5262564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accent6"/>
                    </a:solidFill>
                  </a:rPr>
                  <a:t>1</a:t>
                </a:r>
              </a:p>
            </p:txBody>
          </p:sp>
          <p:sp>
            <p:nvSpPr>
              <p:cNvPr id="49" name="Rechteck 48">
                <a:extLst>
                  <a:ext uri="{FF2B5EF4-FFF2-40B4-BE49-F238E27FC236}">
                    <a16:creationId xmlns:a16="http://schemas.microsoft.com/office/drawing/2014/main" id="{D6321C22-70C3-9819-9AD7-968A59CEC51E}"/>
                  </a:ext>
                </a:extLst>
              </p:cNvPr>
              <p:cNvSpPr/>
              <p:nvPr/>
            </p:nvSpPr>
            <p:spPr>
              <a:xfrm>
                <a:off x="5844209" y="5262564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/>
                  <a:t>2</a:t>
                </a:r>
              </a:p>
            </p:txBody>
          </p:sp>
          <p:sp>
            <p:nvSpPr>
              <p:cNvPr id="50" name="Rechteck 49">
                <a:extLst>
                  <a:ext uri="{FF2B5EF4-FFF2-40B4-BE49-F238E27FC236}">
                    <a16:creationId xmlns:a16="http://schemas.microsoft.com/office/drawing/2014/main" id="{93D8CF97-3BF3-F3DE-B9C3-BF4CF5C22655}"/>
                  </a:ext>
                </a:extLst>
              </p:cNvPr>
              <p:cNvSpPr/>
              <p:nvPr/>
            </p:nvSpPr>
            <p:spPr>
              <a:xfrm>
                <a:off x="6758609" y="5262564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/>
                  <a:t>2</a:t>
                </a:r>
              </a:p>
            </p:txBody>
          </p:sp>
          <p:sp>
            <p:nvSpPr>
              <p:cNvPr id="51" name="Rechteck 50">
                <a:extLst>
                  <a:ext uri="{FF2B5EF4-FFF2-40B4-BE49-F238E27FC236}">
                    <a16:creationId xmlns:a16="http://schemas.microsoft.com/office/drawing/2014/main" id="{BE3AEFE4-DA9F-686D-4351-38115295A8C6}"/>
                  </a:ext>
                </a:extLst>
              </p:cNvPr>
              <p:cNvSpPr/>
              <p:nvPr/>
            </p:nvSpPr>
            <p:spPr>
              <a:xfrm>
                <a:off x="7673009" y="5262564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/>
                  <a:t>2</a:t>
                </a:r>
              </a:p>
            </p:txBody>
          </p:sp>
          <p:sp>
            <p:nvSpPr>
              <p:cNvPr id="52" name="Rechteck 51">
                <a:extLst>
                  <a:ext uri="{FF2B5EF4-FFF2-40B4-BE49-F238E27FC236}">
                    <a16:creationId xmlns:a16="http://schemas.microsoft.com/office/drawing/2014/main" id="{723C1A79-8096-B4A9-EA17-A6894AF522FF}"/>
                  </a:ext>
                </a:extLst>
              </p:cNvPr>
              <p:cNvSpPr/>
              <p:nvPr/>
            </p:nvSpPr>
            <p:spPr>
              <a:xfrm>
                <a:off x="8587409" y="5262564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/>
                  <a:t>2</a:t>
                </a:r>
              </a:p>
            </p:txBody>
          </p:sp>
          <p:sp>
            <p:nvSpPr>
              <p:cNvPr id="53" name="Rechteck 52">
                <a:extLst>
                  <a:ext uri="{FF2B5EF4-FFF2-40B4-BE49-F238E27FC236}">
                    <a16:creationId xmlns:a16="http://schemas.microsoft.com/office/drawing/2014/main" id="{7069E9CB-BD0A-224F-8F7C-16CCE4DF7755}"/>
                  </a:ext>
                </a:extLst>
              </p:cNvPr>
              <p:cNvSpPr/>
              <p:nvPr/>
            </p:nvSpPr>
            <p:spPr>
              <a:xfrm>
                <a:off x="9501809" y="5262564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/>
                  <a:t>2</a:t>
                </a:r>
              </a:p>
            </p:txBody>
          </p:sp>
          <p:sp>
            <p:nvSpPr>
              <p:cNvPr id="54" name="Rechteck 53">
                <a:extLst>
                  <a:ext uri="{FF2B5EF4-FFF2-40B4-BE49-F238E27FC236}">
                    <a16:creationId xmlns:a16="http://schemas.microsoft.com/office/drawing/2014/main" id="{10507C86-7CD7-C2ED-1160-634CE57D1A49}"/>
                  </a:ext>
                </a:extLst>
              </p:cNvPr>
              <p:cNvSpPr/>
              <p:nvPr/>
            </p:nvSpPr>
            <p:spPr>
              <a:xfrm>
                <a:off x="3101009" y="5262564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/>
                  <a:t>2</a:t>
                </a:r>
              </a:p>
            </p:txBody>
          </p:sp>
          <p:sp>
            <p:nvSpPr>
              <p:cNvPr id="55" name="Rechteck 54">
                <a:extLst>
                  <a:ext uri="{FF2B5EF4-FFF2-40B4-BE49-F238E27FC236}">
                    <a16:creationId xmlns:a16="http://schemas.microsoft.com/office/drawing/2014/main" id="{2A43D2E4-5BD4-22A8-2E9D-BB112A2AC72C}"/>
                  </a:ext>
                </a:extLst>
              </p:cNvPr>
              <p:cNvSpPr/>
              <p:nvPr/>
            </p:nvSpPr>
            <p:spPr>
              <a:xfrm>
                <a:off x="3101009" y="6176964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/>
                  <a:t>2</a:t>
                </a:r>
              </a:p>
            </p:txBody>
          </p:sp>
          <p:sp>
            <p:nvSpPr>
              <p:cNvPr id="56" name="Rechteck 55">
                <a:extLst>
                  <a:ext uri="{FF2B5EF4-FFF2-40B4-BE49-F238E27FC236}">
                    <a16:creationId xmlns:a16="http://schemas.microsoft.com/office/drawing/2014/main" id="{0543891B-60B7-EFB2-708F-4E6A9852792D}"/>
                  </a:ext>
                </a:extLst>
              </p:cNvPr>
              <p:cNvSpPr/>
              <p:nvPr/>
            </p:nvSpPr>
            <p:spPr>
              <a:xfrm>
                <a:off x="4015409" y="6176964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/>
                  <a:t>2</a:t>
                </a:r>
              </a:p>
            </p:txBody>
          </p:sp>
          <p:sp>
            <p:nvSpPr>
              <p:cNvPr id="57" name="Rechteck 56">
                <a:extLst>
                  <a:ext uri="{FF2B5EF4-FFF2-40B4-BE49-F238E27FC236}">
                    <a16:creationId xmlns:a16="http://schemas.microsoft.com/office/drawing/2014/main" id="{C6A67077-34F4-46C5-CB56-3FC6163C9E7F}"/>
                  </a:ext>
                </a:extLst>
              </p:cNvPr>
              <p:cNvSpPr/>
              <p:nvPr/>
            </p:nvSpPr>
            <p:spPr>
              <a:xfrm>
                <a:off x="4929809" y="6176964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accent6"/>
                    </a:solidFill>
                  </a:rPr>
                  <a:t>1</a:t>
                </a:r>
              </a:p>
            </p:txBody>
          </p:sp>
          <p:sp>
            <p:nvSpPr>
              <p:cNvPr id="58" name="Rechteck 57">
                <a:extLst>
                  <a:ext uri="{FF2B5EF4-FFF2-40B4-BE49-F238E27FC236}">
                    <a16:creationId xmlns:a16="http://schemas.microsoft.com/office/drawing/2014/main" id="{6E1FCBE8-6D57-ADE9-E194-DF58F0CCB502}"/>
                  </a:ext>
                </a:extLst>
              </p:cNvPr>
              <p:cNvSpPr/>
              <p:nvPr/>
            </p:nvSpPr>
            <p:spPr>
              <a:xfrm>
                <a:off x="5844209" y="6176964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/>
                  <a:t>2</a:t>
                </a:r>
              </a:p>
            </p:txBody>
          </p:sp>
          <p:sp>
            <p:nvSpPr>
              <p:cNvPr id="59" name="Rechteck 58">
                <a:extLst>
                  <a:ext uri="{FF2B5EF4-FFF2-40B4-BE49-F238E27FC236}">
                    <a16:creationId xmlns:a16="http://schemas.microsoft.com/office/drawing/2014/main" id="{68570C26-2598-00AD-3257-986059F4B1CA}"/>
                  </a:ext>
                </a:extLst>
              </p:cNvPr>
              <p:cNvSpPr/>
              <p:nvPr/>
            </p:nvSpPr>
            <p:spPr>
              <a:xfrm>
                <a:off x="6758609" y="6176964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/>
                  <a:t>2</a:t>
                </a:r>
              </a:p>
            </p:txBody>
          </p:sp>
          <p:sp>
            <p:nvSpPr>
              <p:cNvPr id="60" name="Rechteck 59">
                <a:extLst>
                  <a:ext uri="{FF2B5EF4-FFF2-40B4-BE49-F238E27FC236}">
                    <a16:creationId xmlns:a16="http://schemas.microsoft.com/office/drawing/2014/main" id="{94124356-4B73-045B-6520-111B5A833F9B}"/>
                  </a:ext>
                </a:extLst>
              </p:cNvPr>
              <p:cNvSpPr/>
              <p:nvPr/>
            </p:nvSpPr>
            <p:spPr>
              <a:xfrm>
                <a:off x="7673009" y="6176964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/>
                  <a:t>2</a:t>
                </a:r>
              </a:p>
            </p:txBody>
          </p:sp>
          <p:sp>
            <p:nvSpPr>
              <p:cNvPr id="61" name="Rechteck 60">
                <a:extLst>
                  <a:ext uri="{FF2B5EF4-FFF2-40B4-BE49-F238E27FC236}">
                    <a16:creationId xmlns:a16="http://schemas.microsoft.com/office/drawing/2014/main" id="{D9C2BF70-E162-FE04-8537-18F94D310226}"/>
                  </a:ext>
                </a:extLst>
              </p:cNvPr>
              <p:cNvSpPr/>
              <p:nvPr/>
            </p:nvSpPr>
            <p:spPr>
              <a:xfrm>
                <a:off x="8587410" y="6214982"/>
                <a:ext cx="914399" cy="914399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/>
                  <a:t>2</a:t>
                </a:r>
              </a:p>
            </p:txBody>
          </p:sp>
          <p:sp>
            <p:nvSpPr>
              <p:cNvPr id="62" name="Rechteck 61">
                <a:extLst>
                  <a:ext uri="{FF2B5EF4-FFF2-40B4-BE49-F238E27FC236}">
                    <a16:creationId xmlns:a16="http://schemas.microsoft.com/office/drawing/2014/main" id="{748D7569-392D-AD6A-8F0A-89504DB89E0B}"/>
                  </a:ext>
                </a:extLst>
              </p:cNvPr>
              <p:cNvSpPr/>
              <p:nvPr/>
            </p:nvSpPr>
            <p:spPr>
              <a:xfrm>
                <a:off x="9501809" y="6176964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/>
                  <a:t>2</a:t>
                </a:r>
              </a:p>
            </p:txBody>
          </p:sp>
          <p:sp>
            <p:nvSpPr>
              <p:cNvPr id="63" name="Rechteck 62">
                <a:extLst>
                  <a:ext uri="{FF2B5EF4-FFF2-40B4-BE49-F238E27FC236}">
                    <a16:creationId xmlns:a16="http://schemas.microsoft.com/office/drawing/2014/main" id="{A9977A73-B026-A1BB-ADFA-09B3C8830BC8}"/>
                  </a:ext>
                </a:extLst>
              </p:cNvPr>
              <p:cNvSpPr/>
              <p:nvPr/>
            </p:nvSpPr>
            <p:spPr>
              <a:xfrm>
                <a:off x="4015409" y="7091364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/>
                  <a:t>2</a:t>
                </a:r>
              </a:p>
            </p:txBody>
          </p:sp>
          <p:sp>
            <p:nvSpPr>
              <p:cNvPr id="64" name="Rechteck 63">
                <a:extLst>
                  <a:ext uri="{FF2B5EF4-FFF2-40B4-BE49-F238E27FC236}">
                    <a16:creationId xmlns:a16="http://schemas.microsoft.com/office/drawing/2014/main" id="{88601AB5-9233-4A32-70B8-557F940A5EE7}"/>
                  </a:ext>
                </a:extLst>
              </p:cNvPr>
              <p:cNvSpPr/>
              <p:nvPr/>
            </p:nvSpPr>
            <p:spPr>
              <a:xfrm>
                <a:off x="4929809" y="7091364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accent6"/>
                    </a:solidFill>
                  </a:rPr>
                  <a:t>1</a:t>
                </a:r>
              </a:p>
            </p:txBody>
          </p:sp>
          <p:sp>
            <p:nvSpPr>
              <p:cNvPr id="65" name="Rechteck 64">
                <a:extLst>
                  <a:ext uri="{FF2B5EF4-FFF2-40B4-BE49-F238E27FC236}">
                    <a16:creationId xmlns:a16="http://schemas.microsoft.com/office/drawing/2014/main" id="{EDC1B96C-A6C2-AB57-5612-14ABF71399F0}"/>
                  </a:ext>
                </a:extLst>
              </p:cNvPr>
              <p:cNvSpPr/>
              <p:nvPr/>
            </p:nvSpPr>
            <p:spPr>
              <a:xfrm>
                <a:off x="5844209" y="7091364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/>
                  <a:t>2</a:t>
                </a:r>
              </a:p>
            </p:txBody>
          </p:sp>
          <p:sp>
            <p:nvSpPr>
              <p:cNvPr id="66" name="Rechteck 65">
                <a:extLst>
                  <a:ext uri="{FF2B5EF4-FFF2-40B4-BE49-F238E27FC236}">
                    <a16:creationId xmlns:a16="http://schemas.microsoft.com/office/drawing/2014/main" id="{DFF0F393-790E-9046-CA3A-8C22B169EAB8}"/>
                  </a:ext>
                </a:extLst>
              </p:cNvPr>
              <p:cNvSpPr/>
              <p:nvPr/>
            </p:nvSpPr>
            <p:spPr>
              <a:xfrm>
                <a:off x="6758609" y="7091364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/>
                  <a:t>2</a:t>
                </a:r>
              </a:p>
            </p:txBody>
          </p:sp>
          <p:sp>
            <p:nvSpPr>
              <p:cNvPr id="67" name="Rechteck 66">
                <a:extLst>
                  <a:ext uri="{FF2B5EF4-FFF2-40B4-BE49-F238E27FC236}">
                    <a16:creationId xmlns:a16="http://schemas.microsoft.com/office/drawing/2014/main" id="{ECA5F6E1-7121-8B32-4611-E886AB51E003}"/>
                  </a:ext>
                </a:extLst>
              </p:cNvPr>
              <p:cNvSpPr/>
              <p:nvPr/>
            </p:nvSpPr>
            <p:spPr>
              <a:xfrm>
                <a:off x="7673009" y="7091364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/>
                  <a:t>2</a:t>
                </a:r>
              </a:p>
            </p:txBody>
          </p:sp>
          <p:sp>
            <p:nvSpPr>
              <p:cNvPr id="68" name="Rechteck 67">
                <a:extLst>
                  <a:ext uri="{FF2B5EF4-FFF2-40B4-BE49-F238E27FC236}">
                    <a16:creationId xmlns:a16="http://schemas.microsoft.com/office/drawing/2014/main" id="{2FBD1B02-5B71-6543-79FC-AC797553D81E}"/>
                  </a:ext>
                </a:extLst>
              </p:cNvPr>
              <p:cNvSpPr/>
              <p:nvPr/>
            </p:nvSpPr>
            <p:spPr>
              <a:xfrm>
                <a:off x="8587409" y="7091364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/>
                  <a:t>2</a:t>
                </a:r>
              </a:p>
            </p:txBody>
          </p:sp>
          <p:sp>
            <p:nvSpPr>
              <p:cNvPr id="69" name="Rechteck 68">
                <a:extLst>
                  <a:ext uri="{FF2B5EF4-FFF2-40B4-BE49-F238E27FC236}">
                    <a16:creationId xmlns:a16="http://schemas.microsoft.com/office/drawing/2014/main" id="{179F00D3-5977-C2D1-0970-14A675C85E3D}"/>
                  </a:ext>
                </a:extLst>
              </p:cNvPr>
              <p:cNvSpPr/>
              <p:nvPr/>
            </p:nvSpPr>
            <p:spPr>
              <a:xfrm>
                <a:off x="9501809" y="7091364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/>
                  <a:t>2</a:t>
                </a:r>
              </a:p>
            </p:txBody>
          </p:sp>
          <p:sp>
            <p:nvSpPr>
              <p:cNvPr id="70" name="Rechteck 69">
                <a:extLst>
                  <a:ext uri="{FF2B5EF4-FFF2-40B4-BE49-F238E27FC236}">
                    <a16:creationId xmlns:a16="http://schemas.microsoft.com/office/drawing/2014/main" id="{30B65CA8-8A4F-063B-F628-215577150150}"/>
                  </a:ext>
                </a:extLst>
              </p:cNvPr>
              <p:cNvSpPr/>
              <p:nvPr/>
            </p:nvSpPr>
            <p:spPr>
              <a:xfrm>
                <a:off x="3101009" y="7091364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/>
                  <a:t>2</a:t>
                </a:r>
              </a:p>
            </p:txBody>
          </p:sp>
          <p:sp>
            <p:nvSpPr>
              <p:cNvPr id="205" name="Rechteck 204">
                <a:extLst>
                  <a:ext uri="{FF2B5EF4-FFF2-40B4-BE49-F238E27FC236}">
                    <a16:creationId xmlns:a16="http://schemas.microsoft.com/office/drawing/2014/main" id="{342BFE1C-C4FA-5506-42A5-8CB9989F10E9}"/>
                  </a:ext>
                </a:extLst>
              </p:cNvPr>
              <p:cNvSpPr/>
              <p:nvPr/>
            </p:nvSpPr>
            <p:spPr>
              <a:xfrm>
                <a:off x="3101009" y="707810"/>
                <a:ext cx="914399" cy="914399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rgbClr val="FFC000"/>
                    </a:solidFill>
                  </a:rPr>
                  <a:t>2</a:t>
                </a:r>
              </a:p>
            </p:txBody>
          </p:sp>
          <p:sp>
            <p:nvSpPr>
              <p:cNvPr id="206" name="Rechteck 205">
                <a:extLst>
                  <a:ext uri="{FF2B5EF4-FFF2-40B4-BE49-F238E27FC236}">
                    <a16:creationId xmlns:a16="http://schemas.microsoft.com/office/drawing/2014/main" id="{D4C2607A-3D54-F539-54B5-E97C9712B616}"/>
                  </a:ext>
                </a:extLst>
              </p:cNvPr>
              <p:cNvSpPr/>
              <p:nvPr/>
            </p:nvSpPr>
            <p:spPr>
              <a:xfrm>
                <a:off x="4015408" y="707810"/>
                <a:ext cx="914399" cy="91439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rgbClr val="FFC000"/>
                    </a:solidFill>
                  </a:rPr>
                  <a:t>2</a:t>
                </a:r>
              </a:p>
            </p:txBody>
          </p:sp>
          <p:sp>
            <p:nvSpPr>
              <p:cNvPr id="207" name="Rechteck 206">
                <a:extLst>
                  <a:ext uri="{FF2B5EF4-FFF2-40B4-BE49-F238E27FC236}">
                    <a16:creationId xmlns:a16="http://schemas.microsoft.com/office/drawing/2014/main" id="{3FC7331F-19B1-6EBC-B5D5-4CE8E5973C5A}"/>
                  </a:ext>
                </a:extLst>
              </p:cNvPr>
              <p:cNvSpPr/>
              <p:nvPr/>
            </p:nvSpPr>
            <p:spPr>
              <a:xfrm>
                <a:off x="5844210" y="707810"/>
                <a:ext cx="914399" cy="91439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rgbClr val="FFC000"/>
                    </a:solidFill>
                  </a:rPr>
                  <a:t>2</a:t>
                </a:r>
              </a:p>
            </p:txBody>
          </p:sp>
          <p:sp>
            <p:nvSpPr>
              <p:cNvPr id="208" name="Rechteck 207">
                <a:extLst>
                  <a:ext uri="{FF2B5EF4-FFF2-40B4-BE49-F238E27FC236}">
                    <a16:creationId xmlns:a16="http://schemas.microsoft.com/office/drawing/2014/main" id="{891C7541-41EE-91B4-5B06-E3C489F3B4C3}"/>
                  </a:ext>
                </a:extLst>
              </p:cNvPr>
              <p:cNvSpPr/>
              <p:nvPr/>
            </p:nvSpPr>
            <p:spPr>
              <a:xfrm>
                <a:off x="6758609" y="707810"/>
                <a:ext cx="914399" cy="914399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rgbClr val="FFC000"/>
                    </a:solidFill>
                  </a:rPr>
                  <a:t>2</a:t>
                </a:r>
              </a:p>
            </p:txBody>
          </p:sp>
          <p:sp>
            <p:nvSpPr>
              <p:cNvPr id="209" name="Rechteck 208">
                <a:extLst>
                  <a:ext uri="{FF2B5EF4-FFF2-40B4-BE49-F238E27FC236}">
                    <a16:creationId xmlns:a16="http://schemas.microsoft.com/office/drawing/2014/main" id="{E03DE387-9BA2-AC20-3B92-5221DC9C8697}"/>
                  </a:ext>
                </a:extLst>
              </p:cNvPr>
              <p:cNvSpPr/>
              <p:nvPr/>
            </p:nvSpPr>
            <p:spPr>
              <a:xfrm>
                <a:off x="7673008" y="707810"/>
                <a:ext cx="914399" cy="91439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rgbClr val="FFC000"/>
                    </a:solidFill>
                  </a:rPr>
                  <a:t>2</a:t>
                </a:r>
              </a:p>
            </p:txBody>
          </p:sp>
          <p:sp>
            <p:nvSpPr>
              <p:cNvPr id="210" name="Rechteck 209">
                <a:extLst>
                  <a:ext uri="{FF2B5EF4-FFF2-40B4-BE49-F238E27FC236}">
                    <a16:creationId xmlns:a16="http://schemas.microsoft.com/office/drawing/2014/main" id="{C8389662-B5D5-B7A6-E974-6A08943EF2F8}"/>
                  </a:ext>
                </a:extLst>
              </p:cNvPr>
              <p:cNvSpPr/>
              <p:nvPr/>
            </p:nvSpPr>
            <p:spPr>
              <a:xfrm>
                <a:off x="8587410" y="707810"/>
                <a:ext cx="914399" cy="914399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rgbClr val="FFC000"/>
                    </a:solidFill>
                  </a:rPr>
                  <a:t>2</a:t>
                </a:r>
              </a:p>
            </p:txBody>
          </p:sp>
          <p:sp>
            <p:nvSpPr>
              <p:cNvPr id="211" name="Rechteck 210">
                <a:extLst>
                  <a:ext uri="{FF2B5EF4-FFF2-40B4-BE49-F238E27FC236}">
                    <a16:creationId xmlns:a16="http://schemas.microsoft.com/office/drawing/2014/main" id="{44001F83-FFDD-382B-2E1F-AB89AA053FD1}"/>
                  </a:ext>
                </a:extLst>
              </p:cNvPr>
              <p:cNvSpPr/>
              <p:nvPr/>
            </p:nvSpPr>
            <p:spPr>
              <a:xfrm>
                <a:off x="4015408" y="1622209"/>
                <a:ext cx="914399" cy="914399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rgbClr val="FFC000"/>
                    </a:solidFill>
                  </a:rPr>
                  <a:t>2</a:t>
                </a:r>
              </a:p>
            </p:txBody>
          </p:sp>
          <p:sp>
            <p:nvSpPr>
              <p:cNvPr id="212" name="Rechteck 211">
                <a:extLst>
                  <a:ext uri="{FF2B5EF4-FFF2-40B4-BE49-F238E27FC236}">
                    <a16:creationId xmlns:a16="http://schemas.microsoft.com/office/drawing/2014/main" id="{5F6A7F77-A529-0767-1DEF-A9C39337BFA1}"/>
                  </a:ext>
                </a:extLst>
              </p:cNvPr>
              <p:cNvSpPr/>
              <p:nvPr/>
            </p:nvSpPr>
            <p:spPr>
              <a:xfrm>
                <a:off x="5844210" y="1622209"/>
                <a:ext cx="914399" cy="914399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rgbClr val="FFC000"/>
                    </a:solidFill>
                  </a:rPr>
                  <a:t>2</a:t>
                </a:r>
              </a:p>
            </p:txBody>
          </p:sp>
          <p:sp>
            <p:nvSpPr>
              <p:cNvPr id="213" name="Rechteck 212">
                <a:extLst>
                  <a:ext uri="{FF2B5EF4-FFF2-40B4-BE49-F238E27FC236}">
                    <a16:creationId xmlns:a16="http://schemas.microsoft.com/office/drawing/2014/main" id="{A2565813-31B1-9E51-4F4A-A091D498B68B}"/>
                  </a:ext>
                </a:extLst>
              </p:cNvPr>
              <p:cNvSpPr/>
              <p:nvPr/>
            </p:nvSpPr>
            <p:spPr>
              <a:xfrm>
                <a:off x="6758609" y="1622209"/>
                <a:ext cx="914399" cy="91439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rgbClr val="FFC000"/>
                    </a:solidFill>
                  </a:rPr>
                  <a:t>2</a:t>
                </a:r>
              </a:p>
            </p:txBody>
          </p:sp>
          <p:sp>
            <p:nvSpPr>
              <p:cNvPr id="214" name="Rechteck 213">
                <a:extLst>
                  <a:ext uri="{FF2B5EF4-FFF2-40B4-BE49-F238E27FC236}">
                    <a16:creationId xmlns:a16="http://schemas.microsoft.com/office/drawing/2014/main" id="{D5A9D8B5-AA07-72F1-32CF-FC8005FB4288}"/>
                  </a:ext>
                </a:extLst>
              </p:cNvPr>
              <p:cNvSpPr/>
              <p:nvPr/>
            </p:nvSpPr>
            <p:spPr>
              <a:xfrm>
                <a:off x="7673008" y="1622209"/>
                <a:ext cx="914399" cy="914399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rgbClr val="FFC000"/>
                    </a:solidFill>
                  </a:rPr>
                  <a:t>2</a:t>
                </a:r>
              </a:p>
            </p:txBody>
          </p:sp>
          <p:sp>
            <p:nvSpPr>
              <p:cNvPr id="215" name="Rechteck 214">
                <a:extLst>
                  <a:ext uri="{FF2B5EF4-FFF2-40B4-BE49-F238E27FC236}">
                    <a16:creationId xmlns:a16="http://schemas.microsoft.com/office/drawing/2014/main" id="{5C76CE44-DCD0-AB30-5CFF-CADE8F7F6CA2}"/>
                  </a:ext>
                </a:extLst>
              </p:cNvPr>
              <p:cNvSpPr/>
              <p:nvPr/>
            </p:nvSpPr>
            <p:spPr>
              <a:xfrm>
                <a:off x="8587410" y="1622209"/>
                <a:ext cx="914399" cy="91439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rgbClr val="FFC000"/>
                    </a:solidFill>
                  </a:rPr>
                  <a:t>2</a:t>
                </a:r>
              </a:p>
            </p:txBody>
          </p:sp>
          <p:sp>
            <p:nvSpPr>
              <p:cNvPr id="216" name="Rechteck 215">
                <a:extLst>
                  <a:ext uri="{FF2B5EF4-FFF2-40B4-BE49-F238E27FC236}">
                    <a16:creationId xmlns:a16="http://schemas.microsoft.com/office/drawing/2014/main" id="{42DE0286-6CA1-048A-D31C-25B553C27772}"/>
                  </a:ext>
                </a:extLst>
              </p:cNvPr>
              <p:cNvSpPr/>
              <p:nvPr/>
            </p:nvSpPr>
            <p:spPr>
              <a:xfrm>
                <a:off x="3101009" y="1622209"/>
                <a:ext cx="914399" cy="91439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rgbClr val="FFC000"/>
                    </a:solidFill>
                  </a:rPr>
                  <a:t>2</a:t>
                </a:r>
              </a:p>
            </p:txBody>
          </p:sp>
          <p:sp>
            <p:nvSpPr>
              <p:cNvPr id="217" name="Rechteck 216">
                <a:extLst>
                  <a:ext uri="{FF2B5EF4-FFF2-40B4-BE49-F238E27FC236}">
                    <a16:creationId xmlns:a16="http://schemas.microsoft.com/office/drawing/2014/main" id="{97D36C29-F343-86F3-4B28-FA348530C46A}"/>
                  </a:ext>
                </a:extLst>
              </p:cNvPr>
              <p:cNvSpPr/>
              <p:nvPr/>
            </p:nvSpPr>
            <p:spPr>
              <a:xfrm>
                <a:off x="3101009" y="2536611"/>
                <a:ext cx="914399" cy="914399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rgbClr val="FFC000"/>
                    </a:solidFill>
                  </a:rPr>
                  <a:t>2</a:t>
                </a:r>
              </a:p>
            </p:txBody>
          </p:sp>
          <p:sp>
            <p:nvSpPr>
              <p:cNvPr id="218" name="Rechteck 217">
                <a:extLst>
                  <a:ext uri="{FF2B5EF4-FFF2-40B4-BE49-F238E27FC236}">
                    <a16:creationId xmlns:a16="http://schemas.microsoft.com/office/drawing/2014/main" id="{357986C0-CF38-12F0-9510-7D723B83A7E7}"/>
                  </a:ext>
                </a:extLst>
              </p:cNvPr>
              <p:cNvSpPr/>
              <p:nvPr/>
            </p:nvSpPr>
            <p:spPr>
              <a:xfrm>
                <a:off x="4015408" y="2536611"/>
                <a:ext cx="914399" cy="91439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rgbClr val="FFC000"/>
                    </a:solidFill>
                  </a:rPr>
                  <a:t>2</a:t>
                </a:r>
              </a:p>
            </p:txBody>
          </p:sp>
          <p:sp>
            <p:nvSpPr>
              <p:cNvPr id="219" name="Rechteck 218">
                <a:extLst>
                  <a:ext uri="{FF2B5EF4-FFF2-40B4-BE49-F238E27FC236}">
                    <a16:creationId xmlns:a16="http://schemas.microsoft.com/office/drawing/2014/main" id="{F84E981E-0F31-A8AC-7354-97E1231B35BB}"/>
                  </a:ext>
                </a:extLst>
              </p:cNvPr>
              <p:cNvSpPr/>
              <p:nvPr/>
            </p:nvSpPr>
            <p:spPr>
              <a:xfrm>
                <a:off x="5844210" y="2536611"/>
                <a:ext cx="914399" cy="91439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rgbClr val="FFC000"/>
                    </a:solidFill>
                  </a:rPr>
                  <a:t>2</a:t>
                </a:r>
              </a:p>
            </p:txBody>
          </p:sp>
          <p:sp>
            <p:nvSpPr>
              <p:cNvPr id="220" name="Rechteck 219">
                <a:extLst>
                  <a:ext uri="{FF2B5EF4-FFF2-40B4-BE49-F238E27FC236}">
                    <a16:creationId xmlns:a16="http://schemas.microsoft.com/office/drawing/2014/main" id="{F882AB7C-B2D4-1707-9034-4011981B325D}"/>
                  </a:ext>
                </a:extLst>
              </p:cNvPr>
              <p:cNvSpPr/>
              <p:nvPr/>
            </p:nvSpPr>
            <p:spPr>
              <a:xfrm>
                <a:off x="6758609" y="2536611"/>
                <a:ext cx="914399" cy="914399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rgbClr val="FFC000"/>
                    </a:solidFill>
                  </a:rPr>
                  <a:t>2</a:t>
                </a:r>
              </a:p>
            </p:txBody>
          </p:sp>
          <p:sp>
            <p:nvSpPr>
              <p:cNvPr id="221" name="Rechteck 220">
                <a:extLst>
                  <a:ext uri="{FF2B5EF4-FFF2-40B4-BE49-F238E27FC236}">
                    <a16:creationId xmlns:a16="http://schemas.microsoft.com/office/drawing/2014/main" id="{1AB87A79-1368-22ED-89ED-8988FA2C3F7A}"/>
                  </a:ext>
                </a:extLst>
              </p:cNvPr>
              <p:cNvSpPr/>
              <p:nvPr/>
            </p:nvSpPr>
            <p:spPr>
              <a:xfrm>
                <a:off x="7673008" y="2536611"/>
                <a:ext cx="914399" cy="91439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rgbClr val="FFC000"/>
                    </a:solidFill>
                  </a:rPr>
                  <a:t>2</a:t>
                </a:r>
              </a:p>
            </p:txBody>
          </p:sp>
          <p:sp>
            <p:nvSpPr>
              <p:cNvPr id="222" name="Rechteck 221">
                <a:extLst>
                  <a:ext uri="{FF2B5EF4-FFF2-40B4-BE49-F238E27FC236}">
                    <a16:creationId xmlns:a16="http://schemas.microsoft.com/office/drawing/2014/main" id="{8CA2DEE0-49B9-AC7D-18CE-40A49CB2FEF9}"/>
                  </a:ext>
                </a:extLst>
              </p:cNvPr>
              <p:cNvSpPr/>
              <p:nvPr/>
            </p:nvSpPr>
            <p:spPr>
              <a:xfrm>
                <a:off x="8587410" y="2536611"/>
                <a:ext cx="914399" cy="914399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rgbClr val="FFC000"/>
                    </a:solidFill>
                  </a:rPr>
                  <a:t>2</a:t>
                </a:r>
              </a:p>
            </p:txBody>
          </p:sp>
          <p:sp>
            <p:nvSpPr>
              <p:cNvPr id="223" name="Rechteck 222">
                <a:extLst>
                  <a:ext uri="{FF2B5EF4-FFF2-40B4-BE49-F238E27FC236}">
                    <a16:creationId xmlns:a16="http://schemas.microsoft.com/office/drawing/2014/main" id="{F6CE4D83-6661-E71C-DA48-F241478F44B7}"/>
                  </a:ext>
                </a:extLst>
              </p:cNvPr>
              <p:cNvSpPr/>
              <p:nvPr/>
            </p:nvSpPr>
            <p:spPr>
              <a:xfrm>
                <a:off x="3101009" y="4374938"/>
                <a:ext cx="914399" cy="914399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rgbClr val="FFC000"/>
                    </a:solidFill>
                  </a:rPr>
                  <a:t>2</a:t>
                </a:r>
              </a:p>
            </p:txBody>
          </p:sp>
          <p:sp>
            <p:nvSpPr>
              <p:cNvPr id="224" name="Rechteck 223">
                <a:extLst>
                  <a:ext uri="{FF2B5EF4-FFF2-40B4-BE49-F238E27FC236}">
                    <a16:creationId xmlns:a16="http://schemas.microsoft.com/office/drawing/2014/main" id="{62F552AC-39F4-6396-BABB-707322B08AB8}"/>
                  </a:ext>
                </a:extLst>
              </p:cNvPr>
              <p:cNvSpPr/>
              <p:nvPr/>
            </p:nvSpPr>
            <p:spPr>
              <a:xfrm>
                <a:off x="4015408" y="4374938"/>
                <a:ext cx="914399" cy="91439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rgbClr val="FFC000"/>
                    </a:solidFill>
                  </a:rPr>
                  <a:t>2</a:t>
                </a:r>
              </a:p>
            </p:txBody>
          </p:sp>
          <p:sp>
            <p:nvSpPr>
              <p:cNvPr id="225" name="Rechteck 224">
                <a:extLst>
                  <a:ext uri="{FF2B5EF4-FFF2-40B4-BE49-F238E27FC236}">
                    <a16:creationId xmlns:a16="http://schemas.microsoft.com/office/drawing/2014/main" id="{12783A2C-310A-B796-A2E5-2F7F0E816493}"/>
                  </a:ext>
                </a:extLst>
              </p:cNvPr>
              <p:cNvSpPr/>
              <p:nvPr/>
            </p:nvSpPr>
            <p:spPr>
              <a:xfrm>
                <a:off x="5844210" y="4374938"/>
                <a:ext cx="914399" cy="91439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rgbClr val="FFC000"/>
                    </a:solidFill>
                  </a:rPr>
                  <a:t>2</a:t>
                </a:r>
              </a:p>
            </p:txBody>
          </p:sp>
          <p:sp>
            <p:nvSpPr>
              <p:cNvPr id="226" name="Rechteck 225">
                <a:extLst>
                  <a:ext uri="{FF2B5EF4-FFF2-40B4-BE49-F238E27FC236}">
                    <a16:creationId xmlns:a16="http://schemas.microsoft.com/office/drawing/2014/main" id="{C295CFB2-8B01-E563-1D7C-B3E6A8509826}"/>
                  </a:ext>
                </a:extLst>
              </p:cNvPr>
              <p:cNvSpPr/>
              <p:nvPr/>
            </p:nvSpPr>
            <p:spPr>
              <a:xfrm>
                <a:off x="6758609" y="4374938"/>
                <a:ext cx="914399" cy="914399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rgbClr val="FFC000"/>
                    </a:solidFill>
                  </a:rPr>
                  <a:t>2</a:t>
                </a:r>
              </a:p>
            </p:txBody>
          </p:sp>
          <p:sp>
            <p:nvSpPr>
              <p:cNvPr id="227" name="Rechteck 226">
                <a:extLst>
                  <a:ext uri="{FF2B5EF4-FFF2-40B4-BE49-F238E27FC236}">
                    <a16:creationId xmlns:a16="http://schemas.microsoft.com/office/drawing/2014/main" id="{A976C9BF-A0B1-AF65-C0C5-A47A98BA499D}"/>
                  </a:ext>
                </a:extLst>
              </p:cNvPr>
              <p:cNvSpPr/>
              <p:nvPr/>
            </p:nvSpPr>
            <p:spPr>
              <a:xfrm>
                <a:off x="7673008" y="4374938"/>
                <a:ext cx="914399" cy="91439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rgbClr val="FFC000"/>
                    </a:solidFill>
                  </a:rPr>
                  <a:t>2</a:t>
                </a:r>
              </a:p>
            </p:txBody>
          </p:sp>
          <p:sp>
            <p:nvSpPr>
              <p:cNvPr id="228" name="Rechteck 227">
                <a:extLst>
                  <a:ext uri="{FF2B5EF4-FFF2-40B4-BE49-F238E27FC236}">
                    <a16:creationId xmlns:a16="http://schemas.microsoft.com/office/drawing/2014/main" id="{9D4A11DB-1646-EA0B-4B58-F6644BF4D885}"/>
                  </a:ext>
                </a:extLst>
              </p:cNvPr>
              <p:cNvSpPr/>
              <p:nvPr/>
            </p:nvSpPr>
            <p:spPr>
              <a:xfrm>
                <a:off x="8587410" y="4374938"/>
                <a:ext cx="914399" cy="914399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rgbClr val="FFC000"/>
                    </a:solidFill>
                  </a:rPr>
                  <a:t>2</a:t>
                </a:r>
              </a:p>
            </p:txBody>
          </p:sp>
          <p:sp>
            <p:nvSpPr>
              <p:cNvPr id="229" name="Rechteck 228">
                <a:extLst>
                  <a:ext uri="{FF2B5EF4-FFF2-40B4-BE49-F238E27FC236}">
                    <a16:creationId xmlns:a16="http://schemas.microsoft.com/office/drawing/2014/main" id="{CBDF705A-BA2C-C2DD-5366-D4C2AED9BEEB}"/>
                  </a:ext>
                </a:extLst>
              </p:cNvPr>
              <p:cNvSpPr/>
              <p:nvPr/>
            </p:nvSpPr>
            <p:spPr>
              <a:xfrm>
                <a:off x="9501810" y="4374938"/>
                <a:ext cx="914399" cy="91439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rgbClr val="FFC000"/>
                    </a:solidFill>
                  </a:rPr>
                  <a:t>2</a:t>
                </a:r>
              </a:p>
            </p:txBody>
          </p:sp>
          <p:sp>
            <p:nvSpPr>
              <p:cNvPr id="230" name="Rechteck 229">
                <a:extLst>
                  <a:ext uri="{FF2B5EF4-FFF2-40B4-BE49-F238E27FC236}">
                    <a16:creationId xmlns:a16="http://schemas.microsoft.com/office/drawing/2014/main" id="{FF5A1216-2536-DCF0-818D-D348CBEF65D7}"/>
                  </a:ext>
                </a:extLst>
              </p:cNvPr>
              <p:cNvSpPr/>
              <p:nvPr/>
            </p:nvSpPr>
            <p:spPr>
              <a:xfrm>
                <a:off x="4015408" y="5289337"/>
                <a:ext cx="914399" cy="914399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rgbClr val="FFC000"/>
                    </a:solidFill>
                  </a:rPr>
                  <a:t>2</a:t>
                </a:r>
              </a:p>
            </p:txBody>
          </p:sp>
          <p:sp>
            <p:nvSpPr>
              <p:cNvPr id="231" name="Rechteck 230">
                <a:extLst>
                  <a:ext uri="{FF2B5EF4-FFF2-40B4-BE49-F238E27FC236}">
                    <a16:creationId xmlns:a16="http://schemas.microsoft.com/office/drawing/2014/main" id="{1448F735-7289-7E21-D5F2-38A4B9D0FD03}"/>
                  </a:ext>
                </a:extLst>
              </p:cNvPr>
              <p:cNvSpPr/>
              <p:nvPr/>
            </p:nvSpPr>
            <p:spPr>
              <a:xfrm>
                <a:off x="5844210" y="5289337"/>
                <a:ext cx="914399" cy="914399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rgbClr val="FFC000"/>
                    </a:solidFill>
                  </a:rPr>
                  <a:t>2</a:t>
                </a:r>
              </a:p>
            </p:txBody>
          </p:sp>
          <p:sp>
            <p:nvSpPr>
              <p:cNvPr id="232" name="Rechteck 231">
                <a:extLst>
                  <a:ext uri="{FF2B5EF4-FFF2-40B4-BE49-F238E27FC236}">
                    <a16:creationId xmlns:a16="http://schemas.microsoft.com/office/drawing/2014/main" id="{6FD9EC4C-6580-D671-0417-0B46EEC89765}"/>
                  </a:ext>
                </a:extLst>
              </p:cNvPr>
              <p:cNvSpPr/>
              <p:nvPr/>
            </p:nvSpPr>
            <p:spPr>
              <a:xfrm>
                <a:off x="6758609" y="5289337"/>
                <a:ext cx="914399" cy="91439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rgbClr val="FFC000"/>
                    </a:solidFill>
                  </a:rPr>
                  <a:t>2</a:t>
                </a:r>
              </a:p>
            </p:txBody>
          </p:sp>
          <p:sp>
            <p:nvSpPr>
              <p:cNvPr id="233" name="Rechteck 232">
                <a:extLst>
                  <a:ext uri="{FF2B5EF4-FFF2-40B4-BE49-F238E27FC236}">
                    <a16:creationId xmlns:a16="http://schemas.microsoft.com/office/drawing/2014/main" id="{58FEEFE4-FF6D-71FA-41EB-4B412CF786B5}"/>
                  </a:ext>
                </a:extLst>
              </p:cNvPr>
              <p:cNvSpPr/>
              <p:nvPr/>
            </p:nvSpPr>
            <p:spPr>
              <a:xfrm>
                <a:off x="7673008" y="5289337"/>
                <a:ext cx="914399" cy="914399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rgbClr val="FFC000"/>
                    </a:solidFill>
                  </a:rPr>
                  <a:t>2</a:t>
                </a:r>
              </a:p>
            </p:txBody>
          </p:sp>
          <p:sp>
            <p:nvSpPr>
              <p:cNvPr id="234" name="Rechteck 233">
                <a:extLst>
                  <a:ext uri="{FF2B5EF4-FFF2-40B4-BE49-F238E27FC236}">
                    <a16:creationId xmlns:a16="http://schemas.microsoft.com/office/drawing/2014/main" id="{EC4577FC-29F9-C6F4-A25F-A2C1CBC97487}"/>
                  </a:ext>
                </a:extLst>
              </p:cNvPr>
              <p:cNvSpPr/>
              <p:nvPr/>
            </p:nvSpPr>
            <p:spPr>
              <a:xfrm>
                <a:off x="8587410" y="5289337"/>
                <a:ext cx="914399" cy="91439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rgbClr val="FFC000"/>
                    </a:solidFill>
                  </a:rPr>
                  <a:t>2</a:t>
                </a:r>
              </a:p>
            </p:txBody>
          </p:sp>
          <p:sp>
            <p:nvSpPr>
              <p:cNvPr id="235" name="Rechteck 234">
                <a:extLst>
                  <a:ext uri="{FF2B5EF4-FFF2-40B4-BE49-F238E27FC236}">
                    <a16:creationId xmlns:a16="http://schemas.microsoft.com/office/drawing/2014/main" id="{54F676F8-759B-2DAA-AABE-DFD72F4C16DD}"/>
                  </a:ext>
                </a:extLst>
              </p:cNvPr>
              <p:cNvSpPr/>
              <p:nvPr/>
            </p:nvSpPr>
            <p:spPr>
              <a:xfrm>
                <a:off x="9501810" y="5289337"/>
                <a:ext cx="914399" cy="914399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rgbClr val="FFC000"/>
                    </a:solidFill>
                  </a:rPr>
                  <a:t>2</a:t>
                </a:r>
              </a:p>
            </p:txBody>
          </p:sp>
          <p:sp>
            <p:nvSpPr>
              <p:cNvPr id="236" name="Rechteck 235">
                <a:extLst>
                  <a:ext uri="{FF2B5EF4-FFF2-40B4-BE49-F238E27FC236}">
                    <a16:creationId xmlns:a16="http://schemas.microsoft.com/office/drawing/2014/main" id="{8B4015D1-4405-38DF-9BEB-E68FA11A8685}"/>
                  </a:ext>
                </a:extLst>
              </p:cNvPr>
              <p:cNvSpPr/>
              <p:nvPr/>
            </p:nvSpPr>
            <p:spPr>
              <a:xfrm>
                <a:off x="3101009" y="5289337"/>
                <a:ext cx="914399" cy="91439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rgbClr val="FFC000"/>
                    </a:solidFill>
                  </a:rPr>
                  <a:t>2</a:t>
                </a:r>
              </a:p>
            </p:txBody>
          </p:sp>
          <p:sp>
            <p:nvSpPr>
              <p:cNvPr id="237" name="Rechteck 236">
                <a:extLst>
                  <a:ext uri="{FF2B5EF4-FFF2-40B4-BE49-F238E27FC236}">
                    <a16:creationId xmlns:a16="http://schemas.microsoft.com/office/drawing/2014/main" id="{DE9C1BCC-8FB6-6391-E55A-BD282C84D424}"/>
                  </a:ext>
                </a:extLst>
              </p:cNvPr>
              <p:cNvSpPr/>
              <p:nvPr/>
            </p:nvSpPr>
            <p:spPr>
              <a:xfrm>
                <a:off x="3101009" y="6203737"/>
                <a:ext cx="914399" cy="914399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rgbClr val="FFC000"/>
                    </a:solidFill>
                  </a:rPr>
                  <a:t>2</a:t>
                </a:r>
              </a:p>
            </p:txBody>
          </p:sp>
          <p:sp>
            <p:nvSpPr>
              <p:cNvPr id="238" name="Rechteck 237">
                <a:extLst>
                  <a:ext uri="{FF2B5EF4-FFF2-40B4-BE49-F238E27FC236}">
                    <a16:creationId xmlns:a16="http://schemas.microsoft.com/office/drawing/2014/main" id="{5EEB37C1-95AB-A52A-DD49-830477DEF057}"/>
                  </a:ext>
                </a:extLst>
              </p:cNvPr>
              <p:cNvSpPr/>
              <p:nvPr/>
            </p:nvSpPr>
            <p:spPr>
              <a:xfrm>
                <a:off x="4015408" y="6203737"/>
                <a:ext cx="914399" cy="91439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rgbClr val="FFC000"/>
                    </a:solidFill>
                  </a:rPr>
                  <a:t>2</a:t>
                </a:r>
              </a:p>
            </p:txBody>
          </p:sp>
          <p:sp>
            <p:nvSpPr>
              <p:cNvPr id="239" name="Rechteck 238">
                <a:extLst>
                  <a:ext uri="{FF2B5EF4-FFF2-40B4-BE49-F238E27FC236}">
                    <a16:creationId xmlns:a16="http://schemas.microsoft.com/office/drawing/2014/main" id="{5286C4BF-64F6-5CEE-56BF-CAE06AE35AB5}"/>
                  </a:ext>
                </a:extLst>
              </p:cNvPr>
              <p:cNvSpPr/>
              <p:nvPr/>
            </p:nvSpPr>
            <p:spPr>
              <a:xfrm>
                <a:off x="5844210" y="6203737"/>
                <a:ext cx="914399" cy="91439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rgbClr val="FFC000"/>
                    </a:solidFill>
                  </a:rPr>
                  <a:t>2</a:t>
                </a:r>
              </a:p>
            </p:txBody>
          </p:sp>
          <p:sp>
            <p:nvSpPr>
              <p:cNvPr id="240" name="Rechteck 239">
                <a:extLst>
                  <a:ext uri="{FF2B5EF4-FFF2-40B4-BE49-F238E27FC236}">
                    <a16:creationId xmlns:a16="http://schemas.microsoft.com/office/drawing/2014/main" id="{602268F7-3F01-61F8-C025-71EE0143861A}"/>
                  </a:ext>
                </a:extLst>
              </p:cNvPr>
              <p:cNvSpPr/>
              <p:nvPr/>
            </p:nvSpPr>
            <p:spPr>
              <a:xfrm>
                <a:off x="6758609" y="6203737"/>
                <a:ext cx="914399" cy="914399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rgbClr val="FFC000"/>
                    </a:solidFill>
                  </a:rPr>
                  <a:t>2</a:t>
                </a:r>
              </a:p>
            </p:txBody>
          </p:sp>
          <p:sp>
            <p:nvSpPr>
              <p:cNvPr id="241" name="Rechteck 240">
                <a:extLst>
                  <a:ext uri="{FF2B5EF4-FFF2-40B4-BE49-F238E27FC236}">
                    <a16:creationId xmlns:a16="http://schemas.microsoft.com/office/drawing/2014/main" id="{D536D64F-6A6F-B32B-A09D-C40E68159135}"/>
                  </a:ext>
                </a:extLst>
              </p:cNvPr>
              <p:cNvSpPr/>
              <p:nvPr/>
            </p:nvSpPr>
            <p:spPr>
              <a:xfrm>
                <a:off x="7673008" y="6203737"/>
                <a:ext cx="914399" cy="91439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rgbClr val="FFC000"/>
                    </a:solidFill>
                  </a:rPr>
                  <a:t>2</a:t>
                </a:r>
              </a:p>
            </p:txBody>
          </p:sp>
          <p:sp>
            <p:nvSpPr>
              <p:cNvPr id="242" name="Rechteck 241">
                <a:extLst>
                  <a:ext uri="{FF2B5EF4-FFF2-40B4-BE49-F238E27FC236}">
                    <a16:creationId xmlns:a16="http://schemas.microsoft.com/office/drawing/2014/main" id="{30C03914-155B-8829-3016-36A6F446E7B7}"/>
                  </a:ext>
                </a:extLst>
              </p:cNvPr>
              <p:cNvSpPr/>
              <p:nvPr/>
            </p:nvSpPr>
            <p:spPr>
              <a:xfrm>
                <a:off x="8587410" y="6241755"/>
                <a:ext cx="914399" cy="914399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rgbClr val="FFC000"/>
                    </a:solidFill>
                  </a:rPr>
                  <a:t>2</a:t>
                </a:r>
              </a:p>
            </p:txBody>
          </p:sp>
          <p:sp>
            <p:nvSpPr>
              <p:cNvPr id="243" name="Rechteck 242">
                <a:extLst>
                  <a:ext uri="{FF2B5EF4-FFF2-40B4-BE49-F238E27FC236}">
                    <a16:creationId xmlns:a16="http://schemas.microsoft.com/office/drawing/2014/main" id="{AC7D75E2-90A3-431D-B20D-9B12E239E9C8}"/>
                  </a:ext>
                </a:extLst>
              </p:cNvPr>
              <p:cNvSpPr/>
              <p:nvPr/>
            </p:nvSpPr>
            <p:spPr>
              <a:xfrm>
                <a:off x="9501810" y="6203737"/>
                <a:ext cx="914399" cy="91439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rgbClr val="FFC000"/>
                    </a:solidFill>
                  </a:rPr>
                  <a:t>2</a:t>
                </a:r>
              </a:p>
            </p:txBody>
          </p:sp>
          <p:sp>
            <p:nvSpPr>
              <p:cNvPr id="244" name="Rechteck 243">
                <a:extLst>
                  <a:ext uri="{FF2B5EF4-FFF2-40B4-BE49-F238E27FC236}">
                    <a16:creationId xmlns:a16="http://schemas.microsoft.com/office/drawing/2014/main" id="{A3480D17-B145-8A80-7204-5B644ACF1F84}"/>
                  </a:ext>
                </a:extLst>
              </p:cNvPr>
              <p:cNvSpPr/>
              <p:nvPr/>
            </p:nvSpPr>
            <p:spPr>
              <a:xfrm>
                <a:off x="4015408" y="7118138"/>
                <a:ext cx="914399" cy="914399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rgbClr val="FFC000"/>
                    </a:solidFill>
                  </a:rPr>
                  <a:t>2</a:t>
                </a:r>
              </a:p>
            </p:txBody>
          </p:sp>
          <p:sp>
            <p:nvSpPr>
              <p:cNvPr id="245" name="Rechteck 244">
                <a:extLst>
                  <a:ext uri="{FF2B5EF4-FFF2-40B4-BE49-F238E27FC236}">
                    <a16:creationId xmlns:a16="http://schemas.microsoft.com/office/drawing/2014/main" id="{4C8A648B-1089-DA19-4CCA-D4A9E8747C90}"/>
                  </a:ext>
                </a:extLst>
              </p:cNvPr>
              <p:cNvSpPr/>
              <p:nvPr/>
            </p:nvSpPr>
            <p:spPr>
              <a:xfrm>
                <a:off x="5844210" y="7118138"/>
                <a:ext cx="914399" cy="914399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rgbClr val="FFC000"/>
                    </a:solidFill>
                  </a:rPr>
                  <a:t>2</a:t>
                </a:r>
              </a:p>
            </p:txBody>
          </p:sp>
          <p:sp>
            <p:nvSpPr>
              <p:cNvPr id="246" name="Rechteck 245">
                <a:extLst>
                  <a:ext uri="{FF2B5EF4-FFF2-40B4-BE49-F238E27FC236}">
                    <a16:creationId xmlns:a16="http://schemas.microsoft.com/office/drawing/2014/main" id="{2A295292-8296-376D-8A3C-D4389E27155C}"/>
                  </a:ext>
                </a:extLst>
              </p:cNvPr>
              <p:cNvSpPr/>
              <p:nvPr/>
            </p:nvSpPr>
            <p:spPr>
              <a:xfrm>
                <a:off x="6758609" y="7118138"/>
                <a:ext cx="914399" cy="91439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rgbClr val="FFC000"/>
                    </a:solidFill>
                  </a:rPr>
                  <a:t>2</a:t>
                </a:r>
              </a:p>
            </p:txBody>
          </p:sp>
          <p:sp>
            <p:nvSpPr>
              <p:cNvPr id="247" name="Rechteck 246">
                <a:extLst>
                  <a:ext uri="{FF2B5EF4-FFF2-40B4-BE49-F238E27FC236}">
                    <a16:creationId xmlns:a16="http://schemas.microsoft.com/office/drawing/2014/main" id="{E0FDB4FA-712D-C3D0-EFC4-520A061939FE}"/>
                  </a:ext>
                </a:extLst>
              </p:cNvPr>
              <p:cNvSpPr/>
              <p:nvPr/>
            </p:nvSpPr>
            <p:spPr>
              <a:xfrm>
                <a:off x="7673008" y="7118138"/>
                <a:ext cx="914399" cy="914399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rgbClr val="FFC000"/>
                    </a:solidFill>
                  </a:rPr>
                  <a:t>2</a:t>
                </a:r>
              </a:p>
            </p:txBody>
          </p:sp>
          <p:sp>
            <p:nvSpPr>
              <p:cNvPr id="248" name="Rechteck 247">
                <a:extLst>
                  <a:ext uri="{FF2B5EF4-FFF2-40B4-BE49-F238E27FC236}">
                    <a16:creationId xmlns:a16="http://schemas.microsoft.com/office/drawing/2014/main" id="{9C78DAF2-133C-82AD-589D-78E14A76A19A}"/>
                  </a:ext>
                </a:extLst>
              </p:cNvPr>
              <p:cNvSpPr/>
              <p:nvPr/>
            </p:nvSpPr>
            <p:spPr>
              <a:xfrm>
                <a:off x="8587410" y="7118138"/>
                <a:ext cx="914399" cy="91439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rgbClr val="FFC000"/>
                    </a:solidFill>
                  </a:rPr>
                  <a:t>2</a:t>
                </a:r>
              </a:p>
            </p:txBody>
          </p:sp>
          <p:sp>
            <p:nvSpPr>
              <p:cNvPr id="249" name="Rechteck 248">
                <a:extLst>
                  <a:ext uri="{FF2B5EF4-FFF2-40B4-BE49-F238E27FC236}">
                    <a16:creationId xmlns:a16="http://schemas.microsoft.com/office/drawing/2014/main" id="{51150BC0-1511-8054-3A89-BF487E2A63A3}"/>
                  </a:ext>
                </a:extLst>
              </p:cNvPr>
              <p:cNvSpPr/>
              <p:nvPr/>
            </p:nvSpPr>
            <p:spPr>
              <a:xfrm>
                <a:off x="9501810" y="7118137"/>
                <a:ext cx="914399" cy="914399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rgbClr val="FFC000"/>
                    </a:solidFill>
                  </a:rPr>
                  <a:t>2</a:t>
                </a:r>
              </a:p>
            </p:txBody>
          </p:sp>
          <p:sp>
            <p:nvSpPr>
              <p:cNvPr id="250" name="Rechteck 249">
                <a:extLst>
                  <a:ext uri="{FF2B5EF4-FFF2-40B4-BE49-F238E27FC236}">
                    <a16:creationId xmlns:a16="http://schemas.microsoft.com/office/drawing/2014/main" id="{7F23B44D-3022-19D2-4F55-4F5DC0A25475}"/>
                  </a:ext>
                </a:extLst>
              </p:cNvPr>
              <p:cNvSpPr/>
              <p:nvPr/>
            </p:nvSpPr>
            <p:spPr>
              <a:xfrm>
                <a:off x="3101009" y="7118138"/>
                <a:ext cx="914399" cy="91439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rgbClr val="FFC000"/>
                    </a:solidFill>
                  </a:rPr>
                  <a:t>2</a:t>
                </a:r>
              </a:p>
            </p:txBody>
          </p:sp>
          <p:sp>
            <p:nvSpPr>
              <p:cNvPr id="263" name="Rechteck 262">
                <a:extLst>
                  <a:ext uri="{FF2B5EF4-FFF2-40B4-BE49-F238E27FC236}">
                    <a16:creationId xmlns:a16="http://schemas.microsoft.com/office/drawing/2014/main" id="{9907E31A-E7C1-49BE-83C2-6B7E65422484}"/>
                  </a:ext>
                </a:extLst>
              </p:cNvPr>
              <p:cNvSpPr/>
              <p:nvPr/>
            </p:nvSpPr>
            <p:spPr>
              <a:xfrm>
                <a:off x="4922883" y="7109915"/>
                <a:ext cx="914399" cy="91439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accent6"/>
                    </a:solidFill>
                  </a:rPr>
                  <a:t>1</a:t>
                </a:r>
              </a:p>
            </p:txBody>
          </p:sp>
        </p:grpSp>
        <p:pic>
          <p:nvPicPr>
            <p:cNvPr id="202" name="Grafik 201" descr="Schachfiguren Silhouette">
              <a:extLst>
                <a:ext uri="{FF2B5EF4-FFF2-40B4-BE49-F238E27FC236}">
                  <a16:creationId xmlns:a16="http://schemas.microsoft.com/office/drawing/2014/main" id="{F4DB0BA9-6848-A91A-F36A-D0184B30FBB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8243910" y="4301106"/>
              <a:ext cx="443144" cy="443144"/>
            </a:xfrm>
            <a:custGeom>
              <a:avLst/>
              <a:gdLst>
                <a:gd name="connsiteX0" fmla="*/ 449287 w 914400"/>
                <a:gd name="connsiteY0" fmla="*/ 0 h 914400"/>
                <a:gd name="connsiteX1" fmla="*/ 914400 w 914400"/>
                <a:gd name="connsiteY1" fmla="*/ 0 h 914400"/>
                <a:gd name="connsiteX2" fmla="*/ 914400 w 914400"/>
                <a:gd name="connsiteY2" fmla="*/ 914400 h 914400"/>
                <a:gd name="connsiteX3" fmla="*/ 0 w 914400"/>
                <a:gd name="connsiteY3" fmla="*/ 914400 h 914400"/>
                <a:gd name="connsiteX4" fmla="*/ 0 w 914400"/>
                <a:gd name="connsiteY4" fmla="*/ 876631 h 914400"/>
                <a:gd name="connsiteX5" fmla="*/ 449287 w 914400"/>
                <a:gd name="connsiteY5" fmla="*/ 876631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4400" h="914400">
                  <a:moveTo>
                    <a:pt x="449287" y="0"/>
                  </a:moveTo>
                  <a:lnTo>
                    <a:pt x="914400" y="0"/>
                  </a:lnTo>
                  <a:lnTo>
                    <a:pt x="914400" y="914400"/>
                  </a:lnTo>
                  <a:lnTo>
                    <a:pt x="0" y="914400"/>
                  </a:lnTo>
                  <a:lnTo>
                    <a:pt x="0" y="876631"/>
                  </a:lnTo>
                  <a:lnTo>
                    <a:pt x="449287" y="876631"/>
                  </a:lnTo>
                  <a:close/>
                </a:path>
              </a:pathLst>
            </a:custGeom>
            <a:effectLst>
              <a:glow rad="63500">
                <a:schemeClr val="accent4">
                  <a:satMod val="175000"/>
                  <a:alpha val="40000"/>
                </a:schemeClr>
              </a:glow>
            </a:effectLst>
          </p:spPr>
        </p:pic>
      </p:grpSp>
      <p:sp>
        <p:nvSpPr>
          <p:cNvPr id="262" name="Textfeld 261">
            <a:extLst>
              <a:ext uri="{FF2B5EF4-FFF2-40B4-BE49-F238E27FC236}">
                <a16:creationId xmlns:a16="http://schemas.microsoft.com/office/drawing/2014/main" id="{22CE15B3-9321-B0A6-0201-FC9180B61EB4}"/>
              </a:ext>
            </a:extLst>
          </p:cNvPr>
          <p:cNvSpPr txBox="1"/>
          <p:nvPr/>
        </p:nvSpPr>
        <p:spPr>
          <a:xfrm>
            <a:off x="3410423" y="6422466"/>
            <a:ext cx="652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Rook</a:t>
            </a:r>
          </a:p>
        </p:txBody>
      </p:sp>
      <p:sp>
        <p:nvSpPr>
          <p:cNvPr id="264" name="Textfeld 263">
            <a:extLst>
              <a:ext uri="{FF2B5EF4-FFF2-40B4-BE49-F238E27FC236}">
                <a16:creationId xmlns:a16="http://schemas.microsoft.com/office/drawing/2014/main" id="{1ADAC3A3-D38B-F247-8BF6-B6FF0063F866}"/>
              </a:ext>
            </a:extLst>
          </p:cNvPr>
          <p:cNvSpPr txBox="1"/>
          <p:nvPr/>
        </p:nvSpPr>
        <p:spPr>
          <a:xfrm>
            <a:off x="7989805" y="6426448"/>
            <a:ext cx="781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Knight</a:t>
            </a:r>
          </a:p>
        </p:txBody>
      </p:sp>
      <p:grpSp>
        <p:nvGrpSpPr>
          <p:cNvPr id="259" name="Gruppieren 258">
            <a:extLst>
              <a:ext uri="{FF2B5EF4-FFF2-40B4-BE49-F238E27FC236}">
                <a16:creationId xmlns:a16="http://schemas.microsoft.com/office/drawing/2014/main" id="{DAF0AE2F-6102-9001-F69A-FE26AD7DD0E9}"/>
              </a:ext>
            </a:extLst>
          </p:cNvPr>
          <p:cNvGrpSpPr/>
          <p:nvPr/>
        </p:nvGrpSpPr>
        <p:grpSpPr>
          <a:xfrm>
            <a:off x="7794430" y="4472722"/>
            <a:ext cx="743361" cy="411100"/>
            <a:chOff x="651263" y="4001294"/>
            <a:chExt cx="743361" cy="411100"/>
          </a:xfrm>
        </p:grpSpPr>
        <p:cxnSp>
          <p:nvCxnSpPr>
            <p:cNvPr id="255" name="Gerader Verbinder 254">
              <a:extLst>
                <a:ext uri="{FF2B5EF4-FFF2-40B4-BE49-F238E27FC236}">
                  <a16:creationId xmlns:a16="http://schemas.microsoft.com/office/drawing/2014/main" id="{6AEEDE8A-9498-3A8E-23E7-191E1A83DE81}"/>
                </a:ext>
              </a:extLst>
            </p:cNvPr>
            <p:cNvCxnSpPr>
              <a:cxnSpLocks/>
            </p:cNvCxnSpPr>
            <p:nvPr/>
          </p:nvCxnSpPr>
          <p:spPr>
            <a:xfrm>
              <a:off x="651263" y="4001294"/>
              <a:ext cx="730205" cy="0"/>
            </a:xfrm>
            <a:prstGeom prst="line">
              <a:avLst/>
            </a:prstGeom>
            <a:ln w="571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Gerade Verbindung mit Pfeil 256">
              <a:extLst>
                <a:ext uri="{FF2B5EF4-FFF2-40B4-BE49-F238E27FC236}">
                  <a16:creationId xmlns:a16="http://schemas.microsoft.com/office/drawing/2014/main" id="{E6B449A6-6079-F614-C0EC-B2CB58D72855}"/>
                </a:ext>
              </a:extLst>
            </p:cNvPr>
            <p:cNvCxnSpPr/>
            <p:nvPr/>
          </p:nvCxnSpPr>
          <p:spPr>
            <a:xfrm>
              <a:off x="1394624" y="4001294"/>
              <a:ext cx="0" cy="411100"/>
            </a:xfrm>
            <a:prstGeom prst="straightConnector1">
              <a:avLst/>
            </a:prstGeom>
            <a:ln w="5715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1" name="Gruppieren 260">
            <a:extLst>
              <a:ext uri="{FF2B5EF4-FFF2-40B4-BE49-F238E27FC236}">
                <a16:creationId xmlns:a16="http://schemas.microsoft.com/office/drawing/2014/main" id="{9FE48978-32D8-92BF-4EB7-9BAE036EB17D}"/>
              </a:ext>
            </a:extLst>
          </p:cNvPr>
          <p:cNvGrpSpPr/>
          <p:nvPr/>
        </p:nvGrpSpPr>
        <p:grpSpPr>
          <a:xfrm rot="16200000" flipV="1">
            <a:off x="8061584" y="4183178"/>
            <a:ext cx="743361" cy="411100"/>
            <a:chOff x="651263" y="4001294"/>
            <a:chExt cx="743361" cy="411100"/>
          </a:xfrm>
        </p:grpSpPr>
        <p:cxnSp>
          <p:nvCxnSpPr>
            <p:cNvPr id="265" name="Gerader Verbinder 264">
              <a:extLst>
                <a:ext uri="{FF2B5EF4-FFF2-40B4-BE49-F238E27FC236}">
                  <a16:creationId xmlns:a16="http://schemas.microsoft.com/office/drawing/2014/main" id="{298923F3-11F1-B841-792F-6162B5466F91}"/>
                </a:ext>
              </a:extLst>
            </p:cNvPr>
            <p:cNvCxnSpPr>
              <a:cxnSpLocks/>
            </p:cNvCxnSpPr>
            <p:nvPr/>
          </p:nvCxnSpPr>
          <p:spPr>
            <a:xfrm>
              <a:off x="651263" y="4001294"/>
              <a:ext cx="730205" cy="0"/>
            </a:xfrm>
            <a:prstGeom prst="line">
              <a:avLst/>
            </a:prstGeom>
            <a:ln w="57150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Gerade Verbindung mit Pfeil 265">
              <a:extLst>
                <a:ext uri="{FF2B5EF4-FFF2-40B4-BE49-F238E27FC236}">
                  <a16:creationId xmlns:a16="http://schemas.microsoft.com/office/drawing/2014/main" id="{6A7D0692-A58C-F654-79B2-9CC155A8A219}"/>
                </a:ext>
              </a:extLst>
            </p:cNvPr>
            <p:cNvCxnSpPr/>
            <p:nvPr/>
          </p:nvCxnSpPr>
          <p:spPr>
            <a:xfrm>
              <a:off x="1394624" y="4001294"/>
              <a:ext cx="0" cy="411100"/>
            </a:xfrm>
            <a:prstGeom prst="straightConnector1">
              <a:avLst/>
            </a:prstGeom>
            <a:ln w="57150">
              <a:solidFill>
                <a:schemeClr val="accent5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7" name="Gruppieren 266">
            <a:extLst>
              <a:ext uri="{FF2B5EF4-FFF2-40B4-BE49-F238E27FC236}">
                <a16:creationId xmlns:a16="http://schemas.microsoft.com/office/drawing/2014/main" id="{141ECD9B-10EF-19C4-7D44-3DCC0CD569BA}"/>
              </a:ext>
            </a:extLst>
          </p:cNvPr>
          <p:cNvGrpSpPr/>
          <p:nvPr/>
        </p:nvGrpSpPr>
        <p:grpSpPr>
          <a:xfrm rot="10800000" flipV="1">
            <a:off x="7286633" y="3974158"/>
            <a:ext cx="743361" cy="411100"/>
            <a:chOff x="651263" y="4001294"/>
            <a:chExt cx="743361" cy="411100"/>
          </a:xfrm>
        </p:grpSpPr>
        <p:cxnSp>
          <p:nvCxnSpPr>
            <p:cNvPr id="268" name="Gerader Verbinder 267">
              <a:extLst>
                <a:ext uri="{FF2B5EF4-FFF2-40B4-BE49-F238E27FC236}">
                  <a16:creationId xmlns:a16="http://schemas.microsoft.com/office/drawing/2014/main" id="{FB35B83F-08F9-0B33-8C68-35CAA6CD7AB6}"/>
                </a:ext>
              </a:extLst>
            </p:cNvPr>
            <p:cNvCxnSpPr>
              <a:cxnSpLocks/>
            </p:cNvCxnSpPr>
            <p:nvPr/>
          </p:nvCxnSpPr>
          <p:spPr>
            <a:xfrm>
              <a:off x="651263" y="4001294"/>
              <a:ext cx="730205" cy="0"/>
            </a:xfrm>
            <a:prstGeom prst="line">
              <a:avLst/>
            </a:prstGeom>
            <a:ln w="5715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Gerade Verbindung mit Pfeil 268">
              <a:extLst>
                <a:ext uri="{FF2B5EF4-FFF2-40B4-BE49-F238E27FC236}">
                  <a16:creationId xmlns:a16="http://schemas.microsoft.com/office/drawing/2014/main" id="{C483A11A-46C0-BE54-E7FD-8CB8E38EE595}"/>
                </a:ext>
              </a:extLst>
            </p:cNvPr>
            <p:cNvCxnSpPr/>
            <p:nvPr/>
          </p:nvCxnSpPr>
          <p:spPr>
            <a:xfrm>
              <a:off x="1394624" y="4001294"/>
              <a:ext cx="0" cy="411100"/>
            </a:xfrm>
            <a:prstGeom prst="straightConnector1">
              <a:avLst/>
            </a:prstGeom>
            <a:ln w="57150">
              <a:solidFill>
                <a:schemeClr val="accent5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1858568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CB25297-DF37-02E1-0BA2-A72367F7A8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a </a:t>
            </a:r>
            <a:r>
              <a:rPr lang="de-DE" dirty="0" err="1"/>
              <a:t>distance</a:t>
            </a:r>
            <a:r>
              <a:rPr lang="de-DE" dirty="0"/>
              <a:t>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elle 4">
                <a:extLst>
                  <a:ext uri="{FF2B5EF4-FFF2-40B4-BE49-F238E27FC236}">
                    <a16:creationId xmlns:a16="http://schemas.microsoft.com/office/drawing/2014/main" id="{0B0F7B99-57FE-D589-5266-5C3DC18EE4F5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708682231"/>
                  </p:ext>
                </p:extLst>
              </p:nvPr>
            </p:nvGraphicFramePr>
            <p:xfrm>
              <a:off x="838200" y="2329207"/>
              <a:ext cx="10515597" cy="34798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382078">
                      <a:extLst>
                        <a:ext uri="{9D8B030D-6E8A-4147-A177-3AD203B41FA5}">
                          <a16:colId xmlns:a16="http://schemas.microsoft.com/office/drawing/2014/main" val="1750288846"/>
                        </a:ext>
                      </a:extLst>
                    </a:gridCol>
                    <a:gridCol w="2928731">
                      <a:extLst>
                        <a:ext uri="{9D8B030D-6E8A-4147-A177-3AD203B41FA5}">
                          <a16:colId xmlns:a16="http://schemas.microsoft.com/office/drawing/2014/main" val="3290102118"/>
                        </a:ext>
                      </a:extLst>
                    </a:gridCol>
                    <a:gridCol w="5204788">
                      <a:extLst>
                        <a:ext uri="{9D8B030D-6E8A-4147-A177-3AD203B41FA5}">
                          <a16:colId xmlns:a16="http://schemas.microsoft.com/office/drawing/2014/main" val="244165344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Shorthand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Formula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Explanation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0802847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dirty="0" err="1"/>
                            <a:t>Staying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costs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nothing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∀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</m:oMath>
                            </m:oMathPara>
                          </a14:m>
                          <a:endParaRPr lang="de-DE" b="0" i="1" dirty="0">
                            <a:latin typeface="Cambria Math" panose="02040503050406030204" pitchFamily="18" charset="0"/>
                          </a:endParaRPr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d>
                                  <m:d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 err="1"/>
                            <a:t>You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don‘t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need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to</a:t>
                          </a:r>
                          <a:r>
                            <a:rPr lang="de-DE" dirty="0"/>
                            <a:t> traverse </a:t>
                          </a:r>
                          <a:r>
                            <a:rPr lang="de-DE" dirty="0" err="1"/>
                            <a:t>any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distance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if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you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want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to</a:t>
                          </a:r>
                          <a:r>
                            <a:rPr lang="de-DE" dirty="0"/>
                            <a:t> end in </a:t>
                          </a:r>
                          <a:r>
                            <a:rPr lang="de-DE" dirty="0" err="1"/>
                            <a:t>the</a:t>
                          </a:r>
                          <a:r>
                            <a:rPr lang="de-DE" dirty="0"/>
                            <a:t> same </a:t>
                          </a:r>
                          <a:r>
                            <a:rPr lang="de-DE" dirty="0" err="1"/>
                            <a:t>point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you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started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from</a:t>
                          </a:r>
                          <a:r>
                            <a:rPr lang="de-DE" dirty="0"/>
                            <a:t>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2262597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dirty="0" err="1"/>
                            <a:t>Distance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is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directionless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∀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</m:oMath>
                            </m:oMathPara>
                          </a14:m>
                          <a:endParaRPr lang="de-DE" b="0" i="1" dirty="0">
                            <a:latin typeface="Cambria Math" panose="02040503050406030204" pitchFamily="18" charset="0"/>
                          </a:endParaRPr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d>
                                  <m:d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 err="1"/>
                            <a:t>Calculating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the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distance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of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from</a:t>
                          </a:r>
                          <a:r>
                            <a:rPr lang="de-DE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oMath>
                          </a14:m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to</a:t>
                          </a:r>
                          <a:r>
                            <a:rPr lang="de-DE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oMath>
                          </a14:m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yields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the</a:t>
                          </a:r>
                          <a:r>
                            <a:rPr lang="de-DE" dirty="0"/>
                            <a:t> same </a:t>
                          </a:r>
                          <a:r>
                            <a:rPr lang="de-DE" dirty="0" err="1"/>
                            <a:t>as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calculating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it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from</a:t>
                          </a:r>
                          <a:r>
                            <a:rPr lang="de-DE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oMath>
                          </a14:m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to</a:t>
                          </a:r>
                          <a:r>
                            <a:rPr lang="de-DE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oMath>
                          </a14:m>
                          <a:r>
                            <a:rPr lang="de-DE" dirty="0"/>
                            <a:t>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621909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dirty="0" err="1"/>
                            <a:t>No</a:t>
                          </a:r>
                          <a:r>
                            <a:rPr lang="de-DE" dirty="0"/>
                            <a:t> different Points live in </a:t>
                          </a:r>
                          <a:r>
                            <a:rPr lang="de-DE" dirty="0" err="1"/>
                            <a:t>the</a:t>
                          </a:r>
                          <a:r>
                            <a:rPr lang="de-DE" dirty="0"/>
                            <a:t> same </a:t>
                          </a:r>
                          <a:r>
                            <a:rPr lang="de-DE" dirty="0" err="1"/>
                            <a:t>spot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∀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</m:oMath>
                            </m:oMathPara>
                          </a14:m>
                          <a:endParaRPr lang="de-DE" b="0" i="1" dirty="0">
                            <a:latin typeface="Cambria Math" panose="02040503050406030204" pitchFamily="18" charset="0"/>
                          </a:endParaRPr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≠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⇒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𝑑</m:t>
                                </m:r>
                                <m:d>
                                  <m:d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&gt;0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 err="1"/>
                            <a:t>There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must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always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be</a:t>
                          </a:r>
                          <a:r>
                            <a:rPr lang="de-DE" dirty="0"/>
                            <a:t> a positive </a:t>
                          </a:r>
                          <a:r>
                            <a:rPr lang="de-DE" dirty="0" err="1"/>
                            <a:t>distance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between</a:t>
                          </a:r>
                          <a:r>
                            <a:rPr lang="de-DE" dirty="0"/>
                            <a:t> different </a:t>
                          </a:r>
                          <a:r>
                            <a:rPr lang="de-DE" dirty="0" err="1"/>
                            <a:t>points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500241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dirty="0" err="1"/>
                            <a:t>No</a:t>
                          </a:r>
                          <a:r>
                            <a:rPr lang="de-DE" dirty="0"/>
                            <a:t> Shortcuts </a:t>
                          </a:r>
                          <a:r>
                            <a:rPr lang="de-DE" dirty="0" err="1"/>
                            <a:t>allowed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∀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</m:oMath>
                            </m:oMathPara>
                          </a14:m>
                          <a:endParaRPr lang="de-DE" b="0" i="1" dirty="0">
                            <a:latin typeface="Cambria Math" panose="02040503050406030204" pitchFamily="18" charset="0"/>
                          </a:endParaRPr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d>
                                  <m:d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d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d>
                                  <m:d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d>
                                  <m:d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oMath>
                          </a14:m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always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discribes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the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length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of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the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shortest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path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between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two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elements</a:t>
                          </a:r>
                          <a:r>
                            <a:rPr lang="de-DE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oMath>
                          </a14:m>
                          <a:r>
                            <a:rPr lang="de-DE" dirty="0"/>
                            <a:t> and </a:t>
                          </a:r>
                          <a14:m>
                            <m:oMath xmlns:m="http://schemas.openxmlformats.org/officeDocument/2006/math"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oMath>
                          </a14:m>
                          <a:r>
                            <a:rPr lang="de-DE" dirty="0"/>
                            <a:t>.If </a:t>
                          </a:r>
                          <a:r>
                            <a:rPr lang="de-DE" dirty="0" err="1"/>
                            <a:t>you</a:t>
                          </a:r>
                          <a:r>
                            <a:rPr lang="de-DE" dirty="0"/>
                            <a:t> traverse </a:t>
                          </a:r>
                          <a:r>
                            <a:rPr lang="de-DE" dirty="0" err="1"/>
                            <a:t>over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another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point</a:t>
                          </a:r>
                          <a:r>
                            <a:rPr lang="de-DE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oMath>
                          </a14:m>
                          <a:r>
                            <a:rPr lang="de-DE" dirty="0"/>
                            <a:t> on </a:t>
                          </a:r>
                          <a:r>
                            <a:rPr lang="de-DE" dirty="0" err="1"/>
                            <a:t>your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way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from</a:t>
                          </a:r>
                          <a:r>
                            <a:rPr lang="de-DE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oMath>
                          </a14:m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to</a:t>
                          </a:r>
                          <a:r>
                            <a:rPr lang="de-DE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oMath>
                          </a14:m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the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sum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of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distances</a:t>
                          </a:r>
                          <a:r>
                            <a:rPr lang="de-DE" dirty="0"/>
                            <a:t> will not </a:t>
                          </a:r>
                          <a:r>
                            <a:rPr lang="de-DE" dirty="0" err="1"/>
                            <a:t>be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shorter</a:t>
                          </a:r>
                          <a:r>
                            <a:rPr lang="de-DE" dirty="0"/>
                            <a:t>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348216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elle 4">
                <a:extLst>
                  <a:ext uri="{FF2B5EF4-FFF2-40B4-BE49-F238E27FC236}">
                    <a16:creationId xmlns:a16="http://schemas.microsoft.com/office/drawing/2014/main" id="{0B0F7B99-57FE-D589-5266-5C3DC18EE4F5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708682231"/>
                  </p:ext>
                </p:extLst>
              </p:nvPr>
            </p:nvGraphicFramePr>
            <p:xfrm>
              <a:off x="838200" y="2329207"/>
              <a:ext cx="10515597" cy="34798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382078">
                      <a:extLst>
                        <a:ext uri="{9D8B030D-6E8A-4147-A177-3AD203B41FA5}">
                          <a16:colId xmlns:a16="http://schemas.microsoft.com/office/drawing/2014/main" val="1750288846"/>
                        </a:ext>
                      </a:extLst>
                    </a:gridCol>
                    <a:gridCol w="2928731">
                      <a:extLst>
                        <a:ext uri="{9D8B030D-6E8A-4147-A177-3AD203B41FA5}">
                          <a16:colId xmlns:a16="http://schemas.microsoft.com/office/drawing/2014/main" val="3290102118"/>
                        </a:ext>
                      </a:extLst>
                    </a:gridCol>
                    <a:gridCol w="5204788">
                      <a:extLst>
                        <a:ext uri="{9D8B030D-6E8A-4147-A177-3AD203B41FA5}">
                          <a16:colId xmlns:a16="http://schemas.microsoft.com/office/drawing/2014/main" val="244165344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Shorthand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Formula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Explanation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08028470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r>
                            <a:rPr lang="de-DE" dirty="0" err="1"/>
                            <a:t>Staying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costs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nothing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3"/>
                          <a:stretch>
                            <a:fillRect l="-81497" t="-62857" r="-178378" b="-4009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 err="1"/>
                            <a:t>You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don‘t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need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to</a:t>
                          </a:r>
                          <a:r>
                            <a:rPr lang="de-DE" dirty="0"/>
                            <a:t> traverse </a:t>
                          </a:r>
                          <a:r>
                            <a:rPr lang="de-DE" dirty="0" err="1"/>
                            <a:t>any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distance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if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you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want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to</a:t>
                          </a:r>
                          <a:r>
                            <a:rPr lang="de-DE" dirty="0"/>
                            <a:t> end in </a:t>
                          </a:r>
                          <a:r>
                            <a:rPr lang="de-DE" dirty="0" err="1"/>
                            <a:t>the</a:t>
                          </a:r>
                          <a:r>
                            <a:rPr lang="de-DE" dirty="0"/>
                            <a:t> same </a:t>
                          </a:r>
                          <a:r>
                            <a:rPr lang="de-DE" dirty="0" err="1"/>
                            <a:t>point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you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started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from</a:t>
                          </a:r>
                          <a:r>
                            <a:rPr lang="de-DE" dirty="0"/>
                            <a:t>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22625973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r>
                            <a:rPr lang="de-DE" dirty="0" err="1"/>
                            <a:t>Distance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is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directionless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3"/>
                          <a:stretch>
                            <a:fillRect l="-81497" t="-162857" r="-178378" b="-3009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3"/>
                          <a:stretch>
                            <a:fillRect l="-102225" t="-162857" r="-468" b="-30095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62190966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r>
                            <a:rPr lang="de-DE" dirty="0" err="1"/>
                            <a:t>No</a:t>
                          </a:r>
                          <a:r>
                            <a:rPr lang="de-DE" dirty="0"/>
                            <a:t> different Points live in </a:t>
                          </a:r>
                          <a:r>
                            <a:rPr lang="de-DE" dirty="0" err="1"/>
                            <a:t>the</a:t>
                          </a:r>
                          <a:r>
                            <a:rPr lang="de-DE" dirty="0"/>
                            <a:t> same </a:t>
                          </a:r>
                          <a:r>
                            <a:rPr lang="de-DE" dirty="0" err="1"/>
                            <a:t>spot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3"/>
                          <a:stretch>
                            <a:fillRect l="-81497" t="-262857" r="-178378" b="-2009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 err="1"/>
                            <a:t>There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must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always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be</a:t>
                          </a:r>
                          <a:r>
                            <a:rPr lang="de-DE" dirty="0"/>
                            <a:t> a positive </a:t>
                          </a:r>
                          <a:r>
                            <a:rPr lang="de-DE" dirty="0" err="1"/>
                            <a:t>distance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between</a:t>
                          </a:r>
                          <a:r>
                            <a:rPr lang="de-DE" dirty="0"/>
                            <a:t> different </a:t>
                          </a:r>
                          <a:r>
                            <a:rPr lang="de-DE" dirty="0" err="1"/>
                            <a:t>points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50024113"/>
                      </a:ext>
                    </a:extLst>
                  </a:tr>
                  <a:tr h="1188720">
                    <a:tc>
                      <a:txBody>
                        <a:bodyPr/>
                        <a:lstStyle/>
                        <a:p>
                          <a:r>
                            <a:rPr lang="de-DE" dirty="0" err="1"/>
                            <a:t>No</a:t>
                          </a:r>
                          <a:r>
                            <a:rPr lang="de-DE" dirty="0"/>
                            <a:t> Shortcuts </a:t>
                          </a:r>
                          <a:r>
                            <a:rPr lang="de-DE" dirty="0" err="1"/>
                            <a:t>allowed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3"/>
                          <a:stretch>
                            <a:fillRect l="-81497" t="-195385" r="-178378" b="-82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3"/>
                          <a:stretch>
                            <a:fillRect l="-102225" t="-195385" r="-468" b="-82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348216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E803AFD5-19F8-4022-B26B-609517F60175}"/>
                  </a:ext>
                </a:extLst>
              </p:cNvPr>
              <p:cNvSpPr txBox="1"/>
              <p:nvPr/>
            </p:nvSpPr>
            <p:spPr>
              <a:xfrm>
                <a:off x="864703" y="1593933"/>
                <a:ext cx="10462593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de-DE" dirty="0"/>
                  <a:t>If </a:t>
                </a:r>
                <a:r>
                  <a:rPr lang="de-DE" dirty="0" err="1"/>
                  <a:t>you</a:t>
                </a:r>
                <a:r>
                  <a:rPr lang="de-DE" dirty="0"/>
                  <a:t> </a:t>
                </a:r>
                <a:r>
                  <a:rPr lang="de-DE" dirty="0" err="1"/>
                  <a:t>have</a:t>
                </a:r>
                <a:r>
                  <a:rPr lang="de-DE" dirty="0"/>
                  <a:t> a </a:t>
                </a:r>
                <a:r>
                  <a:rPr lang="de-DE" dirty="0" err="1"/>
                  <a:t>set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elements</a:t>
                </a:r>
                <a:r>
                  <a:rPr lang="de-DE" dirty="0"/>
                  <a:t> </a:t>
                </a:r>
                <a:r>
                  <a:rPr lang="de-DE" dirty="0" err="1"/>
                  <a:t>you</a:t>
                </a:r>
                <a:r>
                  <a:rPr lang="de-DE" dirty="0"/>
                  <a:t> </a:t>
                </a:r>
                <a:r>
                  <a:rPr lang="de-DE" dirty="0" err="1"/>
                  <a:t>want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define</a:t>
                </a:r>
                <a:r>
                  <a:rPr lang="de-DE" dirty="0"/>
                  <a:t> a </a:t>
                </a:r>
                <a:r>
                  <a:rPr lang="de-DE" dirty="0" err="1"/>
                  <a:t>pairwise</a:t>
                </a:r>
                <a:r>
                  <a:rPr lang="de-DE" dirty="0"/>
                  <a:t> </a:t>
                </a:r>
                <a:r>
                  <a:rPr lang="de-DE" dirty="0" err="1"/>
                  <a:t>distance</a:t>
                </a:r>
                <a:r>
                  <a:rPr lang="de-DE" dirty="0"/>
                  <a:t> </a:t>
                </a:r>
                <a:r>
                  <a:rPr lang="de-DE" dirty="0" err="1"/>
                  <a:t>for</a:t>
                </a:r>
                <a:r>
                  <a:rPr lang="de-DE" dirty="0"/>
                  <a:t>, </a:t>
                </a:r>
                <a:r>
                  <a:rPr lang="de-DE" dirty="0" err="1"/>
                  <a:t>you</a:t>
                </a:r>
                <a:r>
                  <a:rPr lang="de-DE" dirty="0"/>
                  <a:t> </a:t>
                </a:r>
                <a:r>
                  <a:rPr lang="de-DE" dirty="0" err="1"/>
                  <a:t>can</a:t>
                </a:r>
                <a:r>
                  <a:rPr lang="de-DE" dirty="0"/>
                  <a:t> do so </a:t>
                </a:r>
                <a:r>
                  <a:rPr lang="de-DE" dirty="0" err="1"/>
                  <a:t>as</a:t>
                </a:r>
                <a:r>
                  <a:rPr lang="de-DE" dirty="0"/>
                  <a:t> </a:t>
                </a:r>
                <a:r>
                  <a:rPr lang="de-DE" dirty="0" err="1"/>
                  <a:t>follows</a:t>
                </a:r>
                <a:r>
                  <a:rPr lang="de-DE" dirty="0"/>
                  <a:t>:</a:t>
                </a:r>
              </a:p>
              <a:p>
                <a:r>
                  <a:rPr lang="de-DE" dirty="0" err="1"/>
                  <a:t>Let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de-DE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de-DE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de-DE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de-DE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de-DE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lang="de-DE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de-DE" dirty="0">
                    <a:solidFill>
                      <a:schemeClr val="accent1"/>
                    </a:solidFill>
                  </a:rPr>
                  <a:t> </a:t>
                </a:r>
                <a:r>
                  <a:rPr lang="de-DE" dirty="0" err="1"/>
                  <a:t>be</a:t>
                </a:r>
                <a:r>
                  <a:rPr lang="de-DE" dirty="0"/>
                  <a:t> a </a:t>
                </a:r>
                <a:r>
                  <a:rPr lang="de-DE" dirty="0" err="1"/>
                  <a:t>function</a:t>
                </a:r>
                <a:r>
                  <a:rPr lang="de-DE" dirty="0"/>
                  <a:t>.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defines</a:t>
                </a:r>
                <a:r>
                  <a:rPr lang="de-DE" dirty="0"/>
                  <a:t> a </a:t>
                </a:r>
                <a:r>
                  <a:rPr lang="de-DE" dirty="0" err="1"/>
                  <a:t>distance</a:t>
                </a:r>
                <a:r>
                  <a:rPr lang="de-DE" dirty="0"/>
                  <a:t> on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if</a:t>
                </a:r>
                <a:r>
                  <a:rPr lang="de-DE" dirty="0"/>
                  <a:t> and </a:t>
                </a:r>
                <a:r>
                  <a:rPr lang="de-DE" dirty="0" err="1"/>
                  <a:t>only</a:t>
                </a:r>
                <a:r>
                  <a:rPr lang="de-DE" dirty="0"/>
                  <a:t> </a:t>
                </a:r>
                <a:r>
                  <a:rPr lang="de-DE" dirty="0" err="1"/>
                  <a:t>if</a:t>
                </a:r>
                <a:r>
                  <a:rPr lang="de-DE" dirty="0"/>
                  <a:t>:</a:t>
                </a:r>
              </a:p>
            </p:txBody>
          </p:sp>
        </mc:Choice>
        <mc:Fallback xmlns="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E803AFD5-19F8-4022-B26B-609517F601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4703" y="1593933"/>
                <a:ext cx="10462593" cy="646331"/>
              </a:xfrm>
              <a:prstGeom prst="rect">
                <a:avLst/>
              </a:prstGeom>
              <a:blipFill>
                <a:blip r:embed="rId4"/>
                <a:stretch>
                  <a:fillRect l="-524" t="-4717" b="-1415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Ellipse 2">
            <a:extLst>
              <a:ext uri="{FF2B5EF4-FFF2-40B4-BE49-F238E27FC236}">
                <a16:creationId xmlns:a16="http://schemas.microsoft.com/office/drawing/2014/main" id="{FA03C036-C0B9-18BB-6443-70F64BE48502}"/>
              </a:ext>
            </a:extLst>
          </p:cNvPr>
          <p:cNvSpPr/>
          <p:nvPr/>
        </p:nvSpPr>
        <p:spPr>
          <a:xfrm>
            <a:off x="3611219" y="6088684"/>
            <a:ext cx="397564" cy="40419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x</a:t>
            </a:r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30E0B976-F105-695B-113B-C094EC3EF53B}"/>
              </a:ext>
            </a:extLst>
          </p:cNvPr>
          <p:cNvSpPr/>
          <p:nvPr/>
        </p:nvSpPr>
        <p:spPr>
          <a:xfrm>
            <a:off x="5512906" y="6088683"/>
            <a:ext cx="397564" cy="40419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z</a:t>
            </a:r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ADB22B2D-4D8D-A814-10A2-79E53FD85B24}"/>
              </a:ext>
            </a:extLst>
          </p:cNvPr>
          <p:cNvSpPr/>
          <p:nvPr/>
        </p:nvSpPr>
        <p:spPr>
          <a:xfrm>
            <a:off x="4558749" y="5483708"/>
            <a:ext cx="397564" cy="40419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y</a:t>
            </a:r>
          </a:p>
        </p:txBody>
      </p: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1641858A-E68F-1792-FDCF-585C416069E3}"/>
              </a:ext>
            </a:extLst>
          </p:cNvPr>
          <p:cNvCxnSpPr>
            <a:stCxn id="3" idx="6"/>
            <a:endCxn id="5" idx="2"/>
          </p:cNvCxnSpPr>
          <p:nvPr/>
        </p:nvCxnSpPr>
        <p:spPr>
          <a:xfrm flipV="1">
            <a:off x="4008783" y="6290779"/>
            <a:ext cx="1504123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C3F96AD1-45D0-DB37-8452-58EF1A202EBE}"/>
              </a:ext>
            </a:extLst>
          </p:cNvPr>
          <p:cNvCxnSpPr>
            <a:stCxn id="3" idx="7"/>
            <a:endCxn id="7" idx="3"/>
          </p:cNvCxnSpPr>
          <p:nvPr/>
        </p:nvCxnSpPr>
        <p:spPr>
          <a:xfrm flipV="1">
            <a:off x="3950561" y="5828707"/>
            <a:ext cx="666410" cy="3191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B3D4F9FA-D1B0-B79C-9F93-38F87A4E0550}"/>
              </a:ext>
            </a:extLst>
          </p:cNvPr>
          <p:cNvCxnSpPr>
            <a:stCxn id="7" idx="5"/>
            <a:endCxn id="5" idx="1"/>
          </p:cNvCxnSpPr>
          <p:nvPr/>
        </p:nvCxnSpPr>
        <p:spPr>
          <a:xfrm>
            <a:off x="4898091" y="5828707"/>
            <a:ext cx="673037" cy="3191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442288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324F24F-C573-67C3-31C9-6E39F6646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Different </a:t>
            </a:r>
            <a:r>
              <a:rPr lang="de-DE" dirty="0" err="1"/>
              <a:t>Distances</a:t>
            </a:r>
            <a:r>
              <a:rPr lang="de-DE" dirty="0"/>
              <a:t> (1)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elle 4">
                <a:extLst>
                  <a:ext uri="{FF2B5EF4-FFF2-40B4-BE49-F238E27FC236}">
                    <a16:creationId xmlns:a16="http://schemas.microsoft.com/office/drawing/2014/main" id="{38A843D4-19D6-B324-3107-FA632D2AA32E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341803486"/>
                  </p:ext>
                </p:extLst>
              </p:nvPr>
            </p:nvGraphicFramePr>
            <p:xfrm>
              <a:off x="838200" y="2595258"/>
              <a:ext cx="10515597" cy="422078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481470">
                      <a:extLst>
                        <a:ext uri="{9D8B030D-6E8A-4147-A177-3AD203B41FA5}">
                          <a16:colId xmlns:a16="http://schemas.microsoft.com/office/drawing/2014/main" val="807480716"/>
                        </a:ext>
                      </a:extLst>
                    </a:gridCol>
                    <a:gridCol w="3697356">
                      <a:extLst>
                        <a:ext uri="{9D8B030D-6E8A-4147-A177-3AD203B41FA5}">
                          <a16:colId xmlns:a16="http://schemas.microsoft.com/office/drawing/2014/main" val="1419373542"/>
                        </a:ext>
                      </a:extLst>
                    </a:gridCol>
                    <a:gridCol w="4336771">
                      <a:extLst>
                        <a:ext uri="{9D8B030D-6E8A-4147-A177-3AD203B41FA5}">
                          <a16:colId xmlns:a16="http://schemas.microsoft.com/office/drawing/2014/main" val="268981609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Name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Formula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Description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8202531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sz="1400" dirty="0"/>
                            <a:t>Euclid</a:t>
                          </a:r>
                        </a:p>
                        <a:p>
                          <a:r>
                            <a:rPr lang="de-DE" sz="1400" dirty="0"/>
                            <a:t>(L2)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400" b="0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p>
                                    <m:r>
                                      <a:rPr lang="de-DE" sz="1400" b="0" i="1">
                                        <a:latin typeface="Cambria Math" panose="02040503050406030204" pitchFamily="18" charset="0"/>
                                      </a:rPr>
                                      <m:t>𝐸𝐷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de-DE" sz="14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sz="1400" b="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400" b="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de-DE" sz="1400" b="0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d>
                                <m:r>
                                  <a:rPr lang="de-DE" sz="1400" b="0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de-DE" sz="14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nary>
                                      <m:naryPr>
                                        <m:chr m:val="∑"/>
                                        <m:ctrlPr>
                                          <a:rPr lang="de-DE" sz="1400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naryPr>
                                      <m:sub>
                                        <m:r>
                                          <m:rPr>
                                            <m:brk m:alnAt="23"/>
                                          </m:rPr>
                                          <a:rPr lang="de-DE" sz="1400" b="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de-DE" sz="1400" b="0" i="1">
                                            <a:latin typeface="Cambria Math" panose="02040503050406030204" pitchFamily="18" charset="0"/>
                                          </a:rPr>
                                          <m:t>=1</m:t>
                                        </m:r>
                                      </m:sub>
                                      <m:sup>
                                        <m:r>
                                          <a:rPr lang="de-DE" sz="1400" b="0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p>
                                      <m:e>
                                        <m:sSup>
                                          <m:sSupPr>
                                            <m:ctrlPr>
                                              <a:rPr lang="de-DE" sz="1400" b="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de-DE" sz="1400" b="0" i="1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(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de-DE" sz="1400" b="0" i="1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de-DE" sz="1400" b="0" i="1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𝑎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de-DE" sz="1400" b="0" i="1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de-DE" sz="1400" b="0" i="1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−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de-DE" sz="1400" b="0" i="1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de-DE" sz="1400" b="0" i="1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𝑏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de-DE" sz="1400" b="0" i="1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de-DE" sz="1400" b="0" i="1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)</m:t>
                                            </m:r>
                                          </m:e>
                                          <m:sup>
                                            <m:r>
                                              <a:rPr lang="de-DE" sz="1400" b="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e>
                                    </m:nary>
                                  </m:e>
                                </m:rad>
                              </m:oMath>
                            </m:oMathPara>
                          </a14:m>
                          <a:endParaRPr lang="de-DE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1400" dirty="0"/>
                            <a:t>As </a:t>
                          </a:r>
                          <a:r>
                            <a:rPr lang="de-DE" sz="1400" dirty="0" err="1"/>
                            <a:t>the</a:t>
                          </a:r>
                          <a:r>
                            <a:rPr lang="de-DE" sz="1400" dirty="0"/>
                            <a:t> </a:t>
                          </a:r>
                          <a:r>
                            <a:rPr lang="de-DE" sz="1400" dirty="0" err="1"/>
                            <a:t>crow</a:t>
                          </a:r>
                          <a:r>
                            <a:rPr lang="de-DE" sz="1400" dirty="0"/>
                            <a:t> flies.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7472852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sz="1400" dirty="0"/>
                            <a:t>Euclid </a:t>
                          </a:r>
                          <a:r>
                            <a:rPr lang="de-DE" sz="1400" dirty="0" err="1"/>
                            <a:t>squared</a:t>
                          </a:r>
                          <a:endParaRPr lang="de-DE" sz="1400" dirty="0"/>
                        </a:p>
                        <a:p>
                          <a:r>
                            <a:rPr lang="de-DE" sz="1400" dirty="0"/>
                            <a:t>(L2 </a:t>
                          </a:r>
                          <a:r>
                            <a:rPr lang="de-DE" sz="1400" dirty="0" err="1"/>
                            <a:t>squared</a:t>
                          </a:r>
                          <a:r>
                            <a:rPr lang="de-DE" sz="1400" dirty="0"/>
                            <a:t>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400" b="0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p>
                                    <m:r>
                                      <a:rPr lang="de-DE" sz="1400" b="0" i="1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  <m:r>
                                      <a:rPr lang="de-DE" sz="1400" b="0" i="1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de-DE" sz="14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sz="1400" b="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400" b="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de-DE" sz="1400" b="0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d>
                                <m:r>
                                  <a:rPr lang="de-DE" sz="1400" b="0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nary>
                                  <m:naryPr>
                                    <m:chr m:val="∑"/>
                                    <m:ctrlP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de-DE" sz="1400" b="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de-DE" sz="1400" b="0" i="1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de-DE" sz="1400" b="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  <m:e>
                                    <m:sSup>
                                      <m:sSupPr>
                                        <m:ctrlPr>
                                          <a:rPr lang="de-DE" sz="1400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de-DE" sz="1400" b="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(</m:t>
                                        </m:r>
                                        <m:sSub>
                                          <m:sSubPr>
                                            <m:ctrlPr>
                                              <a:rPr lang="de-DE" sz="1400" b="0" i="1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400" b="0" i="1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𝑎</m:t>
                                            </m:r>
                                          </m:e>
                                          <m:sub>
                                            <m:r>
                                              <a:rPr lang="de-DE" sz="1400" b="0" i="1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de-DE" sz="1400" b="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de-DE" sz="1400" b="0" i="1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400" b="0" i="1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𝑏</m:t>
                                            </m:r>
                                          </m:e>
                                          <m:sub>
                                            <m:r>
                                              <a:rPr lang="de-DE" sz="1400" b="0" i="1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de-DE" sz="1400" b="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)</m:t>
                                        </m:r>
                                      </m:e>
                                      <m:sup>
                                        <m:r>
                                          <a:rPr lang="de-DE" sz="1400" b="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nary>
                              </m:oMath>
                            </m:oMathPara>
                          </a14:m>
                          <a:endParaRPr lang="de-DE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1400" dirty="0"/>
                            <a:t>As </a:t>
                          </a:r>
                          <a:r>
                            <a:rPr lang="de-DE" sz="1400" dirty="0" err="1"/>
                            <a:t>the</a:t>
                          </a:r>
                          <a:r>
                            <a:rPr lang="de-DE" sz="1400" dirty="0"/>
                            <a:t> </a:t>
                          </a:r>
                          <a:r>
                            <a:rPr lang="de-DE" sz="1400" dirty="0" err="1"/>
                            <a:t>crow</a:t>
                          </a:r>
                          <a:r>
                            <a:rPr lang="de-DE" sz="1400" dirty="0"/>
                            <a:t> flies </a:t>
                          </a:r>
                          <a:r>
                            <a:rPr lang="de-DE" sz="1400" dirty="0" err="1"/>
                            <a:t>squared</a:t>
                          </a:r>
                          <a:r>
                            <a:rPr lang="de-DE" sz="1400" dirty="0"/>
                            <a:t>. This </a:t>
                          </a:r>
                          <a:r>
                            <a:rPr lang="de-DE" sz="1400" dirty="0" err="1"/>
                            <a:t>means</a:t>
                          </a:r>
                          <a:r>
                            <a:rPr lang="de-DE" sz="1400" dirty="0"/>
                            <a:t> a double </a:t>
                          </a:r>
                          <a:r>
                            <a:rPr lang="de-DE" sz="1400" dirty="0" err="1"/>
                            <a:t>distance</a:t>
                          </a:r>
                          <a:r>
                            <a:rPr lang="de-DE" sz="1400" dirty="0"/>
                            <a:t> in normal </a:t>
                          </a:r>
                          <a:r>
                            <a:rPr lang="de-DE" sz="1400" dirty="0" err="1"/>
                            <a:t>euclid</a:t>
                          </a:r>
                          <a:r>
                            <a:rPr lang="de-DE" sz="1400" dirty="0"/>
                            <a:t> </a:t>
                          </a:r>
                          <a:r>
                            <a:rPr lang="de-DE" sz="1400" dirty="0" err="1"/>
                            <a:t>translates</a:t>
                          </a:r>
                          <a:r>
                            <a:rPr lang="de-DE" sz="1400" dirty="0"/>
                            <a:t> </a:t>
                          </a:r>
                          <a:r>
                            <a:rPr lang="de-DE" sz="1400" dirty="0" err="1"/>
                            <a:t>to</a:t>
                          </a:r>
                          <a:r>
                            <a:rPr lang="de-DE" sz="1400" dirty="0"/>
                            <a:t> a </a:t>
                          </a:r>
                          <a:r>
                            <a:rPr lang="de-DE" sz="1400" dirty="0" err="1"/>
                            <a:t>quadrupled</a:t>
                          </a:r>
                          <a:r>
                            <a:rPr lang="de-DE" sz="1400" dirty="0"/>
                            <a:t> </a:t>
                          </a:r>
                          <a:r>
                            <a:rPr lang="de-DE" sz="1400" dirty="0" err="1"/>
                            <a:t>distance</a:t>
                          </a:r>
                          <a:r>
                            <a:rPr lang="de-DE" sz="1400" dirty="0"/>
                            <a:t> in Euclid </a:t>
                          </a:r>
                          <a:r>
                            <a:rPr lang="de-DE" sz="1400" dirty="0" err="1"/>
                            <a:t>squared</a:t>
                          </a:r>
                          <a:r>
                            <a:rPr lang="de-DE" sz="1400" dirty="0"/>
                            <a:t>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828779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sz="1400" dirty="0" err="1"/>
                            <a:t>Manhatten</a:t>
                          </a:r>
                          <a:endParaRPr lang="de-DE" sz="1400" dirty="0"/>
                        </a:p>
                        <a:p>
                          <a:r>
                            <a:rPr lang="de-DE" sz="1400" dirty="0"/>
                            <a:t>(City-Block, Taxi Cab, L1)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400" b="0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p>
                                    <m:r>
                                      <a:rPr lang="de-DE" sz="1400" b="0" i="1">
                                        <a:latin typeface="Cambria Math" panose="02040503050406030204" pitchFamily="18" charset="0"/>
                                      </a:rPr>
                                      <m:t>𝐶𝐵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de-DE" sz="14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sz="1400" b="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400" b="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de-DE" sz="1400" b="0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d>
                                <m:r>
                                  <a:rPr lang="de-DE" sz="1400" b="0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nary>
                                  <m:naryPr>
                                    <m:chr m:val="∑"/>
                                    <m:ctrlPr>
                                      <a:rPr lang="de-DE" sz="1400" b="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de-DE" sz="1400" b="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𝑖</m:t>
                                    </m:r>
                                    <m:r>
                                      <a:rPr lang="de-DE" sz="1400" b="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de-DE" sz="1400" b="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𝑛</m:t>
                                    </m:r>
                                  </m:sup>
                                  <m:e>
                                    <m:sSup>
                                      <m:sSupPr>
                                        <m:ctrlPr>
                                          <a:rPr lang="de-DE" sz="1400" b="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begChr m:val="|"/>
                                            <m:endChr m:val="|"/>
                                            <m:ctrlPr>
                                              <a:rPr lang="de-DE" sz="1400" b="0" i="1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de-DE" sz="1400" b="0" i="1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de-DE" sz="1400" b="0" i="1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𝑎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de-DE" sz="1400" b="0" i="1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de-DE" sz="1400" b="0" i="1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−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de-DE" sz="1400" b="0" i="1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de-DE" sz="1400" b="0" i="1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𝑏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de-DE" sz="1400" b="0" i="1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de-DE" sz="1400" b="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 </m:t>
                                        </m:r>
                                      </m:sup>
                                    </m:sSup>
                                  </m:e>
                                </m:nary>
                              </m:oMath>
                            </m:oMathPara>
                          </a14:m>
                          <a:endParaRPr lang="de-DE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1400" dirty="0" err="1"/>
                            <a:t>Only</a:t>
                          </a:r>
                          <a:r>
                            <a:rPr lang="de-DE" sz="1400" dirty="0"/>
                            <a:t> </a:t>
                          </a:r>
                          <a:r>
                            <a:rPr lang="de-DE" sz="1400" dirty="0" err="1"/>
                            <a:t>move</a:t>
                          </a:r>
                          <a:r>
                            <a:rPr lang="de-DE" sz="1400" dirty="0"/>
                            <a:t> </a:t>
                          </a:r>
                          <a:r>
                            <a:rPr lang="de-DE" sz="1400" dirty="0" err="1"/>
                            <a:t>along</a:t>
                          </a:r>
                          <a:r>
                            <a:rPr lang="de-DE" sz="1400" dirty="0"/>
                            <a:t> </a:t>
                          </a:r>
                          <a:r>
                            <a:rPr lang="de-DE" sz="1400" dirty="0" err="1"/>
                            <a:t>the</a:t>
                          </a:r>
                          <a:r>
                            <a:rPr lang="de-DE" sz="1400" dirty="0"/>
                            <a:t> </a:t>
                          </a:r>
                          <a:r>
                            <a:rPr lang="de-DE" sz="1400" dirty="0" err="1"/>
                            <a:t>axis</a:t>
                          </a:r>
                          <a:r>
                            <a:rPr lang="de-DE" sz="1400" dirty="0"/>
                            <a:t> </a:t>
                          </a:r>
                          <a:r>
                            <a:rPr lang="de-DE" sz="1400" dirty="0" err="1"/>
                            <a:t>to</a:t>
                          </a:r>
                          <a:r>
                            <a:rPr lang="de-DE" sz="1400" dirty="0"/>
                            <a:t> </a:t>
                          </a:r>
                          <a:r>
                            <a:rPr lang="de-DE" sz="1400" dirty="0" err="1"/>
                            <a:t>calculate</a:t>
                          </a:r>
                          <a:r>
                            <a:rPr lang="de-DE" sz="1400" dirty="0"/>
                            <a:t> </a:t>
                          </a:r>
                          <a:r>
                            <a:rPr lang="de-DE" sz="1400" dirty="0" err="1"/>
                            <a:t>the</a:t>
                          </a:r>
                          <a:r>
                            <a:rPr lang="de-DE" sz="1400" dirty="0"/>
                            <a:t> </a:t>
                          </a:r>
                          <a:r>
                            <a:rPr lang="de-DE" sz="1400" dirty="0" err="1"/>
                            <a:t>distance</a:t>
                          </a:r>
                          <a:r>
                            <a:rPr lang="de-DE" sz="1400" dirty="0"/>
                            <a:t>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3203412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sz="1400" dirty="0" err="1"/>
                            <a:t>Tschebyscheff</a:t>
                          </a:r>
                          <a:endParaRPr lang="de-DE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400" b="0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p>
                                    <m:r>
                                      <a:rPr lang="de-DE" sz="1400" b="0" i="1">
                                        <a:latin typeface="Cambria Math" panose="02040503050406030204" pitchFamily="18" charset="0"/>
                                      </a:rPr>
                                      <m:t>𝑇𝐵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de-DE" sz="14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sz="1400" b="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400" b="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de-DE" sz="1400" b="0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d>
                                <m:r>
                                  <a:rPr lang="de-DE" sz="1400" b="0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Sup>
                                  <m:sSubSupPr>
                                    <m:ctrlPr>
                                      <a:rPr lang="de-DE" sz="14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de-DE" sz="1400" b="0" i="1">
                                        <a:latin typeface="Cambria Math" panose="02040503050406030204" pitchFamily="18" charset="0"/>
                                      </a:rPr>
                                      <m:t>𝑚𝑎𝑥</m:t>
                                    </m:r>
                                  </m:e>
                                  <m:sub>
                                    <m:r>
                                      <a:rPr lang="de-DE" sz="1400" b="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de-DE" sz="1400" b="0" i="1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de-DE" sz="1400" b="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</m:sSubSup>
                                <m:r>
                                  <a:rPr lang="de-DE" sz="1400" b="0" i="1">
                                    <a:latin typeface="Cambria Math" panose="02040503050406030204" pitchFamily="18" charset="0"/>
                                  </a:rPr>
                                  <m:t>⁡(</m:t>
                                </m:r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de-DE" sz="1400" b="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de-DE" sz="1400" b="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sz="1400" b="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de-DE" sz="1400" b="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de-DE" sz="1400" b="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de-DE" sz="1400" b="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sz="1400" b="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de-DE" sz="1400" b="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m:rPr>
                                    <m:nor/>
                                  </m:rPr>
                                  <a:rPr lang="de-DE" sz="1400"/>
                                  <m:t>)</m:t>
                                </m:r>
                              </m:oMath>
                            </m:oMathPara>
                          </a14:m>
                          <a:endParaRPr lang="de-DE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1400" dirty="0" err="1"/>
                            <a:t>Only</a:t>
                          </a:r>
                          <a:r>
                            <a:rPr lang="de-DE" sz="1400" dirty="0"/>
                            <a:t> pick </a:t>
                          </a:r>
                          <a:r>
                            <a:rPr lang="de-DE" sz="1400" dirty="0" err="1"/>
                            <a:t>the</a:t>
                          </a:r>
                          <a:r>
                            <a:rPr lang="de-DE" sz="1400" dirty="0"/>
                            <a:t> </a:t>
                          </a:r>
                          <a:r>
                            <a:rPr lang="de-DE" sz="1400" dirty="0" err="1"/>
                            <a:t>longest</a:t>
                          </a:r>
                          <a:r>
                            <a:rPr lang="de-DE" sz="1400" dirty="0"/>
                            <a:t> </a:t>
                          </a:r>
                          <a:r>
                            <a:rPr lang="de-DE" sz="1400" dirty="0" err="1"/>
                            <a:t>distance</a:t>
                          </a:r>
                          <a:r>
                            <a:rPr lang="de-DE" sz="1400" dirty="0"/>
                            <a:t> </a:t>
                          </a:r>
                          <a:r>
                            <a:rPr lang="de-DE" sz="1400" dirty="0" err="1"/>
                            <a:t>along</a:t>
                          </a:r>
                          <a:r>
                            <a:rPr lang="de-DE" sz="1400" dirty="0"/>
                            <a:t> an </a:t>
                          </a:r>
                          <a:r>
                            <a:rPr lang="de-DE" sz="1400" dirty="0" err="1"/>
                            <a:t>axis</a:t>
                          </a:r>
                          <a:r>
                            <a:rPr lang="de-DE" sz="1400" dirty="0"/>
                            <a:t> </a:t>
                          </a:r>
                          <a:r>
                            <a:rPr lang="de-DE" sz="1400" dirty="0" err="1"/>
                            <a:t>while</a:t>
                          </a:r>
                          <a:r>
                            <a:rPr lang="de-DE" sz="1400" dirty="0"/>
                            <a:t> </a:t>
                          </a:r>
                          <a:r>
                            <a:rPr lang="de-DE" sz="1400" dirty="0" err="1"/>
                            <a:t>using</a:t>
                          </a:r>
                          <a:r>
                            <a:rPr lang="de-DE" sz="1400" dirty="0"/>
                            <a:t> </a:t>
                          </a:r>
                          <a:r>
                            <a:rPr lang="de-DE" sz="1400" dirty="0" err="1"/>
                            <a:t>Manhatten</a:t>
                          </a:r>
                          <a:r>
                            <a:rPr lang="de-DE" sz="1400" dirty="0"/>
                            <a:t>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9889753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sz="1400" dirty="0"/>
                            <a:t>Minkowski</a:t>
                          </a:r>
                        </a:p>
                        <a:p>
                          <a:r>
                            <a:rPr lang="de-DE" sz="1400" dirty="0"/>
                            <a:t>(LP)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de-DE" sz="1400" b="0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de-DE" sz="1400" b="0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  <m:sup>
                                    <m:r>
                                      <a:rPr lang="de-DE" sz="1400" b="0" i="1">
                                        <a:latin typeface="Cambria Math" panose="02040503050406030204" pitchFamily="18" charset="0"/>
                                      </a:rPr>
                                      <m:t>𝑀𝐼</m:t>
                                    </m:r>
                                  </m:sup>
                                </m:sSubSup>
                                <m:d>
                                  <m:dPr>
                                    <m:ctrlPr>
                                      <a:rPr lang="de-DE" sz="14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sz="1400" b="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400" b="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de-DE" sz="1400" b="0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d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de-DE" sz="14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de-DE" sz="1400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nary>
                                          <m:naryPr>
                                            <m:chr m:val="∑"/>
                                            <m:ctrlPr>
                                              <a:rPr lang="de-DE" sz="1400" b="0" i="1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naryPr>
                                          <m:sub>
                                            <m:r>
                                              <m:rPr>
                                                <m:brk m:alnAt="23"/>
                                              </m:rPr>
                                              <a:rPr lang="de-DE" sz="1400" b="0" i="1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𝑖</m:t>
                                            </m:r>
                                            <m:r>
                                              <a:rPr lang="de-DE" sz="1400" b="0" i="1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=1</m:t>
                                            </m:r>
                                          </m:sub>
                                          <m:sup>
                                            <m:r>
                                              <a:rPr lang="de-DE" sz="1400" b="0" i="1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𝑛</m:t>
                                            </m:r>
                                          </m:sup>
                                          <m:e>
                                            <m:sSup>
                                              <m:sSupPr>
                                                <m:ctrlPr>
                                                  <a:rPr lang="de-DE" sz="1400" b="0" i="1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sSup>
                                                  <m:sSupPr>
                                                    <m:ctrlPr>
                                                      <a:rPr lang="de-DE" sz="1400" b="0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</m:ctrlPr>
                                                  </m:sSupPr>
                                                  <m:e>
                                                    <m:d>
                                                      <m:dPr>
                                                        <m:begChr m:val="|"/>
                                                        <m:endChr m:val="|"/>
                                                        <m:ctrlPr>
                                                          <a:rPr lang="de-DE" sz="1400" b="0" i="1">
                                                            <a:solidFill>
                                                              <a:schemeClr val="tx1"/>
                                                            </a:solidFill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  <a:ea typeface="+mn-ea"/>
                                                            <a:cs typeface="+mn-cs"/>
                                                          </a:rPr>
                                                        </m:ctrlPr>
                                                      </m:dPr>
                                                      <m:e>
                                                        <m:sSub>
                                                          <m:sSubPr>
                                                            <m:ctrlPr>
                                                              <a:rPr lang="de-DE" sz="1400" b="0" i="1">
                                                                <a:solidFill>
                                                                  <a:schemeClr val="tx1"/>
                                                                </a:solidFill>
                                                                <a:effectLst/>
                                                                <a:latin typeface="Cambria Math" panose="02040503050406030204" pitchFamily="18" charset="0"/>
                                                                <a:ea typeface="+mn-ea"/>
                                                                <a:cs typeface="+mn-cs"/>
                                                              </a:rPr>
                                                            </m:ctrlPr>
                                                          </m:sSubPr>
                                                          <m:e>
                                                            <m:r>
                                                              <a:rPr lang="de-DE" sz="1400" b="0" i="1">
                                                                <a:solidFill>
                                                                  <a:schemeClr val="tx1"/>
                                                                </a:solidFill>
                                                                <a:effectLst/>
                                                                <a:latin typeface="Cambria Math" panose="02040503050406030204" pitchFamily="18" charset="0"/>
                                                                <a:ea typeface="+mn-ea"/>
                                                                <a:cs typeface="+mn-cs"/>
                                                              </a:rPr>
                                                              <m:t>𝑎</m:t>
                                                            </m:r>
                                                          </m:e>
                                                          <m:sub>
                                                            <m:r>
                                                              <a:rPr lang="de-DE" sz="1400" b="0" i="1">
                                                                <a:solidFill>
                                                                  <a:schemeClr val="tx1"/>
                                                                </a:solidFill>
                                                                <a:effectLst/>
                                                                <a:latin typeface="Cambria Math" panose="02040503050406030204" pitchFamily="18" charset="0"/>
                                                                <a:ea typeface="+mn-ea"/>
                                                                <a:cs typeface="+mn-cs"/>
                                                              </a:rPr>
                                                              <m:t>𝑖</m:t>
                                                            </m:r>
                                                          </m:sub>
                                                        </m:sSub>
                                                        <m:r>
                                                          <a:rPr lang="de-DE" sz="1400" b="0" i="1">
                                                            <a:solidFill>
                                                              <a:schemeClr val="tx1"/>
                                                            </a:solidFill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  <a:ea typeface="+mn-ea"/>
                                                            <a:cs typeface="+mn-cs"/>
                                                          </a:rPr>
                                                          <m:t>−</m:t>
                                                        </m:r>
                                                        <m:sSub>
                                                          <m:sSubPr>
                                                            <m:ctrlPr>
                                                              <a:rPr lang="de-DE" sz="1400" b="0" i="1">
                                                                <a:solidFill>
                                                                  <a:schemeClr val="tx1"/>
                                                                </a:solidFill>
                                                                <a:effectLst/>
                                                                <a:latin typeface="Cambria Math" panose="02040503050406030204" pitchFamily="18" charset="0"/>
                                                                <a:ea typeface="+mn-ea"/>
                                                                <a:cs typeface="+mn-cs"/>
                                                              </a:rPr>
                                                            </m:ctrlPr>
                                                          </m:sSubPr>
                                                          <m:e>
                                                            <m:r>
                                                              <a:rPr lang="de-DE" sz="1400" b="0" i="1">
                                                                <a:solidFill>
                                                                  <a:schemeClr val="tx1"/>
                                                                </a:solidFill>
                                                                <a:effectLst/>
                                                                <a:latin typeface="Cambria Math" panose="02040503050406030204" pitchFamily="18" charset="0"/>
                                                                <a:ea typeface="+mn-ea"/>
                                                                <a:cs typeface="+mn-cs"/>
                                                              </a:rPr>
                                                              <m:t>𝑏</m:t>
                                                            </m:r>
                                                          </m:e>
                                                          <m:sub>
                                                            <m:r>
                                                              <a:rPr lang="de-DE" sz="1400" b="0" i="1">
                                                                <a:solidFill>
                                                                  <a:schemeClr val="tx1"/>
                                                                </a:solidFill>
                                                                <a:effectLst/>
                                                                <a:latin typeface="Cambria Math" panose="02040503050406030204" pitchFamily="18" charset="0"/>
                                                                <a:ea typeface="+mn-ea"/>
                                                                <a:cs typeface="+mn-cs"/>
                                                              </a:rPr>
                                                              <m:t>𝑖</m:t>
                                                            </m:r>
                                                          </m:sub>
                                                        </m:sSub>
                                                      </m:e>
                                                    </m:d>
                                                  </m:e>
                                                  <m:sup>
                                                    <m:r>
                                                      <a:rPr lang="de-DE" sz="1400" b="0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  <m:t>𝑝</m:t>
                                                    </m:r>
                                                  </m:sup>
                                                </m:sSup>
                                              </m:e>
                                              <m:sup>
                                                <m:r>
                                                  <a:rPr lang="de-DE" sz="1400" b="0" i="1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 </m:t>
                                                </m:r>
                                              </m:sup>
                                            </m:sSup>
                                          </m:e>
                                        </m:nary>
                                      </m:e>
                                    </m:d>
                                  </m:e>
                                  <m:sup>
                                    <m:f>
                                      <m:fPr>
                                        <m:ctrlPr>
                                          <a:rPr lang="de-DE" sz="1400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de-DE" sz="1400" b="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de-DE" sz="1400" b="0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den>
                                    </m:f>
                                  </m:sup>
                                </m:sSup>
                              </m:oMath>
                            </m:oMathPara>
                          </a14:m>
                          <a:endParaRPr lang="de-DE" sz="1400" b="0" dirty="0"/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  <m:t>∈[1,∞)</m:t>
                                </m:r>
                              </m:oMath>
                            </m:oMathPara>
                          </a14:m>
                          <a:endParaRPr lang="de-DE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1400" dirty="0"/>
                            <a:t>Family </a:t>
                          </a:r>
                          <a:r>
                            <a:rPr lang="de-DE" sz="1400" dirty="0" err="1"/>
                            <a:t>of</a:t>
                          </a:r>
                          <a:r>
                            <a:rPr lang="de-DE" sz="1400" dirty="0"/>
                            <a:t> </a:t>
                          </a:r>
                          <a:r>
                            <a:rPr lang="de-DE" sz="1400" dirty="0" err="1"/>
                            <a:t>distances</a:t>
                          </a:r>
                          <a:r>
                            <a:rPr lang="de-DE" sz="1400" dirty="0"/>
                            <a:t>. </a:t>
                          </a:r>
                          <a:r>
                            <a:rPr lang="de-DE" sz="1400" dirty="0" err="1"/>
                            <a:t>Each</a:t>
                          </a:r>
                          <a:r>
                            <a:rPr lang="de-DE" sz="1400" baseline="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de-DE" sz="1400" b="0" i="1" baseline="0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oMath>
                          </a14:m>
                          <a:r>
                            <a:rPr lang="de-DE" sz="1400" dirty="0"/>
                            <a:t> </a:t>
                          </a:r>
                          <a:r>
                            <a:rPr lang="de-DE" sz="1400" dirty="0" err="1"/>
                            <a:t>describes</a:t>
                          </a:r>
                          <a:r>
                            <a:rPr lang="de-DE" sz="1400" dirty="0"/>
                            <a:t> a</a:t>
                          </a:r>
                          <a:r>
                            <a:rPr lang="de-DE" sz="1400" baseline="0" dirty="0"/>
                            <a:t> different </a:t>
                          </a:r>
                          <a:r>
                            <a:rPr lang="de-DE" sz="1400" baseline="0" dirty="0" err="1"/>
                            <a:t>distance</a:t>
                          </a:r>
                          <a:r>
                            <a:rPr lang="de-DE" sz="1400" baseline="0" dirty="0"/>
                            <a:t>.</a:t>
                          </a:r>
                          <a:r>
                            <a:rPr lang="de-DE" sz="1400" dirty="0"/>
                            <a:t> </a:t>
                          </a:r>
                          <a:r>
                            <a:rPr lang="de-DE" sz="1400" dirty="0" err="1"/>
                            <a:t>If</a:t>
                          </a:r>
                          <a:r>
                            <a:rPr lang="de-DE" sz="1400" dirty="0"/>
                            <a:t> </a:t>
                          </a:r>
                          <a:r>
                            <a:rPr lang="de-DE" sz="1400" dirty="0" err="1"/>
                            <a:t>you</a:t>
                          </a:r>
                          <a:r>
                            <a:rPr lang="de-DE" sz="1400" dirty="0"/>
                            <a:t> </a:t>
                          </a:r>
                          <a:r>
                            <a:rPr lang="de-DE" sz="1400" dirty="0" err="1"/>
                            <a:t>choose</a:t>
                          </a:r>
                          <a:r>
                            <a:rPr lang="de-DE" sz="140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oMath>
                          </a14:m>
                          <a:r>
                            <a:rPr lang="de-DE" sz="1400" dirty="0"/>
                            <a:t> </a:t>
                          </a:r>
                          <a:r>
                            <a:rPr lang="de-DE" sz="1400" dirty="0" err="1"/>
                            <a:t>you</a:t>
                          </a:r>
                          <a:r>
                            <a:rPr lang="de-DE" sz="1400" dirty="0"/>
                            <a:t> </a:t>
                          </a:r>
                          <a:r>
                            <a:rPr lang="de-DE" sz="1400" dirty="0" err="1"/>
                            <a:t>get</a:t>
                          </a:r>
                          <a:r>
                            <a:rPr lang="de-DE" sz="1400" dirty="0"/>
                            <a:t> </a:t>
                          </a:r>
                          <a:r>
                            <a:rPr lang="de-DE" sz="1400" dirty="0" err="1"/>
                            <a:t>the</a:t>
                          </a:r>
                          <a:r>
                            <a:rPr lang="de-DE" sz="1400" dirty="0"/>
                            <a:t> </a:t>
                          </a:r>
                          <a:r>
                            <a:rPr lang="de-DE" sz="1400" dirty="0" err="1"/>
                            <a:t>Manhatten</a:t>
                          </a:r>
                          <a:r>
                            <a:rPr lang="de-DE" sz="1400" dirty="0"/>
                            <a:t> </a:t>
                          </a:r>
                          <a:r>
                            <a:rPr lang="de-DE" sz="1400" dirty="0" err="1"/>
                            <a:t>distance</a:t>
                          </a:r>
                          <a:r>
                            <a:rPr lang="de-DE" sz="1400" dirty="0"/>
                            <a:t>. </a:t>
                          </a:r>
                          <a14:m>
                            <m:oMath xmlns:m="http://schemas.openxmlformats.org/officeDocument/2006/math"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=2</m:t>
                              </m:r>
                            </m:oMath>
                          </a14:m>
                          <a:r>
                            <a:rPr lang="de-DE" sz="1400" dirty="0"/>
                            <a:t> </a:t>
                          </a:r>
                          <a:r>
                            <a:rPr lang="de-DE" sz="1400" dirty="0" err="1"/>
                            <a:t>is</a:t>
                          </a:r>
                          <a:r>
                            <a:rPr lang="de-DE" sz="1400" baseline="0" dirty="0"/>
                            <a:t> Euclid.</a:t>
                          </a:r>
                          <a:endParaRPr lang="de-DE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0493752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elle 4">
                <a:extLst>
                  <a:ext uri="{FF2B5EF4-FFF2-40B4-BE49-F238E27FC236}">
                    <a16:creationId xmlns:a16="http://schemas.microsoft.com/office/drawing/2014/main" id="{38A843D4-19D6-B324-3107-FA632D2AA32E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341803486"/>
                  </p:ext>
                </p:extLst>
              </p:nvPr>
            </p:nvGraphicFramePr>
            <p:xfrm>
              <a:off x="838200" y="2595258"/>
              <a:ext cx="10515597" cy="422078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481470">
                      <a:extLst>
                        <a:ext uri="{9D8B030D-6E8A-4147-A177-3AD203B41FA5}">
                          <a16:colId xmlns:a16="http://schemas.microsoft.com/office/drawing/2014/main" val="807480716"/>
                        </a:ext>
                      </a:extLst>
                    </a:gridCol>
                    <a:gridCol w="3697356">
                      <a:extLst>
                        <a:ext uri="{9D8B030D-6E8A-4147-A177-3AD203B41FA5}">
                          <a16:colId xmlns:a16="http://schemas.microsoft.com/office/drawing/2014/main" val="1419373542"/>
                        </a:ext>
                      </a:extLst>
                    </a:gridCol>
                    <a:gridCol w="4336771">
                      <a:extLst>
                        <a:ext uri="{9D8B030D-6E8A-4147-A177-3AD203B41FA5}">
                          <a16:colId xmlns:a16="http://schemas.microsoft.com/office/drawing/2014/main" val="268981609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Name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Formula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Description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82025312"/>
                      </a:ext>
                    </a:extLst>
                  </a:tr>
                  <a:tr h="921512">
                    <a:tc>
                      <a:txBody>
                        <a:bodyPr/>
                        <a:lstStyle/>
                        <a:p>
                          <a:r>
                            <a:rPr lang="de-DE" sz="1400" dirty="0"/>
                            <a:t>Euclid</a:t>
                          </a:r>
                        </a:p>
                        <a:p>
                          <a:r>
                            <a:rPr lang="de-DE" sz="1400" dirty="0"/>
                            <a:t>(L2)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67216" t="-43709" r="-117957" b="-3218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e-DE" sz="1400" dirty="0"/>
                            <a:t>As </a:t>
                          </a:r>
                          <a:r>
                            <a:rPr lang="de-DE" sz="1400" dirty="0" err="1"/>
                            <a:t>the</a:t>
                          </a:r>
                          <a:r>
                            <a:rPr lang="de-DE" sz="1400" dirty="0"/>
                            <a:t> </a:t>
                          </a:r>
                          <a:r>
                            <a:rPr lang="de-DE" sz="1400" dirty="0" err="1"/>
                            <a:t>crow</a:t>
                          </a:r>
                          <a:r>
                            <a:rPr lang="de-DE" sz="1400" dirty="0"/>
                            <a:t> flies.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74728522"/>
                      </a:ext>
                    </a:extLst>
                  </a:tr>
                  <a:tr h="731520">
                    <a:tc>
                      <a:txBody>
                        <a:bodyPr/>
                        <a:lstStyle/>
                        <a:p>
                          <a:r>
                            <a:rPr lang="de-DE" sz="1400" dirty="0"/>
                            <a:t>Euclid </a:t>
                          </a:r>
                          <a:r>
                            <a:rPr lang="de-DE" sz="1400" dirty="0" err="1"/>
                            <a:t>squared</a:t>
                          </a:r>
                          <a:endParaRPr lang="de-DE" sz="1400" dirty="0"/>
                        </a:p>
                        <a:p>
                          <a:r>
                            <a:rPr lang="de-DE" sz="1400" dirty="0"/>
                            <a:t>(L2 </a:t>
                          </a:r>
                          <a:r>
                            <a:rPr lang="de-DE" sz="1400" dirty="0" err="1"/>
                            <a:t>squared</a:t>
                          </a:r>
                          <a:r>
                            <a:rPr lang="de-DE" sz="1400" dirty="0"/>
                            <a:t>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67216" t="-179339" r="-117957" b="-3016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e-DE" sz="1400" dirty="0"/>
                            <a:t>As </a:t>
                          </a:r>
                          <a:r>
                            <a:rPr lang="de-DE" sz="1400" dirty="0" err="1"/>
                            <a:t>the</a:t>
                          </a:r>
                          <a:r>
                            <a:rPr lang="de-DE" sz="1400" dirty="0"/>
                            <a:t> </a:t>
                          </a:r>
                          <a:r>
                            <a:rPr lang="de-DE" sz="1400" dirty="0" err="1"/>
                            <a:t>crow</a:t>
                          </a:r>
                          <a:r>
                            <a:rPr lang="de-DE" sz="1400" dirty="0"/>
                            <a:t> flies </a:t>
                          </a:r>
                          <a:r>
                            <a:rPr lang="de-DE" sz="1400" dirty="0" err="1"/>
                            <a:t>squared</a:t>
                          </a:r>
                          <a:r>
                            <a:rPr lang="de-DE" sz="1400" dirty="0"/>
                            <a:t>. This </a:t>
                          </a:r>
                          <a:r>
                            <a:rPr lang="de-DE" sz="1400" dirty="0" err="1"/>
                            <a:t>means</a:t>
                          </a:r>
                          <a:r>
                            <a:rPr lang="de-DE" sz="1400" dirty="0"/>
                            <a:t> a double </a:t>
                          </a:r>
                          <a:r>
                            <a:rPr lang="de-DE" sz="1400" dirty="0" err="1"/>
                            <a:t>distance</a:t>
                          </a:r>
                          <a:r>
                            <a:rPr lang="de-DE" sz="1400" dirty="0"/>
                            <a:t> in normal </a:t>
                          </a:r>
                          <a:r>
                            <a:rPr lang="de-DE" sz="1400" dirty="0" err="1"/>
                            <a:t>euclid</a:t>
                          </a:r>
                          <a:r>
                            <a:rPr lang="de-DE" sz="1400" dirty="0"/>
                            <a:t> </a:t>
                          </a:r>
                          <a:r>
                            <a:rPr lang="de-DE" sz="1400" dirty="0" err="1"/>
                            <a:t>translates</a:t>
                          </a:r>
                          <a:r>
                            <a:rPr lang="de-DE" sz="1400" dirty="0"/>
                            <a:t> </a:t>
                          </a:r>
                          <a:r>
                            <a:rPr lang="de-DE" sz="1400" dirty="0" err="1"/>
                            <a:t>to</a:t>
                          </a:r>
                          <a:r>
                            <a:rPr lang="de-DE" sz="1400" dirty="0"/>
                            <a:t> a </a:t>
                          </a:r>
                          <a:r>
                            <a:rPr lang="de-DE" sz="1400" dirty="0" err="1"/>
                            <a:t>quadrupled</a:t>
                          </a:r>
                          <a:r>
                            <a:rPr lang="de-DE" sz="1400" dirty="0"/>
                            <a:t> </a:t>
                          </a:r>
                          <a:r>
                            <a:rPr lang="de-DE" sz="1400" dirty="0" err="1"/>
                            <a:t>distance</a:t>
                          </a:r>
                          <a:r>
                            <a:rPr lang="de-DE" sz="1400" dirty="0"/>
                            <a:t> in Euclid </a:t>
                          </a:r>
                          <a:r>
                            <a:rPr lang="de-DE" sz="1400" dirty="0" err="1"/>
                            <a:t>squared</a:t>
                          </a:r>
                          <a:r>
                            <a:rPr lang="de-DE" sz="1400" dirty="0"/>
                            <a:t>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8287799"/>
                      </a:ext>
                    </a:extLst>
                  </a:tr>
                  <a:tr h="673926">
                    <a:tc>
                      <a:txBody>
                        <a:bodyPr/>
                        <a:lstStyle/>
                        <a:p>
                          <a:r>
                            <a:rPr lang="de-DE" sz="1400" dirty="0" err="1"/>
                            <a:t>Manhatten</a:t>
                          </a:r>
                          <a:endParaRPr lang="de-DE" sz="1400" dirty="0"/>
                        </a:p>
                        <a:p>
                          <a:r>
                            <a:rPr lang="de-DE" sz="1400" dirty="0"/>
                            <a:t>(City-Block, Taxi Cab, L1)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67216" t="-304505" r="-117957" b="-2288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e-DE" sz="1400" dirty="0" err="1"/>
                            <a:t>Only</a:t>
                          </a:r>
                          <a:r>
                            <a:rPr lang="de-DE" sz="1400" dirty="0"/>
                            <a:t> </a:t>
                          </a:r>
                          <a:r>
                            <a:rPr lang="de-DE" sz="1400" dirty="0" err="1"/>
                            <a:t>move</a:t>
                          </a:r>
                          <a:r>
                            <a:rPr lang="de-DE" sz="1400" dirty="0"/>
                            <a:t> </a:t>
                          </a:r>
                          <a:r>
                            <a:rPr lang="de-DE" sz="1400" dirty="0" err="1"/>
                            <a:t>along</a:t>
                          </a:r>
                          <a:r>
                            <a:rPr lang="de-DE" sz="1400" dirty="0"/>
                            <a:t> </a:t>
                          </a:r>
                          <a:r>
                            <a:rPr lang="de-DE" sz="1400" dirty="0" err="1"/>
                            <a:t>the</a:t>
                          </a:r>
                          <a:r>
                            <a:rPr lang="de-DE" sz="1400" dirty="0"/>
                            <a:t> </a:t>
                          </a:r>
                          <a:r>
                            <a:rPr lang="de-DE" sz="1400" dirty="0" err="1"/>
                            <a:t>axis</a:t>
                          </a:r>
                          <a:r>
                            <a:rPr lang="de-DE" sz="1400" dirty="0"/>
                            <a:t> </a:t>
                          </a:r>
                          <a:r>
                            <a:rPr lang="de-DE" sz="1400" dirty="0" err="1"/>
                            <a:t>to</a:t>
                          </a:r>
                          <a:r>
                            <a:rPr lang="de-DE" sz="1400" dirty="0"/>
                            <a:t> </a:t>
                          </a:r>
                          <a:r>
                            <a:rPr lang="de-DE" sz="1400" dirty="0" err="1"/>
                            <a:t>calculate</a:t>
                          </a:r>
                          <a:r>
                            <a:rPr lang="de-DE" sz="1400" dirty="0"/>
                            <a:t> </a:t>
                          </a:r>
                          <a:r>
                            <a:rPr lang="de-DE" sz="1400" dirty="0" err="1"/>
                            <a:t>the</a:t>
                          </a:r>
                          <a:r>
                            <a:rPr lang="de-DE" sz="1400" dirty="0"/>
                            <a:t> </a:t>
                          </a:r>
                          <a:r>
                            <a:rPr lang="de-DE" sz="1400" dirty="0" err="1"/>
                            <a:t>distance</a:t>
                          </a:r>
                          <a:r>
                            <a:rPr lang="de-DE" sz="1400" dirty="0"/>
                            <a:t>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32034125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r>
                            <a:rPr lang="de-DE" sz="1400" dirty="0" err="1"/>
                            <a:t>Tschebyscheff</a:t>
                          </a:r>
                          <a:endParaRPr lang="de-DE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67216" t="-528235" r="-117957" b="-1988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e-DE" sz="1400" dirty="0" err="1"/>
                            <a:t>Only</a:t>
                          </a:r>
                          <a:r>
                            <a:rPr lang="de-DE" sz="1400" dirty="0"/>
                            <a:t> pick </a:t>
                          </a:r>
                          <a:r>
                            <a:rPr lang="de-DE" sz="1400" dirty="0" err="1"/>
                            <a:t>the</a:t>
                          </a:r>
                          <a:r>
                            <a:rPr lang="de-DE" sz="1400" dirty="0"/>
                            <a:t> </a:t>
                          </a:r>
                          <a:r>
                            <a:rPr lang="de-DE" sz="1400" dirty="0" err="1"/>
                            <a:t>longest</a:t>
                          </a:r>
                          <a:r>
                            <a:rPr lang="de-DE" sz="1400" dirty="0"/>
                            <a:t> </a:t>
                          </a:r>
                          <a:r>
                            <a:rPr lang="de-DE" sz="1400" dirty="0" err="1"/>
                            <a:t>distance</a:t>
                          </a:r>
                          <a:r>
                            <a:rPr lang="de-DE" sz="1400" dirty="0"/>
                            <a:t> </a:t>
                          </a:r>
                          <a:r>
                            <a:rPr lang="de-DE" sz="1400" dirty="0" err="1"/>
                            <a:t>along</a:t>
                          </a:r>
                          <a:r>
                            <a:rPr lang="de-DE" sz="1400" dirty="0"/>
                            <a:t> an </a:t>
                          </a:r>
                          <a:r>
                            <a:rPr lang="de-DE" sz="1400" dirty="0" err="1"/>
                            <a:t>axis</a:t>
                          </a:r>
                          <a:r>
                            <a:rPr lang="de-DE" sz="1400" dirty="0"/>
                            <a:t> </a:t>
                          </a:r>
                          <a:r>
                            <a:rPr lang="de-DE" sz="1400" dirty="0" err="1"/>
                            <a:t>while</a:t>
                          </a:r>
                          <a:r>
                            <a:rPr lang="de-DE" sz="1400" dirty="0"/>
                            <a:t> </a:t>
                          </a:r>
                          <a:r>
                            <a:rPr lang="de-DE" sz="1400" dirty="0" err="1"/>
                            <a:t>using</a:t>
                          </a:r>
                          <a:r>
                            <a:rPr lang="de-DE" sz="1400" dirty="0"/>
                            <a:t> </a:t>
                          </a:r>
                          <a:r>
                            <a:rPr lang="de-DE" sz="1400" dirty="0" err="1"/>
                            <a:t>Manhatten</a:t>
                          </a:r>
                          <a:r>
                            <a:rPr lang="de-DE" sz="1400" dirty="0"/>
                            <a:t>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98897537"/>
                      </a:ext>
                    </a:extLst>
                  </a:tr>
                  <a:tr h="1004824">
                    <a:tc>
                      <a:txBody>
                        <a:bodyPr/>
                        <a:lstStyle/>
                        <a:p>
                          <a:r>
                            <a:rPr lang="de-DE" sz="1400" dirty="0"/>
                            <a:t>Minkowski</a:t>
                          </a:r>
                        </a:p>
                        <a:p>
                          <a:r>
                            <a:rPr lang="de-DE" sz="1400" dirty="0"/>
                            <a:t>(LP)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67216" t="-323636" r="-117957" b="-24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142556" t="-323636" r="-562" b="-242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493752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5BF9A498-E604-1AA3-A7E4-B2022E06B30B}"/>
                  </a:ext>
                </a:extLst>
              </p:cNvPr>
              <p:cNvSpPr txBox="1"/>
              <p:nvPr/>
            </p:nvSpPr>
            <p:spPr>
              <a:xfrm>
                <a:off x="6460435" y="704740"/>
                <a:ext cx="459722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dirty="0"/>
                  <a:t>Let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de-DE" b="0" i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be</a:t>
                </a:r>
                <a:r>
                  <a:rPr lang="de-DE" dirty="0"/>
                  <a:t> Points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dimension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de-DE" dirty="0"/>
                  <a:t>.</a:t>
                </a:r>
              </a:p>
              <a:p>
                <a:r>
                  <a:rPr lang="de-DE" dirty="0"/>
                  <a:t>So: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de-DE" dirty="0"/>
                  <a:t> and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de-DE" dirty="0"/>
                  <a:t>.</a:t>
                </a:r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5BF9A498-E604-1AA3-A7E4-B2022E06B3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0435" y="704740"/>
                <a:ext cx="4597221" cy="646331"/>
              </a:xfrm>
              <a:prstGeom prst="rect">
                <a:avLst/>
              </a:prstGeom>
              <a:blipFill>
                <a:blip r:embed="rId3"/>
                <a:stretch>
                  <a:fillRect l="-1194" t="-5660" r="-1061" b="-1415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0682BAB7-1564-9FB2-1E4C-8F6F0D406E8C}"/>
                  </a:ext>
                </a:extLst>
              </p:cNvPr>
              <p:cNvSpPr txBox="1"/>
              <p:nvPr/>
            </p:nvSpPr>
            <p:spPr>
              <a:xfrm>
                <a:off x="779684" y="1296491"/>
                <a:ext cx="685623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2000" dirty="0">
                    <a:solidFill>
                      <a:srgbClr val="FF0000"/>
                    </a:solidFill>
                  </a:rPr>
                  <a:t>1. Alle Abstände ausrechnen: </a:t>
                </a:r>
                <a14:m>
                  <m:oMath xmlns:m="http://schemas.openxmlformats.org/officeDocument/2006/math">
                    <m:r>
                      <a:rPr lang="de-DE" sz="20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de-DE" sz="20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=(12, −3, 8), </m:t>
                    </m:r>
                    <m:r>
                      <a:rPr lang="de-DE" sz="20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de-DE" sz="20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=(20, −5, −2)</m:t>
                    </m:r>
                  </m:oMath>
                </a14:m>
                <a:endParaRPr lang="de-DE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0682BAB7-1564-9FB2-1E4C-8F6F0D406E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684" y="1296491"/>
                <a:ext cx="6856236" cy="400110"/>
              </a:xfrm>
              <a:prstGeom prst="rect">
                <a:avLst/>
              </a:prstGeom>
              <a:blipFill>
                <a:blip r:embed="rId4"/>
                <a:stretch>
                  <a:fillRect l="-978" t="-9231" b="-2769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feld 5">
            <a:extLst>
              <a:ext uri="{FF2B5EF4-FFF2-40B4-BE49-F238E27FC236}">
                <a16:creationId xmlns:a16="http://schemas.microsoft.com/office/drawing/2014/main" id="{14C87860-E46D-FCE5-A287-A33B8BF8A41A}"/>
              </a:ext>
            </a:extLst>
          </p:cNvPr>
          <p:cNvSpPr txBox="1"/>
          <p:nvPr/>
        </p:nvSpPr>
        <p:spPr>
          <a:xfrm>
            <a:off x="1999838" y="6005249"/>
            <a:ext cx="5357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P=3</a:t>
            </a:r>
          </a:p>
          <a:p>
            <a:r>
              <a:rPr lang="de-DE" dirty="0">
                <a:solidFill>
                  <a:srgbClr val="FF0000"/>
                </a:solidFill>
              </a:rPr>
              <a:t>P=4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F1317BE4-2172-59C0-6C02-22A514613C4F}"/>
                  </a:ext>
                </a:extLst>
              </p:cNvPr>
              <p:cNvSpPr txBox="1"/>
              <p:nvPr/>
            </p:nvSpPr>
            <p:spPr>
              <a:xfrm>
                <a:off x="779684" y="1912820"/>
                <a:ext cx="10749674" cy="4397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2000" dirty="0">
                    <a:solidFill>
                      <a:srgbClr val="FF0000"/>
                    </a:solidFill>
                  </a:rPr>
                  <a:t>2. Welche Punkte haben die Distanz 1 zu (0,0). Also suche</a:t>
                </a:r>
                <a14:m>
                  <m:oMath xmlns:m="http://schemas.openxmlformats.org/officeDocument/2006/math">
                    <m:r>
                      <a:rPr lang="de-DE" sz="2000" b="0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20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𝐾</m:t>
                    </m:r>
                    <m:r>
                      <a:rPr lang="de-DE" sz="20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20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sz="20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20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{</m:t>
                    </m:r>
                    <m:r>
                      <a:rPr lang="de-DE" sz="20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de-DE" sz="20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de-DE" sz="20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20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de-DE" sz="20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de-DE" sz="20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de-DE" sz="20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de-DE" sz="20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0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de-DE" sz="20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ctrlPr>
                              <a:rPr lang="de-DE" sz="20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20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0,0</m:t>
                            </m:r>
                          </m:e>
                        </m:d>
                      </m:e>
                    </m:d>
                    <m:r>
                      <a:rPr lang="de-DE" sz="20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=1</m:t>
                    </m:r>
                    <m:r>
                      <a:rPr lang="de-DE" sz="20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de-DE" sz="2000" dirty="0">
                    <a:solidFill>
                      <a:srgbClr val="FF0000"/>
                    </a:solidFill>
                  </a:rPr>
                  <a:t>. Zeichne </a:t>
                </a:r>
                <a14:m>
                  <m:oMath xmlns:m="http://schemas.openxmlformats.org/officeDocument/2006/math">
                    <m:r>
                      <a:rPr lang="de-DE" sz="20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de-DE" sz="2000" dirty="0">
                    <a:solidFill>
                      <a:srgbClr val="FF0000"/>
                    </a:solidFill>
                  </a:rPr>
                  <a:t>!</a:t>
                </a:r>
              </a:p>
            </p:txBody>
          </p:sp>
        </mc:Choice>
        <mc:Fallback xmlns="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F1317BE4-2172-59C0-6C02-22A514613C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684" y="1912820"/>
                <a:ext cx="10749674" cy="439736"/>
              </a:xfrm>
              <a:prstGeom prst="rect">
                <a:avLst/>
              </a:prstGeom>
              <a:blipFill>
                <a:blip r:embed="rId5"/>
                <a:stretch>
                  <a:fillRect l="-624" t="-2778" r="-113" b="-2083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feld 8">
            <a:extLst>
              <a:ext uri="{FF2B5EF4-FFF2-40B4-BE49-F238E27FC236}">
                <a16:creationId xmlns:a16="http://schemas.microsoft.com/office/drawing/2014/main" id="{EE89A628-A455-822F-4CF9-874952DF6971}"/>
              </a:ext>
            </a:extLst>
          </p:cNvPr>
          <p:cNvSpPr txBox="1"/>
          <p:nvPr/>
        </p:nvSpPr>
        <p:spPr>
          <a:xfrm>
            <a:off x="11622911" y="2551837"/>
            <a:ext cx="373531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0" i="0" dirty="0">
                <a:solidFill>
                  <a:srgbClr val="4E5A66"/>
                </a:solidFill>
                <a:effectLst/>
                <a:latin typeface="Source Sans Pro" panose="020B0503030403020204" pitchFamily="34" charset="0"/>
              </a:rPr>
              <a:t>Euclid: 12.96148139681572</a:t>
            </a:r>
            <a:br>
              <a:rPr lang="de-DE" dirty="0"/>
            </a:br>
            <a:r>
              <a:rPr lang="de-DE" b="0" i="0" dirty="0">
                <a:solidFill>
                  <a:srgbClr val="4E5A66"/>
                </a:solidFill>
                <a:effectLst/>
                <a:latin typeface="Source Sans Pro" panose="020B0503030403020204" pitchFamily="34" charset="0"/>
              </a:rPr>
              <a:t>Euclid </a:t>
            </a:r>
            <a:r>
              <a:rPr lang="de-DE" b="0" i="0" dirty="0" err="1">
                <a:solidFill>
                  <a:srgbClr val="4E5A66"/>
                </a:solidFill>
                <a:effectLst/>
                <a:latin typeface="Source Sans Pro" panose="020B0503030403020204" pitchFamily="34" charset="0"/>
              </a:rPr>
              <a:t>squared</a:t>
            </a:r>
            <a:r>
              <a:rPr lang="de-DE" b="0" i="0" dirty="0">
                <a:solidFill>
                  <a:srgbClr val="4E5A66"/>
                </a:solidFill>
                <a:effectLst/>
                <a:latin typeface="Source Sans Pro" panose="020B0503030403020204" pitchFamily="34" charset="0"/>
              </a:rPr>
              <a:t>: 168</a:t>
            </a:r>
            <a:br>
              <a:rPr lang="de-DE" dirty="0"/>
            </a:br>
            <a:r>
              <a:rPr lang="de-DE" b="0" i="0" dirty="0" err="1">
                <a:solidFill>
                  <a:srgbClr val="4E5A66"/>
                </a:solidFill>
                <a:effectLst/>
                <a:latin typeface="Source Sans Pro" panose="020B0503030403020204" pitchFamily="34" charset="0"/>
              </a:rPr>
              <a:t>Manhatten</a:t>
            </a:r>
            <a:r>
              <a:rPr lang="de-DE" b="0" i="0" dirty="0">
                <a:solidFill>
                  <a:srgbClr val="4E5A66"/>
                </a:solidFill>
                <a:effectLst/>
                <a:latin typeface="Source Sans Pro" panose="020B0503030403020204" pitchFamily="34" charset="0"/>
              </a:rPr>
              <a:t>: 20</a:t>
            </a:r>
            <a:br>
              <a:rPr lang="de-DE" dirty="0"/>
            </a:br>
            <a:r>
              <a:rPr lang="de-DE" b="0" i="0" dirty="0" err="1">
                <a:solidFill>
                  <a:srgbClr val="4E5A66"/>
                </a:solidFill>
                <a:effectLst/>
                <a:latin typeface="Source Sans Pro" panose="020B0503030403020204" pitchFamily="34" charset="0"/>
              </a:rPr>
              <a:t>Tchebychev</a:t>
            </a:r>
            <a:r>
              <a:rPr lang="de-DE" b="0" i="0" dirty="0">
                <a:solidFill>
                  <a:srgbClr val="4E5A66"/>
                </a:solidFill>
                <a:effectLst/>
                <a:latin typeface="Source Sans Pro" panose="020B0503030403020204" pitchFamily="34" charset="0"/>
              </a:rPr>
              <a:t>: 10</a:t>
            </a:r>
            <a:br>
              <a:rPr lang="de-DE" dirty="0"/>
            </a:br>
            <a:r>
              <a:rPr lang="de-DE" b="0" i="0" dirty="0">
                <a:solidFill>
                  <a:srgbClr val="4E5A66"/>
                </a:solidFill>
                <a:effectLst/>
                <a:latin typeface="Source Sans Pro" panose="020B0503030403020204" pitchFamily="34" charset="0"/>
              </a:rPr>
              <a:t>Minkowski p=3: 11.49779415788966</a:t>
            </a:r>
            <a:br>
              <a:rPr lang="de-DE" dirty="0"/>
            </a:br>
            <a:r>
              <a:rPr lang="de-DE" b="0" i="0" dirty="0">
                <a:solidFill>
                  <a:srgbClr val="4E5A66"/>
                </a:solidFill>
                <a:effectLst/>
                <a:latin typeface="Source Sans Pro" panose="020B0503030403020204" pitchFamily="34" charset="0"/>
              </a:rPr>
              <a:t>Minkowski p=4: 10.899263242960048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6983608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324F24F-C573-67C3-31C9-6E39F6646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Make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explicit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elle 4">
                <a:extLst>
                  <a:ext uri="{FF2B5EF4-FFF2-40B4-BE49-F238E27FC236}">
                    <a16:creationId xmlns:a16="http://schemas.microsoft.com/office/drawing/2014/main" id="{38A843D4-19D6-B324-3107-FA632D2AA32E}"/>
                  </a:ext>
                </a:extLst>
              </p:cNvPr>
              <p:cNvGraphicFramePr>
                <a:graphicFrameLocks noGrp="1"/>
              </p:cNvGraphicFramePr>
              <p:nvPr>
                <p:ph idx="1"/>
              </p:nvPr>
            </p:nvGraphicFramePr>
            <p:xfrm>
              <a:off x="838200" y="1825625"/>
              <a:ext cx="10515597" cy="152946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481470">
                      <a:extLst>
                        <a:ext uri="{9D8B030D-6E8A-4147-A177-3AD203B41FA5}">
                          <a16:colId xmlns:a16="http://schemas.microsoft.com/office/drawing/2014/main" val="807480716"/>
                        </a:ext>
                      </a:extLst>
                    </a:gridCol>
                    <a:gridCol w="3697356">
                      <a:extLst>
                        <a:ext uri="{9D8B030D-6E8A-4147-A177-3AD203B41FA5}">
                          <a16:colId xmlns:a16="http://schemas.microsoft.com/office/drawing/2014/main" val="1419373542"/>
                        </a:ext>
                      </a:extLst>
                    </a:gridCol>
                    <a:gridCol w="4336771">
                      <a:extLst>
                        <a:ext uri="{9D8B030D-6E8A-4147-A177-3AD203B41FA5}">
                          <a16:colId xmlns:a16="http://schemas.microsoft.com/office/drawing/2014/main" val="268981609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Name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Formula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Description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8202531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Euclid</a:t>
                          </a:r>
                        </a:p>
                        <a:p>
                          <a:r>
                            <a:rPr lang="de-DE" dirty="0"/>
                            <a:t>(L2)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de-DE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800" b="0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p>
                                    <m:r>
                                      <a:rPr lang="de-DE" sz="1800" b="0" i="1">
                                        <a:latin typeface="Cambria Math" panose="02040503050406030204" pitchFamily="18" charset="0"/>
                                      </a:rPr>
                                      <m:t>𝐸𝐷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de-DE" sz="18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sz="1800" b="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800" b="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de-DE" sz="1800" b="0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d>
                                <m:r>
                                  <a:rPr lang="de-DE" sz="1800" b="0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de-DE" sz="18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nary>
                                      <m:naryPr>
                                        <m:chr m:val="∑"/>
                                        <m:ctrlPr>
                                          <a:rPr lang="de-DE" sz="1800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naryPr>
                                      <m:sub>
                                        <m:r>
                                          <m:rPr>
                                            <m:brk m:alnAt="23"/>
                                          </m:rPr>
                                          <a:rPr lang="de-DE" sz="1800" b="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de-DE" sz="1800" b="0" i="1">
                                            <a:latin typeface="Cambria Math" panose="02040503050406030204" pitchFamily="18" charset="0"/>
                                          </a:rPr>
                                          <m:t>=1</m:t>
                                        </m:r>
                                      </m:sub>
                                      <m:sup>
                                        <m:r>
                                          <a:rPr lang="de-DE" sz="1800" b="0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p>
                                      <m:e>
                                        <m:sSup>
                                          <m:sSupPr>
                                            <m:ctrlPr>
                                              <a:rPr lang="de-DE" sz="1800" b="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de-DE" sz="1800" b="0" i="1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(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de-DE" sz="1800" b="0" i="1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de-DE" sz="1800" b="0" i="1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𝑎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de-DE" sz="1800" b="0" i="1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de-DE" sz="1800" b="0" i="1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−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de-DE" sz="1800" b="0" i="1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de-DE" sz="1800" b="0" i="1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𝑏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de-DE" sz="1800" b="0" i="1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de-DE" sz="1800" b="0" i="1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)</m:t>
                                            </m:r>
                                          </m:e>
                                          <m:sup>
                                            <m:r>
                                              <a:rPr lang="de-DE" sz="1800" b="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e>
                                    </m:nary>
                                  </m:e>
                                </m:rad>
                              </m:oMath>
                            </m:oMathPara>
                          </a14:m>
                          <a:endParaRPr lang="de-DE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As </a:t>
                          </a:r>
                          <a:r>
                            <a:rPr lang="de-DE" dirty="0" err="1"/>
                            <a:t>the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crow</a:t>
                          </a:r>
                          <a:r>
                            <a:rPr lang="de-DE" dirty="0"/>
                            <a:t> flies.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7472852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elle 4">
                <a:extLst>
                  <a:ext uri="{FF2B5EF4-FFF2-40B4-BE49-F238E27FC236}">
                    <a16:creationId xmlns:a16="http://schemas.microsoft.com/office/drawing/2014/main" id="{38A843D4-19D6-B324-3107-FA632D2AA32E}"/>
                  </a:ext>
                </a:extLst>
              </p:cNvPr>
              <p:cNvGraphicFramePr>
                <a:graphicFrameLocks noGrp="1"/>
              </p:cNvGraphicFramePr>
              <p:nvPr>
                <p:ph idx="1"/>
              </p:nvPr>
            </p:nvGraphicFramePr>
            <p:xfrm>
              <a:off x="838200" y="1825625"/>
              <a:ext cx="10515597" cy="152946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481470">
                      <a:extLst>
                        <a:ext uri="{9D8B030D-6E8A-4147-A177-3AD203B41FA5}">
                          <a16:colId xmlns:a16="http://schemas.microsoft.com/office/drawing/2014/main" val="807480716"/>
                        </a:ext>
                      </a:extLst>
                    </a:gridCol>
                    <a:gridCol w="3697356">
                      <a:extLst>
                        <a:ext uri="{9D8B030D-6E8A-4147-A177-3AD203B41FA5}">
                          <a16:colId xmlns:a16="http://schemas.microsoft.com/office/drawing/2014/main" val="1419373542"/>
                        </a:ext>
                      </a:extLst>
                    </a:gridCol>
                    <a:gridCol w="4336771">
                      <a:extLst>
                        <a:ext uri="{9D8B030D-6E8A-4147-A177-3AD203B41FA5}">
                          <a16:colId xmlns:a16="http://schemas.microsoft.com/office/drawing/2014/main" val="268981609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Name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Formula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Description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82025312"/>
                      </a:ext>
                    </a:extLst>
                  </a:tr>
                  <a:tr h="1158621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Euclid</a:t>
                          </a:r>
                        </a:p>
                        <a:p>
                          <a:r>
                            <a:rPr lang="de-DE" dirty="0"/>
                            <a:t>(L2)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67216" t="-34555" r="-117957" b="-10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As </a:t>
                          </a:r>
                          <a:r>
                            <a:rPr lang="de-DE" dirty="0" err="1"/>
                            <a:t>the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crow</a:t>
                          </a:r>
                          <a:r>
                            <a:rPr lang="de-DE" dirty="0"/>
                            <a:t> flies.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7472852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5BF9A498-E604-1AA3-A7E4-B2022E06B30B}"/>
                  </a:ext>
                </a:extLst>
              </p:cNvPr>
              <p:cNvSpPr txBox="1"/>
              <p:nvPr/>
            </p:nvSpPr>
            <p:spPr>
              <a:xfrm>
                <a:off x="6460435" y="704740"/>
                <a:ext cx="459722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dirty="0"/>
                  <a:t>Let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de-DE" b="0" i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be</a:t>
                </a:r>
                <a:r>
                  <a:rPr lang="de-DE" dirty="0"/>
                  <a:t> Points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dimension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de-DE" dirty="0"/>
                  <a:t>.</a:t>
                </a:r>
              </a:p>
              <a:p>
                <a:r>
                  <a:rPr lang="de-DE" dirty="0"/>
                  <a:t>So: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de-DE" dirty="0"/>
                  <a:t> and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de-DE" dirty="0"/>
                  <a:t>.</a:t>
                </a:r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5BF9A498-E604-1AA3-A7E4-B2022E06B3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0435" y="704740"/>
                <a:ext cx="4597221" cy="646331"/>
              </a:xfrm>
              <a:prstGeom prst="rect">
                <a:avLst/>
              </a:prstGeom>
              <a:blipFill>
                <a:blip r:embed="rId3"/>
                <a:stretch>
                  <a:fillRect l="-1194" t="-5660" r="-1061" b="-1415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85AD5FF1-F870-D450-87C6-FE12E9B09CE1}"/>
                  </a:ext>
                </a:extLst>
              </p:cNvPr>
              <p:cNvSpPr txBox="1"/>
              <p:nvPr/>
            </p:nvSpPr>
            <p:spPr>
              <a:xfrm>
                <a:off x="838200" y="3502915"/>
                <a:ext cx="4256550" cy="7230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 dirty="0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de-DE" i="1" dirty="0" smtClean="0">
                          <a:latin typeface="Cambria Math" panose="02040503050406030204" pitchFamily="18" charset="0"/>
                        </a:rPr>
                        <m:t>=(1,3), </m:t>
                      </m:r>
                      <m:r>
                        <a:rPr lang="de-DE" i="1" dirty="0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de-DE" i="1" dirty="0" smtClean="0">
                          <a:latin typeface="Cambria Math" panose="02040503050406030204" pitchFamily="18" charset="0"/>
                        </a:rPr>
                        <m:t>=(2,4)</m:t>
                      </m:r>
                    </m:oMath>
                  </m:oMathPara>
                </a14:m>
                <a:endParaRPr lang="de-DE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𝐸𝐷</m:t>
                          </m:r>
                        </m:sup>
                      </m:sSup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1−2</m:t>
                                  </m:r>
                                </m:e>
                              </m:d>
                            </m:e>
                            <m:sup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3−4</m:t>
                                  </m:r>
                                </m:e>
                              </m:d>
                            </m:e>
                            <m:sup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rad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85AD5FF1-F870-D450-87C6-FE12E9B09C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502915"/>
                <a:ext cx="4256550" cy="72308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2">
                <a:extLst>
                  <a:ext uri="{FF2B5EF4-FFF2-40B4-BE49-F238E27FC236}">
                    <a16:creationId xmlns:a16="http://schemas.microsoft.com/office/drawing/2014/main" id="{66F2D3CA-C84B-E93A-0142-B5027A5B14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9303" y="4841432"/>
                <a:ext cx="10140597" cy="10156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de-DE" altLang="de-DE" sz="1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ar(--jp-code-font-family)"/>
                  </a:rPr>
                  <a:t>A = (1.29153238, -1.13827979, 0.27908825, -0.08245496, -0.8082454 , 0.15733622, -1.61909203, 1.90288227, -0.67917961, -1.40601757),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de-DE" altLang="de-DE" sz="1400" dirty="0">
                    <a:latin typeface="var(--jp-code-font-family)"/>
                  </a:rPr>
                  <a:t>B =</a:t>
                </a:r>
                <a:r>
                  <a:rPr kumimoji="0" lang="de-DE" altLang="de-DE" sz="1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ar(--jp-code-font-family)"/>
                  </a:rPr>
                  <a:t> (-0.5389489 , -0.47965843, -0.09701618, 0.07083669, -0.3753689 , -0.31234747, 0.64786643, -0.85997281, -0.48562324, 0.6181629 </a:t>
                </a:r>
                <a:r>
                  <a:rPr lang="de-DE" altLang="de-DE" sz="1400" dirty="0">
                    <a:latin typeface="var(--jp-code-font-family)"/>
                  </a:rPr>
                  <a:t>)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DE" altLang="de-DE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var(--jp-code-font-family)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de-DE" altLang="de-DE" sz="2400" b="0" i="1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de-DE" altLang="de-DE" sz="2400" b="0" i="1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kumimoji="0" lang="de-DE" altLang="de-DE" sz="2400" b="0" i="1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𝐸𝐷</m:t>
                          </m:r>
                        </m:sup>
                      </m:sSup>
                      <m:r>
                        <a:rPr kumimoji="0" lang="de-DE" altLang="de-DE" sz="24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0" lang="de-DE" altLang="de-DE" sz="24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kumimoji="0" lang="de-DE" altLang="de-DE" sz="24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0" lang="de-DE" altLang="de-DE" sz="24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kumimoji="0" lang="de-DE" altLang="de-DE" sz="24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)=4.611358</m:t>
                      </m:r>
                    </m:oMath>
                  </m:oMathPara>
                </a14:m>
                <a:endParaRPr kumimoji="0" lang="de-DE" altLang="de-DE" sz="32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8" name="Rectangle 2">
                <a:extLst>
                  <a:ext uri="{FF2B5EF4-FFF2-40B4-BE49-F238E27FC236}">
                    <a16:creationId xmlns:a16="http://schemas.microsoft.com/office/drawing/2014/main" id="{66F2D3CA-C84B-E93A-0142-B5027A5B14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59303" y="4841432"/>
                <a:ext cx="10140597" cy="1015663"/>
              </a:xfrm>
              <a:prstGeom prst="rect">
                <a:avLst/>
              </a:prstGeom>
              <a:blipFill>
                <a:blip r:embed="rId5"/>
                <a:stretch>
                  <a:fillRect l="-1082" t="-4790" r="-241" b="-13772"/>
                </a:stretch>
              </a:blip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feld 4">
            <a:extLst>
              <a:ext uri="{FF2B5EF4-FFF2-40B4-BE49-F238E27FC236}">
                <a16:creationId xmlns:a16="http://schemas.microsoft.com/office/drawing/2014/main" id="{F7D2ADBA-77C4-9DC8-9DFF-EDF81DA451B5}"/>
              </a:ext>
            </a:extLst>
          </p:cNvPr>
          <p:cNvSpPr txBox="1"/>
          <p:nvPr/>
        </p:nvSpPr>
        <p:spPr>
          <a:xfrm>
            <a:off x="7443621" y="3601188"/>
            <a:ext cx="2630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a=(12, -3, 8), b=(20, -5, -2)</a:t>
            </a:r>
          </a:p>
        </p:txBody>
      </p:sp>
    </p:spTree>
    <p:extLst>
      <p:ext uri="{BB962C8B-B14F-4D97-AF65-F5344CB8AC3E}">
        <p14:creationId xmlns:p14="http://schemas.microsoft.com/office/powerpoint/2010/main" val="240053536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324F24F-C573-67C3-31C9-6E39F6646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Make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explicit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elle 4">
                <a:extLst>
                  <a:ext uri="{FF2B5EF4-FFF2-40B4-BE49-F238E27FC236}">
                    <a16:creationId xmlns:a16="http://schemas.microsoft.com/office/drawing/2014/main" id="{38A843D4-19D6-B324-3107-FA632D2AA32E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4176506411"/>
                  </p:ext>
                </p:extLst>
              </p:nvPr>
            </p:nvGraphicFramePr>
            <p:xfrm>
              <a:off x="838200" y="1825625"/>
              <a:ext cx="10515597" cy="12852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481470">
                      <a:extLst>
                        <a:ext uri="{9D8B030D-6E8A-4147-A177-3AD203B41FA5}">
                          <a16:colId xmlns:a16="http://schemas.microsoft.com/office/drawing/2014/main" val="807480716"/>
                        </a:ext>
                      </a:extLst>
                    </a:gridCol>
                    <a:gridCol w="3697356">
                      <a:extLst>
                        <a:ext uri="{9D8B030D-6E8A-4147-A177-3AD203B41FA5}">
                          <a16:colId xmlns:a16="http://schemas.microsoft.com/office/drawing/2014/main" val="1419373542"/>
                        </a:ext>
                      </a:extLst>
                    </a:gridCol>
                    <a:gridCol w="4336771">
                      <a:extLst>
                        <a:ext uri="{9D8B030D-6E8A-4147-A177-3AD203B41FA5}">
                          <a16:colId xmlns:a16="http://schemas.microsoft.com/office/drawing/2014/main" val="268981609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Name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Formula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Description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8202531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Euclid </a:t>
                          </a:r>
                          <a:r>
                            <a:rPr lang="de-DE" dirty="0" err="1"/>
                            <a:t>squared</a:t>
                          </a:r>
                          <a:endParaRPr lang="de-DE" dirty="0"/>
                        </a:p>
                        <a:p>
                          <a:r>
                            <a:rPr lang="de-DE" dirty="0"/>
                            <a:t>(L2 </a:t>
                          </a:r>
                          <a:r>
                            <a:rPr lang="de-DE" dirty="0" err="1"/>
                            <a:t>squared</a:t>
                          </a:r>
                          <a:r>
                            <a:rPr lang="de-DE" dirty="0"/>
                            <a:t>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de-DE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800" b="0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p>
                                    <m:r>
                                      <a:rPr lang="de-DE" sz="1800" b="0" i="1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  <m:r>
                                      <a:rPr lang="de-DE" sz="1800" b="0" i="1" smtClean="0"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  <m:r>
                                      <a:rPr lang="de-DE" sz="1800" b="0" i="1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de-DE" sz="18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sz="1800" b="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800" b="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de-DE" sz="1800" b="0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d>
                                <m:r>
                                  <a:rPr lang="de-DE" sz="1800" b="0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nary>
                                  <m:naryPr>
                                    <m:chr m:val="∑"/>
                                    <m:ctrlPr>
                                      <a:rPr lang="de-DE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de-DE" sz="1800" b="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de-DE" sz="1800" b="0" i="1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de-DE" sz="1800" b="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  <m:e>
                                    <m:sSup>
                                      <m:sSupPr>
                                        <m:ctrlPr>
                                          <a:rPr lang="de-DE" sz="1800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de-DE" sz="1800" b="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(</m:t>
                                        </m:r>
                                        <m:sSub>
                                          <m:sSubPr>
                                            <m:ctrlPr>
                                              <a:rPr lang="de-DE" sz="1800" b="0" i="1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800" b="0" i="1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𝑎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b="0" i="1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de-DE" sz="1800" b="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de-DE" sz="1800" b="0" i="1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800" b="0" i="1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𝑏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b="0" i="1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de-DE" sz="1800" b="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)</m:t>
                                        </m:r>
                                      </m:e>
                                      <m:sup>
                                        <m:r>
                                          <a:rPr lang="de-DE" sz="1800" b="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nary>
                              </m:oMath>
                            </m:oMathPara>
                          </a14:m>
                          <a:endParaRPr lang="de-DE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As </a:t>
                          </a:r>
                          <a:r>
                            <a:rPr lang="de-DE" dirty="0" err="1"/>
                            <a:t>the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crow</a:t>
                          </a:r>
                          <a:r>
                            <a:rPr lang="de-DE" dirty="0"/>
                            <a:t> flies </a:t>
                          </a:r>
                          <a:r>
                            <a:rPr lang="de-DE" dirty="0" err="1"/>
                            <a:t>squared</a:t>
                          </a:r>
                          <a:r>
                            <a:rPr lang="de-DE" dirty="0"/>
                            <a:t>. This </a:t>
                          </a:r>
                          <a:r>
                            <a:rPr lang="de-DE" dirty="0" err="1"/>
                            <a:t>means</a:t>
                          </a:r>
                          <a:r>
                            <a:rPr lang="de-DE" dirty="0"/>
                            <a:t> a double </a:t>
                          </a:r>
                          <a:r>
                            <a:rPr lang="de-DE" dirty="0" err="1"/>
                            <a:t>distance</a:t>
                          </a:r>
                          <a:r>
                            <a:rPr lang="de-DE" dirty="0"/>
                            <a:t> in normal </a:t>
                          </a:r>
                          <a:r>
                            <a:rPr lang="de-DE" dirty="0" err="1"/>
                            <a:t>euclid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translates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to</a:t>
                          </a:r>
                          <a:r>
                            <a:rPr lang="de-DE" dirty="0"/>
                            <a:t> a </a:t>
                          </a:r>
                          <a:r>
                            <a:rPr lang="de-DE" dirty="0" err="1"/>
                            <a:t>quadrupled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distance</a:t>
                          </a:r>
                          <a:r>
                            <a:rPr lang="de-DE" dirty="0"/>
                            <a:t> in Euclid </a:t>
                          </a:r>
                          <a:r>
                            <a:rPr lang="de-DE" dirty="0" err="1"/>
                            <a:t>squared</a:t>
                          </a:r>
                          <a:r>
                            <a:rPr lang="de-DE" dirty="0"/>
                            <a:t>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7472852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elle 4">
                <a:extLst>
                  <a:ext uri="{FF2B5EF4-FFF2-40B4-BE49-F238E27FC236}">
                    <a16:creationId xmlns:a16="http://schemas.microsoft.com/office/drawing/2014/main" id="{38A843D4-19D6-B324-3107-FA632D2AA32E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4176506411"/>
                  </p:ext>
                </p:extLst>
              </p:nvPr>
            </p:nvGraphicFramePr>
            <p:xfrm>
              <a:off x="838200" y="1825625"/>
              <a:ext cx="10515597" cy="12852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481470">
                      <a:extLst>
                        <a:ext uri="{9D8B030D-6E8A-4147-A177-3AD203B41FA5}">
                          <a16:colId xmlns:a16="http://schemas.microsoft.com/office/drawing/2014/main" val="807480716"/>
                        </a:ext>
                      </a:extLst>
                    </a:gridCol>
                    <a:gridCol w="3697356">
                      <a:extLst>
                        <a:ext uri="{9D8B030D-6E8A-4147-A177-3AD203B41FA5}">
                          <a16:colId xmlns:a16="http://schemas.microsoft.com/office/drawing/2014/main" val="1419373542"/>
                        </a:ext>
                      </a:extLst>
                    </a:gridCol>
                    <a:gridCol w="4336771">
                      <a:extLst>
                        <a:ext uri="{9D8B030D-6E8A-4147-A177-3AD203B41FA5}">
                          <a16:colId xmlns:a16="http://schemas.microsoft.com/office/drawing/2014/main" val="268981609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Name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Formula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Description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82025312"/>
                      </a:ext>
                    </a:extLst>
                  </a:tr>
                  <a:tr h="914400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Euclid </a:t>
                          </a:r>
                          <a:r>
                            <a:rPr lang="de-DE" dirty="0" err="1"/>
                            <a:t>squared</a:t>
                          </a:r>
                          <a:endParaRPr lang="de-DE" dirty="0"/>
                        </a:p>
                        <a:p>
                          <a:r>
                            <a:rPr lang="de-DE" dirty="0"/>
                            <a:t>(L2 </a:t>
                          </a:r>
                          <a:r>
                            <a:rPr lang="de-DE" dirty="0" err="1"/>
                            <a:t>squared</a:t>
                          </a:r>
                          <a:r>
                            <a:rPr lang="de-DE" dirty="0"/>
                            <a:t>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67216" t="-43709" r="-117957" b="-99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As </a:t>
                          </a:r>
                          <a:r>
                            <a:rPr lang="de-DE" dirty="0" err="1"/>
                            <a:t>the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crow</a:t>
                          </a:r>
                          <a:r>
                            <a:rPr lang="de-DE" dirty="0"/>
                            <a:t> flies </a:t>
                          </a:r>
                          <a:r>
                            <a:rPr lang="de-DE" dirty="0" err="1"/>
                            <a:t>squared</a:t>
                          </a:r>
                          <a:r>
                            <a:rPr lang="de-DE" dirty="0"/>
                            <a:t>. This </a:t>
                          </a:r>
                          <a:r>
                            <a:rPr lang="de-DE" dirty="0" err="1"/>
                            <a:t>means</a:t>
                          </a:r>
                          <a:r>
                            <a:rPr lang="de-DE" dirty="0"/>
                            <a:t> a double </a:t>
                          </a:r>
                          <a:r>
                            <a:rPr lang="de-DE" dirty="0" err="1"/>
                            <a:t>distance</a:t>
                          </a:r>
                          <a:r>
                            <a:rPr lang="de-DE" dirty="0"/>
                            <a:t> in normal </a:t>
                          </a:r>
                          <a:r>
                            <a:rPr lang="de-DE" dirty="0" err="1"/>
                            <a:t>euclid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translates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to</a:t>
                          </a:r>
                          <a:r>
                            <a:rPr lang="de-DE" dirty="0"/>
                            <a:t> a </a:t>
                          </a:r>
                          <a:r>
                            <a:rPr lang="de-DE" dirty="0" err="1"/>
                            <a:t>quadrupled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distance</a:t>
                          </a:r>
                          <a:r>
                            <a:rPr lang="de-DE" dirty="0"/>
                            <a:t> in Euclid </a:t>
                          </a:r>
                          <a:r>
                            <a:rPr lang="de-DE" dirty="0" err="1"/>
                            <a:t>squared</a:t>
                          </a:r>
                          <a:r>
                            <a:rPr lang="de-DE" dirty="0"/>
                            <a:t>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7472852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5BF9A498-E604-1AA3-A7E4-B2022E06B30B}"/>
                  </a:ext>
                </a:extLst>
              </p:cNvPr>
              <p:cNvSpPr txBox="1"/>
              <p:nvPr/>
            </p:nvSpPr>
            <p:spPr>
              <a:xfrm>
                <a:off x="6460435" y="704740"/>
                <a:ext cx="459722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dirty="0"/>
                  <a:t>Let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de-DE" b="0" i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be</a:t>
                </a:r>
                <a:r>
                  <a:rPr lang="de-DE" dirty="0"/>
                  <a:t> Points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dimension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de-DE" dirty="0"/>
                  <a:t>.</a:t>
                </a:r>
              </a:p>
              <a:p>
                <a:r>
                  <a:rPr lang="de-DE" dirty="0"/>
                  <a:t>So: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de-DE" dirty="0"/>
                  <a:t> and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de-DE" dirty="0"/>
                  <a:t>.</a:t>
                </a:r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5BF9A498-E604-1AA3-A7E4-B2022E06B3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0435" y="704740"/>
                <a:ext cx="4597221" cy="646331"/>
              </a:xfrm>
              <a:prstGeom prst="rect">
                <a:avLst/>
              </a:prstGeom>
              <a:blipFill>
                <a:blip r:embed="rId3"/>
                <a:stretch>
                  <a:fillRect l="-1194" t="-5660" r="-1061" b="-1415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85AD5FF1-F870-D450-87C6-FE12E9B09CE1}"/>
                  </a:ext>
                </a:extLst>
              </p:cNvPr>
              <p:cNvSpPr txBox="1"/>
              <p:nvPr/>
            </p:nvSpPr>
            <p:spPr>
              <a:xfrm>
                <a:off x="838200" y="3502915"/>
                <a:ext cx="3830279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 dirty="0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de-DE" i="1" dirty="0" smtClean="0">
                          <a:latin typeface="Cambria Math" panose="02040503050406030204" pitchFamily="18" charset="0"/>
                        </a:rPr>
                        <m:t>=(1,3), </m:t>
                      </m:r>
                      <m:r>
                        <a:rPr lang="de-DE" i="1" dirty="0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de-DE" i="1" dirty="0" smtClean="0">
                          <a:latin typeface="Cambria Math" panose="02040503050406030204" pitchFamily="18" charset="0"/>
                        </a:rPr>
                        <m:t>=(2,4)</m:t>
                      </m:r>
                    </m:oMath>
                  </m:oMathPara>
                </a14:m>
                <a:endParaRPr lang="de-DE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𝐸𝐷</m:t>
                          </m:r>
                        </m:sup>
                      </m:sSup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1−2</m:t>
                              </m:r>
                            </m:e>
                          </m:d>
                        </m:e>
                        <m:sup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de-DE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3−4</m:t>
                              </m:r>
                            </m:e>
                          </m:d>
                        </m:e>
                        <m:sup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85AD5FF1-F870-D450-87C6-FE12E9B09C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502915"/>
                <a:ext cx="3830279" cy="646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2">
                <a:extLst>
                  <a:ext uri="{FF2B5EF4-FFF2-40B4-BE49-F238E27FC236}">
                    <a16:creationId xmlns:a16="http://schemas.microsoft.com/office/drawing/2014/main" id="{66F2D3CA-C84B-E93A-0142-B5027A5B14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9303" y="4841432"/>
                <a:ext cx="10140597" cy="10156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de-DE" altLang="de-DE" sz="1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ar(--jp-code-font-family)"/>
                  </a:rPr>
                  <a:t>A = (1.29153238, -1.13827979, 0.27908825, -0.08245496, -0.8082454 , 0.15733622, -1.61909203, 1.90288227, -0.67917961, -1.40601757),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de-DE" altLang="de-DE" sz="1400" dirty="0">
                    <a:latin typeface="var(--jp-code-font-family)"/>
                  </a:rPr>
                  <a:t>B =</a:t>
                </a:r>
                <a:r>
                  <a:rPr kumimoji="0" lang="de-DE" altLang="de-DE" sz="1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ar(--jp-code-font-family)"/>
                  </a:rPr>
                  <a:t> (-0.5389489 , -0.47965843, -0.09701618, 0.07083669, -0.3753689 , -0.31234747, 0.64786643, -0.85997281, -0.48562324, 0.6181629 </a:t>
                </a:r>
                <a:r>
                  <a:rPr lang="de-DE" altLang="de-DE" sz="1400" dirty="0">
                    <a:latin typeface="var(--jp-code-font-family)"/>
                  </a:rPr>
                  <a:t>)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DE" altLang="de-DE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var(--jp-code-font-family)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de-DE" altLang="de-DE" sz="2400" b="0" i="1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de-DE" altLang="de-DE" sz="2400" b="0" i="1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kumimoji="0" lang="de-DE" altLang="de-DE" sz="2400" b="0" i="1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𝐸𝑄𝐷</m:t>
                          </m:r>
                        </m:sup>
                      </m:sSup>
                      <m:r>
                        <a:rPr kumimoji="0" lang="de-DE" altLang="de-DE" sz="24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0" lang="de-DE" altLang="de-DE" sz="24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kumimoji="0" lang="de-DE" altLang="de-DE" sz="24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0" lang="de-DE" altLang="de-DE" sz="24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kumimoji="0" lang="de-DE" altLang="de-DE" sz="24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)=21.26462101</m:t>
                      </m:r>
                    </m:oMath>
                  </m:oMathPara>
                </a14:m>
                <a:endParaRPr kumimoji="0" lang="de-DE" altLang="de-DE" sz="32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8" name="Rectangle 2">
                <a:extLst>
                  <a:ext uri="{FF2B5EF4-FFF2-40B4-BE49-F238E27FC236}">
                    <a16:creationId xmlns:a16="http://schemas.microsoft.com/office/drawing/2014/main" id="{66F2D3CA-C84B-E93A-0142-B5027A5B14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59303" y="4841432"/>
                <a:ext cx="10140597" cy="1015663"/>
              </a:xfrm>
              <a:prstGeom prst="rect">
                <a:avLst/>
              </a:prstGeom>
              <a:blipFill>
                <a:blip r:embed="rId5"/>
                <a:stretch>
                  <a:fillRect l="-1082" t="-4790" r="-241" b="-13174"/>
                </a:stretch>
              </a:blip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50231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DBD2690-6A4F-4060-BA00-60C7705DF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Working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matricies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0F9DD80-E7C8-1EB7-F85E-74346E0C4E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most</a:t>
            </a:r>
            <a:r>
              <a:rPr lang="de-DE" dirty="0"/>
              <a:t> </a:t>
            </a:r>
            <a:r>
              <a:rPr lang="de-DE" dirty="0" err="1"/>
              <a:t>used</a:t>
            </a:r>
            <a:r>
              <a:rPr lang="de-DE" dirty="0"/>
              <a:t> </a:t>
            </a:r>
            <a:r>
              <a:rPr lang="de-DE" dirty="0" err="1"/>
              <a:t>framework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working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matricies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>
                <a:hlinkClick r:id="rId2"/>
              </a:rPr>
              <a:t>numpy</a:t>
            </a:r>
            <a:r>
              <a:rPr lang="de-DE" dirty="0"/>
              <a:t>.</a:t>
            </a:r>
          </a:p>
          <a:p>
            <a:r>
              <a:rPr lang="de-DE" dirty="0" err="1"/>
              <a:t>Matricies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any</a:t>
            </a:r>
            <a:r>
              <a:rPr lang="de-DE" dirty="0"/>
              <a:t> </a:t>
            </a:r>
            <a:r>
              <a:rPr lang="de-DE" dirty="0" err="1"/>
              <a:t>shape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implemented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ndarrays</a:t>
            </a:r>
            <a:r>
              <a:rPr lang="de-DE" dirty="0"/>
              <a:t> (n-dimensional </a:t>
            </a:r>
            <a:r>
              <a:rPr lang="de-DE" dirty="0" err="1"/>
              <a:t>arrays</a:t>
            </a:r>
            <a:r>
              <a:rPr lang="de-DE" dirty="0"/>
              <a:t>).</a:t>
            </a:r>
          </a:p>
          <a:p>
            <a:r>
              <a:rPr lang="de-DE" dirty="0"/>
              <a:t>Numpy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extremly</a:t>
            </a:r>
            <a:r>
              <a:rPr lang="de-DE" dirty="0"/>
              <a:t> fast.</a:t>
            </a:r>
          </a:p>
          <a:p>
            <a:r>
              <a:rPr lang="de-DE" dirty="0"/>
              <a:t>Other </a:t>
            </a:r>
            <a:r>
              <a:rPr lang="de-DE" dirty="0" err="1"/>
              <a:t>frameworks</a:t>
            </a:r>
            <a:r>
              <a:rPr lang="de-DE" dirty="0"/>
              <a:t> (like pandas) </a:t>
            </a:r>
            <a:r>
              <a:rPr lang="de-DE" dirty="0" err="1"/>
              <a:t>use</a:t>
            </a:r>
            <a:r>
              <a:rPr lang="de-DE" dirty="0"/>
              <a:t> numpy </a:t>
            </a:r>
            <a:r>
              <a:rPr lang="de-DE" dirty="0" err="1"/>
              <a:t>under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hood</a:t>
            </a:r>
            <a:r>
              <a:rPr lang="de-DE" dirty="0"/>
              <a:t>.</a:t>
            </a:r>
          </a:p>
          <a:p>
            <a:r>
              <a:rPr lang="de-DE" dirty="0"/>
              <a:t>Open Source.</a:t>
            </a:r>
          </a:p>
          <a:p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always</a:t>
            </a:r>
            <a:r>
              <a:rPr lang="de-DE" dirty="0"/>
              <a:t> </a:t>
            </a:r>
            <a:r>
              <a:rPr lang="de-DE" dirty="0" err="1"/>
              <a:t>imported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np</a:t>
            </a:r>
            <a:r>
              <a:rPr lang="de-DE" dirty="0"/>
              <a:t>.</a:t>
            </a:r>
          </a:p>
        </p:txBody>
      </p:sp>
      <p:pic>
        <p:nvPicPr>
          <p:cNvPr id="6" name="Grafik 5" descr="Ein Bild, das Text, Screenshot, Schrift, Diagramm enthält.&#10;&#10;Automatisch generierte Beschreibung">
            <a:extLst>
              <a:ext uri="{FF2B5EF4-FFF2-40B4-BE49-F238E27FC236}">
                <a16:creationId xmlns:a16="http://schemas.microsoft.com/office/drawing/2014/main" id="{AD6A164A-2E03-5F0F-FF4A-1B11EE2581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905080" y="3274541"/>
            <a:ext cx="10448720" cy="2902422"/>
          </a:xfrm>
          <a:prstGeom prst="rect">
            <a:avLst/>
          </a:prstGeom>
        </p:spPr>
      </p:pic>
      <p:pic>
        <p:nvPicPr>
          <p:cNvPr id="2052" name="Picture 4" descr="add NumPy logo · Issue #428 · gilbarbara/logos · GitHub">
            <a:extLst>
              <a:ext uri="{FF2B5EF4-FFF2-40B4-BE49-F238E27FC236}">
                <a16:creationId xmlns:a16="http://schemas.microsoft.com/office/drawing/2014/main" id="{B86B24ED-FE7F-4C92-257A-22CD9D8C1B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1165" y="230188"/>
            <a:ext cx="1368287" cy="1368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265177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324F24F-C573-67C3-31C9-6E39F6646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Make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explicit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elle 4">
                <a:extLst>
                  <a:ext uri="{FF2B5EF4-FFF2-40B4-BE49-F238E27FC236}">
                    <a16:creationId xmlns:a16="http://schemas.microsoft.com/office/drawing/2014/main" id="{38A843D4-19D6-B324-3107-FA632D2AA32E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883417244"/>
                  </p:ext>
                </p:extLst>
              </p:nvPr>
            </p:nvGraphicFramePr>
            <p:xfrm>
              <a:off x="838200" y="1825625"/>
              <a:ext cx="10515597" cy="121119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481470">
                      <a:extLst>
                        <a:ext uri="{9D8B030D-6E8A-4147-A177-3AD203B41FA5}">
                          <a16:colId xmlns:a16="http://schemas.microsoft.com/office/drawing/2014/main" val="807480716"/>
                        </a:ext>
                      </a:extLst>
                    </a:gridCol>
                    <a:gridCol w="3697356">
                      <a:extLst>
                        <a:ext uri="{9D8B030D-6E8A-4147-A177-3AD203B41FA5}">
                          <a16:colId xmlns:a16="http://schemas.microsoft.com/office/drawing/2014/main" val="1419373542"/>
                        </a:ext>
                      </a:extLst>
                    </a:gridCol>
                    <a:gridCol w="4336771">
                      <a:extLst>
                        <a:ext uri="{9D8B030D-6E8A-4147-A177-3AD203B41FA5}">
                          <a16:colId xmlns:a16="http://schemas.microsoft.com/office/drawing/2014/main" val="268981609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Name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Formula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Description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8202531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dirty="0" err="1"/>
                            <a:t>Manhatten</a:t>
                          </a:r>
                          <a:endParaRPr lang="de-DE" dirty="0"/>
                        </a:p>
                        <a:p>
                          <a:r>
                            <a:rPr lang="de-DE" dirty="0"/>
                            <a:t>(City-Block, Taxi Cab, L1)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de-DE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800" b="0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p>
                                    <m:r>
                                      <a:rPr lang="de-DE" sz="1800" b="0" i="1">
                                        <a:latin typeface="Cambria Math" panose="02040503050406030204" pitchFamily="18" charset="0"/>
                                      </a:rPr>
                                      <m:t>𝐶𝐵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de-DE" sz="18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sz="1800" b="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800" b="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de-DE" sz="1800" b="0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d>
                                <m:r>
                                  <a:rPr lang="de-DE" sz="1800" b="0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nary>
                                  <m:naryPr>
                                    <m:chr m:val="∑"/>
                                    <m:ctrlPr>
                                      <a:rPr lang="de-DE" sz="1800" b="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de-DE" sz="1800" b="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𝑖</m:t>
                                    </m:r>
                                    <m:r>
                                      <a:rPr lang="de-DE" sz="1800" b="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de-DE" sz="1800" b="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𝑛</m:t>
                                    </m:r>
                                  </m:sup>
                                  <m:e>
                                    <m:sSup>
                                      <m:sSupPr>
                                        <m:ctrlPr>
                                          <a:rPr lang="de-DE" sz="1800" b="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begChr m:val="|"/>
                                            <m:endChr m:val="|"/>
                                            <m:ctrlPr>
                                              <a:rPr lang="de-DE" sz="1800" b="0" i="1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de-DE" sz="1800" b="0" i="1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de-DE" sz="1800" b="0" i="1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𝑎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de-DE" sz="1800" b="0" i="1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de-DE" sz="1800" b="0" i="1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−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de-DE" sz="1800" b="0" i="1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de-DE" sz="1800" b="0" i="1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𝑏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de-DE" sz="1800" b="0" i="1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de-DE" sz="1800" b="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 </m:t>
                                        </m:r>
                                      </m:sup>
                                    </m:sSup>
                                  </m:e>
                                </m:nary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 err="1"/>
                            <a:t>Only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move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along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the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axis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to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calculate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the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distance</a:t>
                          </a:r>
                          <a:r>
                            <a:rPr lang="de-DE" dirty="0"/>
                            <a:t>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7472852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elle 4">
                <a:extLst>
                  <a:ext uri="{FF2B5EF4-FFF2-40B4-BE49-F238E27FC236}">
                    <a16:creationId xmlns:a16="http://schemas.microsoft.com/office/drawing/2014/main" id="{38A843D4-19D6-B324-3107-FA632D2AA32E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883417244"/>
                  </p:ext>
                </p:extLst>
              </p:nvPr>
            </p:nvGraphicFramePr>
            <p:xfrm>
              <a:off x="838200" y="1825625"/>
              <a:ext cx="10515597" cy="121119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481470">
                      <a:extLst>
                        <a:ext uri="{9D8B030D-6E8A-4147-A177-3AD203B41FA5}">
                          <a16:colId xmlns:a16="http://schemas.microsoft.com/office/drawing/2014/main" val="807480716"/>
                        </a:ext>
                      </a:extLst>
                    </a:gridCol>
                    <a:gridCol w="3697356">
                      <a:extLst>
                        <a:ext uri="{9D8B030D-6E8A-4147-A177-3AD203B41FA5}">
                          <a16:colId xmlns:a16="http://schemas.microsoft.com/office/drawing/2014/main" val="1419373542"/>
                        </a:ext>
                      </a:extLst>
                    </a:gridCol>
                    <a:gridCol w="4336771">
                      <a:extLst>
                        <a:ext uri="{9D8B030D-6E8A-4147-A177-3AD203B41FA5}">
                          <a16:colId xmlns:a16="http://schemas.microsoft.com/office/drawing/2014/main" val="268981609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Name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Formula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Description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82025312"/>
                      </a:ext>
                    </a:extLst>
                  </a:tr>
                  <a:tr h="840359">
                    <a:tc>
                      <a:txBody>
                        <a:bodyPr/>
                        <a:lstStyle/>
                        <a:p>
                          <a:r>
                            <a:rPr lang="de-DE" dirty="0" err="1"/>
                            <a:t>Manhatten</a:t>
                          </a:r>
                          <a:endParaRPr lang="de-DE" dirty="0"/>
                        </a:p>
                        <a:p>
                          <a:r>
                            <a:rPr lang="de-DE" dirty="0"/>
                            <a:t>(City-Block, Taxi Cab, L1)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67216" t="-47482" r="-117957" b="-14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 err="1"/>
                            <a:t>Only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move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along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the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axis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to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calculate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the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distance</a:t>
                          </a:r>
                          <a:r>
                            <a:rPr lang="de-DE" dirty="0"/>
                            <a:t>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7472852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5BF9A498-E604-1AA3-A7E4-B2022E06B30B}"/>
                  </a:ext>
                </a:extLst>
              </p:cNvPr>
              <p:cNvSpPr txBox="1"/>
              <p:nvPr/>
            </p:nvSpPr>
            <p:spPr>
              <a:xfrm>
                <a:off x="6460435" y="704740"/>
                <a:ext cx="459722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dirty="0"/>
                  <a:t>Let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de-DE" b="0" i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be</a:t>
                </a:r>
                <a:r>
                  <a:rPr lang="de-DE" dirty="0"/>
                  <a:t> Points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dimension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de-DE" dirty="0"/>
                  <a:t>.</a:t>
                </a:r>
              </a:p>
              <a:p>
                <a:r>
                  <a:rPr lang="de-DE" dirty="0"/>
                  <a:t>So: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de-DE" dirty="0"/>
                  <a:t> and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de-DE" dirty="0"/>
                  <a:t>.</a:t>
                </a:r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5BF9A498-E604-1AA3-A7E4-B2022E06B3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0435" y="704740"/>
                <a:ext cx="4597221" cy="646331"/>
              </a:xfrm>
              <a:prstGeom prst="rect">
                <a:avLst/>
              </a:prstGeom>
              <a:blipFill>
                <a:blip r:embed="rId3"/>
                <a:stretch>
                  <a:fillRect l="-1194" t="-5660" r="-1061" b="-1415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85AD5FF1-F870-D450-87C6-FE12E9B09CE1}"/>
                  </a:ext>
                </a:extLst>
              </p:cNvPr>
              <p:cNvSpPr txBox="1"/>
              <p:nvPr/>
            </p:nvSpPr>
            <p:spPr>
              <a:xfrm>
                <a:off x="838200" y="3502915"/>
                <a:ext cx="3527376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 dirty="0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de-DE" i="1" dirty="0" smtClean="0">
                          <a:latin typeface="Cambria Math" panose="02040503050406030204" pitchFamily="18" charset="0"/>
                        </a:rPr>
                        <m:t>=(1,3), </m:t>
                      </m:r>
                      <m:r>
                        <a:rPr lang="de-DE" i="1" dirty="0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de-DE" i="1" dirty="0" smtClean="0">
                          <a:latin typeface="Cambria Math" panose="02040503050406030204" pitchFamily="18" charset="0"/>
                        </a:rPr>
                        <m:t>=(2,4)</m:t>
                      </m:r>
                    </m:oMath>
                  </m:oMathPara>
                </a14:m>
                <a:endParaRPr lang="de-DE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𝐸𝐷</m:t>
                          </m:r>
                        </m:sup>
                      </m:sSup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=|1−2|+|3−4|=2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85AD5FF1-F870-D450-87C6-FE12E9B09C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502915"/>
                <a:ext cx="3527376" cy="646331"/>
              </a:xfrm>
              <a:prstGeom prst="rect">
                <a:avLst/>
              </a:prstGeom>
              <a:blipFill>
                <a:blip r:embed="rId4"/>
                <a:stretch>
                  <a:fillRect b="-660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2">
                <a:extLst>
                  <a:ext uri="{FF2B5EF4-FFF2-40B4-BE49-F238E27FC236}">
                    <a16:creationId xmlns:a16="http://schemas.microsoft.com/office/drawing/2014/main" id="{66F2D3CA-C84B-E93A-0142-B5027A5B14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9303" y="4825627"/>
                <a:ext cx="10140597" cy="1047274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de-DE" altLang="de-DE" sz="1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ar(--jp-code-font-family)"/>
                  </a:rPr>
                  <a:t>A = (1.29153238, -1.13827979, 0.27908825, -0.08245496, -0.8082454 , 0.15733622, -1.61909203, 1.90288227, -0.67917961, -1.40601757),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de-DE" altLang="de-DE" sz="1400" dirty="0">
                    <a:latin typeface="var(--jp-code-font-family)"/>
                  </a:rPr>
                  <a:t>B =</a:t>
                </a:r>
                <a:r>
                  <a:rPr kumimoji="0" lang="de-DE" altLang="de-DE" sz="1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ar(--jp-code-font-family)"/>
                  </a:rPr>
                  <a:t> (-0.5389489 , -0.47965843, -0.09701618, 0.07083669, -0.3753689 , -0.31234747, 0.64786643, -0.85997281, -0.48562324, 0.6181629 </a:t>
                </a:r>
                <a:r>
                  <a:rPr lang="de-DE" altLang="de-DE" sz="1400" dirty="0">
                    <a:latin typeface="var(--jp-code-font-family)"/>
                  </a:rPr>
                  <a:t>)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DE" altLang="de-DE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var(--jp-code-font-family)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de-DE" altLang="de-DE" sz="2400" b="0" i="1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de-DE" altLang="de-DE" sz="2400" b="0" i="1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kumimoji="0" lang="de-DE" altLang="de-DE" sz="2400" b="0" i="1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𝐶𝐵</m:t>
                          </m:r>
                        </m:sup>
                      </m:sSup>
                      <m:r>
                        <a:rPr kumimoji="0" lang="de-DE" altLang="de-DE" sz="24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0" lang="de-DE" altLang="de-DE" sz="24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kumimoji="0" lang="de-DE" altLang="de-DE" sz="24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0" lang="de-DE" altLang="de-DE" sz="24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kumimoji="0" lang="de-DE" altLang="de-DE" sz="24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)=11.16</m:t>
                      </m:r>
                    </m:oMath>
                  </m:oMathPara>
                </a14:m>
                <a:endParaRPr kumimoji="0" lang="de-DE" altLang="de-DE" sz="32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8" name="Rectangle 2">
                <a:extLst>
                  <a:ext uri="{FF2B5EF4-FFF2-40B4-BE49-F238E27FC236}">
                    <a16:creationId xmlns:a16="http://schemas.microsoft.com/office/drawing/2014/main" id="{66F2D3CA-C84B-E93A-0142-B5027A5B14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59303" y="4825627"/>
                <a:ext cx="10140597" cy="1047274"/>
              </a:xfrm>
              <a:prstGeom prst="rect">
                <a:avLst/>
              </a:prstGeom>
              <a:blipFill>
                <a:blip r:embed="rId5"/>
                <a:stretch>
                  <a:fillRect l="-1082" t="-3509" r="-241" b="-11696"/>
                </a:stretch>
              </a:blip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8961370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324F24F-C573-67C3-31C9-6E39F6646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Make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explicit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elle 4">
                <a:extLst>
                  <a:ext uri="{FF2B5EF4-FFF2-40B4-BE49-F238E27FC236}">
                    <a16:creationId xmlns:a16="http://schemas.microsoft.com/office/drawing/2014/main" id="{38A843D4-19D6-B324-3107-FA632D2AA32E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719670727"/>
                  </p:ext>
                </p:extLst>
              </p:nvPr>
            </p:nvGraphicFramePr>
            <p:xfrm>
              <a:off x="838200" y="1825625"/>
              <a:ext cx="10515597" cy="10109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481470">
                      <a:extLst>
                        <a:ext uri="{9D8B030D-6E8A-4147-A177-3AD203B41FA5}">
                          <a16:colId xmlns:a16="http://schemas.microsoft.com/office/drawing/2014/main" val="807480716"/>
                        </a:ext>
                      </a:extLst>
                    </a:gridCol>
                    <a:gridCol w="3697356">
                      <a:extLst>
                        <a:ext uri="{9D8B030D-6E8A-4147-A177-3AD203B41FA5}">
                          <a16:colId xmlns:a16="http://schemas.microsoft.com/office/drawing/2014/main" val="1419373542"/>
                        </a:ext>
                      </a:extLst>
                    </a:gridCol>
                    <a:gridCol w="4336771">
                      <a:extLst>
                        <a:ext uri="{9D8B030D-6E8A-4147-A177-3AD203B41FA5}">
                          <a16:colId xmlns:a16="http://schemas.microsoft.com/office/drawing/2014/main" val="268981609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Name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Formula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Description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8202531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dirty="0" err="1"/>
                            <a:t>Tschebyscheff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de-DE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800" b="0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p>
                                    <m:r>
                                      <a:rPr lang="de-DE" sz="1800" b="0" i="1">
                                        <a:latin typeface="Cambria Math" panose="02040503050406030204" pitchFamily="18" charset="0"/>
                                      </a:rPr>
                                      <m:t>𝑇𝐵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de-DE" sz="18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sz="1800" b="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800" b="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de-DE" sz="1800" b="0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d>
                                <m:r>
                                  <a:rPr lang="de-DE" sz="1800" b="0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Sup>
                                  <m:sSubSupPr>
                                    <m:ctrlPr>
                                      <a:rPr lang="de-DE" sz="18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de-DE" sz="1800" b="0" i="1">
                                        <a:latin typeface="Cambria Math" panose="02040503050406030204" pitchFamily="18" charset="0"/>
                                      </a:rPr>
                                      <m:t>𝑚𝑎𝑥</m:t>
                                    </m:r>
                                  </m:e>
                                  <m:sub>
                                    <m:r>
                                      <a:rPr lang="de-DE" sz="1800" b="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de-DE" sz="1800" b="0" i="1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de-DE" sz="1800" b="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</m:sSubSup>
                                <m:r>
                                  <a:rPr lang="de-DE" sz="1800" b="0" i="1">
                                    <a:latin typeface="Cambria Math" panose="02040503050406030204" pitchFamily="18" charset="0"/>
                                  </a:rPr>
                                  <m:t>⁡(</m:t>
                                </m:r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de-DE" sz="1800" b="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de-DE" sz="1800" b="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sz="1800" b="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de-DE" sz="1800" b="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de-DE" sz="1800" b="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de-DE" sz="1800" b="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sz="1800" b="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de-DE" sz="1800" b="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m:rPr>
                                    <m:nor/>
                                  </m:rPr>
                                  <a:rPr lang="de-DE" sz="1800"/>
                                  <m:t>)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 err="1"/>
                            <a:t>Only</a:t>
                          </a:r>
                          <a:r>
                            <a:rPr lang="de-DE" dirty="0"/>
                            <a:t> pick </a:t>
                          </a:r>
                          <a:r>
                            <a:rPr lang="de-DE" dirty="0" err="1"/>
                            <a:t>the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longest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distance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along</a:t>
                          </a:r>
                          <a:r>
                            <a:rPr lang="de-DE" dirty="0"/>
                            <a:t> an </a:t>
                          </a:r>
                          <a:r>
                            <a:rPr lang="de-DE" dirty="0" err="1"/>
                            <a:t>axis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while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using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Manhatten</a:t>
                          </a:r>
                          <a:r>
                            <a:rPr lang="de-DE" dirty="0"/>
                            <a:t>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7472852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elle 4">
                <a:extLst>
                  <a:ext uri="{FF2B5EF4-FFF2-40B4-BE49-F238E27FC236}">
                    <a16:creationId xmlns:a16="http://schemas.microsoft.com/office/drawing/2014/main" id="{38A843D4-19D6-B324-3107-FA632D2AA32E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719670727"/>
                  </p:ext>
                </p:extLst>
              </p:nvPr>
            </p:nvGraphicFramePr>
            <p:xfrm>
              <a:off x="838200" y="1825625"/>
              <a:ext cx="10515597" cy="10109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481470">
                      <a:extLst>
                        <a:ext uri="{9D8B030D-6E8A-4147-A177-3AD203B41FA5}">
                          <a16:colId xmlns:a16="http://schemas.microsoft.com/office/drawing/2014/main" val="807480716"/>
                        </a:ext>
                      </a:extLst>
                    </a:gridCol>
                    <a:gridCol w="3697356">
                      <a:extLst>
                        <a:ext uri="{9D8B030D-6E8A-4147-A177-3AD203B41FA5}">
                          <a16:colId xmlns:a16="http://schemas.microsoft.com/office/drawing/2014/main" val="1419373542"/>
                        </a:ext>
                      </a:extLst>
                    </a:gridCol>
                    <a:gridCol w="4336771">
                      <a:extLst>
                        <a:ext uri="{9D8B030D-6E8A-4147-A177-3AD203B41FA5}">
                          <a16:colId xmlns:a16="http://schemas.microsoft.com/office/drawing/2014/main" val="268981609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Name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Formula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Description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82025312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r>
                            <a:rPr lang="de-DE" dirty="0" err="1"/>
                            <a:t>Tschebyscheff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3"/>
                          <a:stretch>
                            <a:fillRect l="-67216" t="-62264" r="-117957" b="-141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 err="1"/>
                            <a:t>Only</a:t>
                          </a:r>
                          <a:r>
                            <a:rPr lang="de-DE" dirty="0"/>
                            <a:t> pick </a:t>
                          </a:r>
                          <a:r>
                            <a:rPr lang="de-DE" dirty="0" err="1"/>
                            <a:t>the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longest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distance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along</a:t>
                          </a:r>
                          <a:r>
                            <a:rPr lang="de-DE" dirty="0"/>
                            <a:t> an </a:t>
                          </a:r>
                          <a:r>
                            <a:rPr lang="de-DE" dirty="0" err="1"/>
                            <a:t>axis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while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using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Manhatten</a:t>
                          </a:r>
                          <a:r>
                            <a:rPr lang="de-DE" dirty="0"/>
                            <a:t>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7472852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5BF9A498-E604-1AA3-A7E4-B2022E06B30B}"/>
                  </a:ext>
                </a:extLst>
              </p:cNvPr>
              <p:cNvSpPr txBox="1"/>
              <p:nvPr/>
            </p:nvSpPr>
            <p:spPr>
              <a:xfrm>
                <a:off x="6460435" y="704740"/>
                <a:ext cx="459722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dirty="0"/>
                  <a:t>Let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de-DE" b="0" i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be</a:t>
                </a:r>
                <a:r>
                  <a:rPr lang="de-DE" dirty="0"/>
                  <a:t> Points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dimension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de-DE" dirty="0"/>
                  <a:t>.</a:t>
                </a:r>
              </a:p>
              <a:p>
                <a:r>
                  <a:rPr lang="de-DE" dirty="0"/>
                  <a:t>So: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de-DE" dirty="0"/>
                  <a:t> and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de-DE" dirty="0"/>
                  <a:t>.</a:t>
                </a:r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5BF9A498-E604-1AA3-A7E4-B2022E06B3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0435" y="704740"/>
                <a:ext cx="4597221" cy="646331"/>
              </a:xfrm>
              <a:prstGeom prst="rect">
                <a:avLst/>
              </a:prstGeom>
              <a:blipFill>
                <a:blip r:embed="rId4"/>
                <a:stretch>
                  <a:fillRect l="-1194" t="-5660" r="-1061" b="-1415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85AD5FF1-F870-D450-87C6-FE12E9B09CE1}"/>
                  </a:ext>
                </a:extLst>
              </p:cNvPr>
              <p:cNvSpPr txBox="1"/>
              <p:nvPr/>
            </p:nvSpPr>
            <p:spPr>
              <a:xfrm>
                <a:off x="838200" y="3502915"/>
                <a:ext cx="394377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 dirty="0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de-DE" i="1" dirty="0" smtClean="0">
                          <a:latin typeface="Cambria Math" panose="02040503050406030204" pitchFamily="18" charset="0"/>
                        </a:rPr>
                        <m:t>=(1,3), </m:t>
                      </m:r>
                      <m:r>
                        <a:rPr lang="de-DE" i="1" dirty="0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de-DE" i="1" dirty="0" smtClean="0">
                          <a:latin typeface="Cambria Math" panose="02040503050406030204" pitchFamily="18" charset="0"/>
                        </a:rPr>
                        <m:t>=(2,4)</m:t>
                      </m:r>
                    </m:oMath>
                  </m:oMathPara>
                </a14:m>
                <a:endParaRPr lang="de-DE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𝐸𝐷</m:t>
                          </m:r>
                        </m:sup>
                      </m:sSup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1−2</m:t>
                                  </m:r>
                                </m:e>
                              </m:d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3−4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85AD5FF1-F870-D450-87C6-FE12E9B09C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502915"/>
                <a:ext cx="3943772" cy="6463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2">
                <a:extLst>
                  <a:ext uri="{FF2B5EF4-FFF2-40B4-BE49-F238E27FC236}">
                    <a16:creationId xmlns:a16="http://schemas.microsoft.com/office/drawing/2014/main" id="{66F2D3CA-C84B-E93A-0142-B5027A5B14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9303" y="4825627"/>
                <a:ext cx="10140597" cy="1047274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de-DE" altLang="de-DE" sz="1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ar(--jp-code-font-family)"/>
                  </a:rPr>
                  <a:t>A = (1.29153238, -1.13827979, 0.27908825, -0.08245496, -0.8082454 , 0.15733622, -1.61909203, 1.90288227, -0.67917961, -1.40601757),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de-DE" altLang="de-DE" sz="1400" dirty="0">
                    <a:latin typeface="var(--jp-code-font-family)"/>
                  </a:rPr>
                  <a:t>B =</a:t>
                </a:r>
                <a:r>
                  <a:rPr kumimoji="0" lang="de-DE" altLang="de-DE" sz="1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ar(--jp-code-font-family)"/>
                  </a:rPr>
                  <a:t> (-0.5389489 , -0.47965843, -0.09701618, 0.07083669, -0.3753689 , -0.31234747, 0.64786643, -0.85997281, -0.48562324, 0.6181629 </a:t>
                </a:r>
                <a:r>
                  <a:rPr lang="de-DE" altLang="de-DE" sz="1400" dirty="0">
                    <a:latin typeface="var(--jp-code-font-family)"/>
                  </a:rPr>
                  <a:t>)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DE" altLang="de-DE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var(--jp-code-font-family)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de-DE" altLang="de-DE" sz="2400" b="0" i="1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de-DE" altLang="de-DE" sz="2400" b="0" i="1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kumimoji="0" lang="de-DE" altLang="de-DE" sz="2400" b="0" i="1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𝐶𝐵</m:t>
                          </m:r>
                        </m:sup>
                      </m:sSup>
                      <m:r>
                        <a:rPr kumimoji="0" lang="de-DE" altLang="de-DE" sz="24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0" lang="de-DE" altLang="de-DE" sz="24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kumimoji="0" lang="de-DE" altLang="de-DE" sz="24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0" lang="de-DE" altLang="de-DE" sz="24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kumimoji="0" lang="de-DE" altLang="de-DE" sz="24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)=2.7628</m:t>
                      </m:r>
                    </m:oMath>
                  </m:oMathPara>
                </a14:m>
                <a:endParaRPr kumimoji="0" lang="de-DE" altLang="de-DE" sz="32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8" name="Rectangle 2">
                <a:extLst>
                  <a:ext uri="{FF2B5EF4-FFF2-40B4-BE49-F238E27FC236}">
                    <a16:creationId xmlns:a16="http://schemas.microsoft.com/office/drawing/2014/main" id="{66F2D3CA-C84B-E93A-0142-B5027A5B14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59303" y="4825627"/>
                <a:ext cx="10140597" cy="1047274"/>
              </a:xfrm>
              <a:prstGeom prst="rect">
                <a:avLst/>
              </a:prstGeom>
              <a:blipFill>
                <a:blip r:embed="rId6"/>
                <a:stretch>
                  <a:fillRect l="-1082" t="-3509" r="-241" b="-11696"/>
                </a:stretch>
              </a:blip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6370707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324F24F-C573-67C3-31C9-6E39F6646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Make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explicit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elle 4">
                <a:extLst>
                  <a:ext uri="{FF2B5EF4-FFF2-40B4-BE49-F238E27FC236}">
                    <a16:creationId xmlns:a16="http://schemas.microsoft.com/office/drawing/2014/main" id="{38A843D4-19D6-B324-3107-FA632D2AA32E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930121648"/>
                  </p:ext>
                </p:extLst>
              </p:nvPr>
            </p:nvGraphicFramePr>
            <p:xfrm>
              <a:off x="838200" y="1825625"/>
              <a:ext cx="10515597" cy="163658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481470">
                      <a:extLst>
                        <a:ext uri="{9D8B030D-6E8A-4147-A177-3AD203B41FA5}">
                          <a16:colId xmlns:a16="http://schemas.microsoft.com/office/drawing/2014/main" val="807480716"/>
                        </a:ext>
                      </a:extLst>
                    </a:gridCol>
                    <a:gridCol w="3697356">
                      <a:extLst>
                        <a:ext uri="{9D8B030D-6E8A-4147-A177-3AD203B41FA5}">
                          <a16:colId xmlns:a16="http://schemas.microsoft.com/office/drawing/2014/main" val="1419373542"/>
                        </a:ext>
                      </a:extLst>
                    </a:gridCol>
                    <a:gridCol w="4336771">
                      <a:extLst>
                        <a:ext uri="{9D8B030D-6E8A-4147-A177-3AD203B41FA5}">
                          <a16:colId xmlns:a16="http://schemas.microsoft.com/office/drawing/2014/main" val="268981609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Name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Formula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Description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8202531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Minkowski</a:t>
                          </a:r>
                        </a:p>
                        <a:p>
                          <a:r>
                            <a:rPr lang="de-DE" dirty="0"/>
                            <a:t>(LP)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de-DE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de-DE" sz="1800" b="0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de-DE" sz="1800" b="0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  <m:sup>
                                    <m:r>
                                      <a:rPr lang="de-DE" sz="1800" b="0" i="1">
                                        <a:latin typeface="Cambria Math" panose="02040503050406030204" pitchFamily="18" charset="0"/>
                                      </a:rPr>
                                      <m:t>𝑀𝐼</m:t>
                                    </m:r>
                                  </m:sup>
                                </m:sSubSup>
                                <m:d>
                                  <m:dPr>
                                    <m:ctrlPr>
                                      <a:rPr lang="de-DE" sz="18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sz="1800" b="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800" b="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de-DE" sz="1800" b="0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d>
                                <m:r>
                                  <a:rPr lang="de-DE" sz="18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de-DE" sz="18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de-DE" sz="1800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nary>
                                          <m:naryPr>
                                            <m:chr m:val="∑"/>
                                            <m:ctrlPr>
                                              <a:rPr lang="de-DE" sz="1800" b="0" i="1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naryPr>
                                          <m:sub>
                                            <m:r>
                                              <m:rPr>
                                                <m:brk m:alnAt="23"/>
                                              </m:rPr>
                                              <a:rPr lang="de-DE" sz="1800" b="0" i="1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𝑖</m:t>
                                            </m:r>
                                            <m:r>
                                              <a:rPr lang="de-DE" sz="1800" b="0" i="1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=1</m:t>
                                            </m:r>
                                          </m:sub>
                                          <m:sup>
                                            <m:r>
                                              <a:rPr lang="de-DE" sz="1800" b="0" i="1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𝑛</m:t>
                                            </m:r>
                                          </m:sup>
                                          <m:e>
                                            <m:sSup>
                                              <m:sSupPr>
                                                <m:ctrlPr>
                                                  <a:rPr lang="de-DE" sz="1800" b="0" i="1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sSup>
                                                  <m:sSupPr>
                                                    <m:ctrlPr>
                                                      <a:rPr lang="de-DE" sz="1800" b="0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</m:ctrlPr>
                                                  </m:sSupPr>
                                                  <m:e>
                                                    <m:d>
                                                      <m:dPr>
                                                        <m:begChr m:val="|"/>
                                                        <m:endChr m:val="|"/>
                                                        <m:ctrlPr>
                                                          <a:rPr lang="de-DE" sz="1800" b="0" i="1">
                                                            <a:solidFill>
                                                              <a:schemeClr val="tx1"/>
                                                            </a:solidFill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  <a:ea typeface="+mn-ea"/>
                                                            <a:cs typeface="+mn-cs"/>
                                                          </a:rPr>
                                                        </m:ctrlPr>
                                                      </m:dPr>
                                                      <m:e>
                                                        <m:sSub>
                                                          <m:sSubPr>
                                                            <m:ctrlPr>
                                                              <a:rPr lang="de-DE" sz="1800" b="0" i="1">
                                                                <a:solidFill>
                                                                  <a:schemeClr val="tx1"/>
                                                                </a:solidFill>
                                                                <a:effectLst/>
                                                                <a:latin typeface="Cambria Math" panose="02040503050406030204" pitchFamily="18" charset="0"/>
                                                                <a:ea typeface="+mn-ea"/>
                                                                <a:cs typeface="+mn-cs"/>
                                                              </a:rPr>
                                                            </m:ctrlPr>
                                                          </m:sSubPr>
                                                          <m:e>
                                                            <m:r>
                                                              <a:rPr lang="de-DE" sz="1800" b="0" i="1">
                                                                <a:solidFill>
                                                                  <a:schemeClr val="tx1"/>
                                                                </a:solidFill>
                                                                <a:effectLst/>
                                                                <a:latin typeface="Cambria Math" panose="02040503050406030204" pitchFamily="18" charset="0"/>
                                                                <a:ea typeface="+mn-ea"/>
                                                                <a:cs typeface="+mn-cs"/>
                                                              </a:rPr>
                                                              <m:t>𝑎</m:t>
                                                            </m:r>
                                                          </m:e>
                                                          <m:sub>
                                                            <m:r>
                                                              <a:rPr lang="de-DE" sz="1800" b="0" i="1">
                                                                <a:solidFill>
                                                                  <a:schemeClr val="tx1"/>
                                                                </a:solidFill>
                                                                <a:effectLst/>
                                                                <a:latin typeface="Cambria Math" panose="02040503050406030204" pitchFamily="18" charset="0"/>
                                                                <a:ea typeface="+mn-ea"/>
                                                                <a:cs typeface="+mn-cs"/>
                                                              </a:rPr>
                                                              <m:t>𝑖</m:t>
                                                            </m:r>
                                                          </m:sub>
                                                        </m:sSub>
                                                        <m:r>
                                                          <a:rPr lang="de-DE" sz="1800" b="0" i="1">
                                                            <a:solidFill>
                                                              <a:schemeClr val="tx1"/>
                                                            </a:solidFill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  <a:ea typeface="+mn-ea"/>
                                                            <a:cs typeface="+mn-cs"/>
                                                          </a:rPr>
                                                          <m:t>−</m:t>
                                                        </m:r>
                                                        <m:sSub>
                                                          <m:sSubPr>
                                                            <m:ctrlPr>
                                                              <a:rPr lang="de-DE" sz="1800" b="0" i="1">
                                                                <a:solidFill>
                                                                  <a:schemeClr val="tx1"/>
                                                                </a:solidFill>
                                                                <a:effectLst/>
                                                                <a:latin typeface="Cambria Math" panose="02040503050406030204" pitchFamily="18" charset="0"/>
                                                                <a:ea typeface="+mn-ea"/>
                                                                <a:cs typeface="+mn-cs"/>
                                                              </a:rPr>
                                                            </m:ctrlPr>
                                                          </m:sSubPr>
                                                          <m:e>
                                                            <m:r>
                                                              <a:rPr lang="de-DE" sz="1800" b="0" i="1">
                                                                <a:solidFill>
                                                                  <a:schemeClr val="tx1"/>
                                                                </a:solidFill>
                                                                <a:effectLst/>
                                                                <a:latin typeface="Cambria Math" panose="02040503050406030204" pitchFamily="18" charset="0"/>
                                                                <a:ea typeface="+mn-ea"/>
                                                                <a:cs typeface="+mn-cs"/>
                                                              </a:rPr>
                                                              <m:t>𝑏</m:t>
                                                            </m:r>
                                                          </m:e>
                                                          <m:sub>
                                                            <m:r>
                                                              <a:rPr lang="de-DE" sz="1800" b="0" i="1">
                                                                <a:solidFill>
                                                                  <a:schemeClr val="tx1"/>
                                                                </a:solidFill>
                                                                <a:effectLst/>
                                                                <a:latin typeface="Cambria Math" panose="02040503050406030204" pitchFamily="18" charset="0"/>
                                                                <a:ea typeface="+mn-ea"/>
                                                                <a:cs typeface="+mn-cs"/>
                                                              </a:rPr>
                                                              <m:t>𝑖</m:t>
                                                            </m:r>
                                                          </m:sub>
                                                        </m:sSub>
                                                      </m:e>
                                                    </m:d>
                                                  </m:e>
                                                  <m:sup>
                                                    <m:r>
                                                      <a:rPr lang="de-DE" sz="1800" b="0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  <m:t>𝑝</m:t>
                                                    </m:r>
                                                  </m:sup>
                                                </m:sSup>
                                              </m:e>
                                              <m:sup>
                                                <m:r>
                                                  <a:rPr lang="de-DE" sz="1800" b="0" i="1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 </m:t>
                                                </m:r>
                                              </m:sup>
                                            </m:sSup>
                                          </m:e>
                                        </m:nary>
                                      </m:e>
                                    </m:d>
                                  </m:e>
                                  <m:sup>
                                    <m:f>
                                      <m:fPr>
                                        <m:ctrlPr>
                                          <a:rPr lang="de-DE" sz="1800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de-DE" sz="1800" b="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de-DE" sz="1800" b="0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den>
                                    </m:f>
                                  </m:sup>
                                </m:sSup>
                              </m:oMath>
                            </m:oMathPara>
                          </a14:m>
                          <a:endParaRPr lang="de-DE" sz="1800" b="0" dirty="0"/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∈[1,∞)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Family </a:t>
                          </a:r>
                          <a:r>
                            <a:rPr lang="de-DE" dirty="0" err="1"/>
                            <a:t>of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distances</a:t>
                          </a:r>
                          <a:r>
                            <a:rPr lang="de-DE" dirty="0"/>
                            <a:t>. </a:t>
                          </a:r>
                          <a:r>
                            <a:rPr lang="de-DE" dirty="0" err="1"/>
                            <a:t>Each</a:t>
                          </a:r>
                          <a:r>
                            <a:rPr lang="de-DE" baseline="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de-DE" b="0" i="1" baseline="0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oMath>
                          </a14:m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describes</a:t>
                          </a:r>
                          <a:r>
                            <a:rPr lang="de-DE" dirty="0"/>
                            <a:t> a</a:t>
                          </a:r>
                          <a:r>
                            <a:rPr lang="de-DE" baseline="0" dirty="0"/>
                            <a:t> different </a:t>
                          </a:r>
                          <a:r>
                            <a:rPr lang="de-DE" baseline="0" dirty="0" err="1"/>
                            <a:t>distance</a:t>
                          </a:r>
                          <a:r>
                            <a:rPr lang="de-DE" baseline="0" dirty="0"/>
                            <a:t>.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If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you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choose</a:t>
                          </a:r>
                          <a:r>
                            <a:rPr lang="de-DE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oMath>
                          </a14:m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you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get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the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Manhatten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distance</a:t>
                          </a:r>
                          <a:r>
                            <a:rPr lang="de-DE" dirty="0"/>
                            <a:t>. </a:t>
                          </a:r>
                          <a14:m>
                            <m:oMath xmlns:m="http://schemas.openxmlformats.org/officeDocument/2006/math"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=2</m:t>
                              </m:r>
                            </m:oMath>
                          </a14:m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is</a:t>
                          </a:r>
                          <a:r>
                            <a:rPr lang="de-DE" baseline="0" dirty="0"/>
                            <a:t> Euclid.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7472852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elle 4">
                <a:extLst>
                  <a:ext uri="{FF2B5EF4-FFF2-40B4-BE49-F238E27FC236}">
                    <a16:creationId xmlns:a16="http://schemas.microsoft.com/office/drawing/2014/main" id="{38A843D4-19D6-B324-3107-FA632D2AA32E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930121648"/>
                  </p:ext>
                </p:extLst>
              </p:nvPr>
            </p:nvGraphicFramePr>
            <p:xfrm>
              <a:off x="838200" y="1825625"/>
              <a:ext cx="10515597" cy="163658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481470">
                      <a:extLst>
                        <a:ext uri="{9D8B030D-6E8A-4147-A177-3AD203B41FA5}">
                          <a16:colId xmlns:a16="http://schemas.microsoft.com/office/drawing/2014/main" val="807480716"/>
                        </a:ext>
                      </a:extLst>
                    </a:gridCol>
                    <a:gridCol w="3697356">
                      <a:extLst>
                        <a:ext uri="{9D8B030D-6E8A-4147-A177-3AD203B41FA5}">
                          <a16:colId xmlns:a16="http://schemas.microsoft.com/office/drawing/2014/main" val="1419373542"/>
                        </a:ext>
                      </a:extLst>
                    </a:gridCol>
                    <a:gridCol w="4336771">
                      <a:extLst>
                        <a:ext uri="{9D8B030D-6E8A-4147-A177-3AD203B41FA5}">
                          <a16:colId xmlns:a16="http://schemas.microsoft.com/office/drawing/2014/main" val="268981609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Name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Formula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Description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82025312"/>
                      </a:ext>
                    </a:extLst>
                  </a:tr>
                  <a:tr h="1265746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Minkowski</a:t>
                          </a:r>
                        </a:p>
                        <a:p>
                          <a:r>
                            <a:rPr lang="de-DE" dirty="0"/>
                            <a:t>(LP)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3"/>
                          <a:stretch>
                            <a:fillRect l="-67216" t="-31731" r="-117957" b="-48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3"/>
                          <a:stretch>
                            <a:fillRect l="-142556" t="-31731" r="-562" b="-480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7472852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5BF9A498-E604-1AA3-A7E4-B2022E06B30B}"/>
                  </a:ext>
                </a:extLst>
              </p:cNvPr>
              <p:cNvSpPr txBox="1"/>
              <p:nvPr/>
            </p:nvSpPr>
            <p:spPr>
              <a:xfrm>
                <a:off x="6460435" y="704740"/>
                <a:ext cx="459722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dirty="0"/>
                  <a:t>Let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de-DE" b="0" i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be</a:t>
                </a:r>
                <a:r>
                  <a:rPr lang="de-DE" dirty="0"/>
                  <a:t> Points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dimension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de-DE" dirty="0"/>
                  <a:t>.</a:t>
                </a:r>
              </a:p>
              <a:p>
                <a:r>
                  <a:rPr lang="de-DE" dirty="0"/>
                  <a:t>So: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de-DE" dirty="0"/>
                  <a:t> and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de-DE" dirty="0"/>
                  <a:t>.</a:t>
                </a:r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5BF9A498-E604-1AA3-A7E4-B2022E06B3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0435" y="704740"/>
                <a:ext cx="4597221" cy="646331"/>
              </a:xfrm>
              <a:prstGeom prst="rect">
                <a:avLst/>
              </a:prstGeom>
              <a:blipFill>
                <a:blip r:embed="rId4"/>
                <a:stretch>
                  <a:fillRect l="-1194" t="-5660" r="-1061" b="-1415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85AD5FF1-F870-D450-87C6-FE12E9B09CE1}"/>
                  </a:ext>
                </a:extLst>
              </p:cNvPr>
              <p:cNvSpPr txBox="1"/>
              <p:nvPr/>
            </p:nvSpPr>
            <p:spPr>
              <a:xfrm>
                <a:off x="838200" y="3502915"/>
                <a:ext cx="4189800" cy="7732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 dirty="0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de-DE" i="1" dirty="0" smtClean="0">
                          <a:latin typeface="Cambria Math" panose="02040503050406030204" pitchFamily="18" charset="0"/>
                        </a:rPr>
                        <m:t>=(1,3), </m:t>
                      </m:r>
                      <m:r>
                        <a:rPr lang="de-DE" i="1" dirty="0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de-DE" i="1" dirty="0" smtClean="0">
                          <a:latin typeface="Cambria Math" panose="02040503050406030204" pitchFamily="18" charset="0"/>
                        </a:rPr>
                        <m:t>=(2,4)</m:t>
                      </m:r>
                    </m:oMath>
                  </m:oMathPara>
                </a14:m>
                <a:endParaRPr lang="de-DE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𝑀𝐼</m:t>
                          </m:r>
                        </m:sup>
                      </m:sSubSup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1−2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+|3−4|³</m:t>
                              </m:r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</m:sup>
                      </m:s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>
                          <m:r>
                            <m:rPr>
                              <m:brk m:alnAt="7"/>
                            </m:rPr>
                            <a:rPr lang="de-DE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g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rad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85AD5FF1-F870-D450-87C6-FE12E9B09C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502915"/>
                <a:ext cx="4189800" cy="77328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2">
                <a:extLst>
                  <a:ext uri="{FF2B5EF4-FFF2-40B4-BE49-F238E27FC236}">
                    <a16:creationId xmlns:a16="http://schemas.microsoft.com/office/drawing/2014/main" id="{66F2D3CA-C84B-E93A-0142-B5027A5B14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9302" y="5563052"/>
                <a:ext cx="10140597" cy="1047274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de-DE" altLang="de-DE" sz="1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ar(--jp-code-font-family)"/>
                  </a:rPr>
                  <a:t>A = (1.29153238, -1.13827979, 0.27908825, -0.08245496, -0.8082454 , 0.15733622, -1.61909203, 1.90288227, -0.67917961, -1.40601757),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de-DE" altLang="de-DE" sz="1400" dirty="0">
                    <a:latin typeface="var(--jp-code-font-family)"/>
                  </a:rPr>
                  <a:t>B =</a:t>
                </a:r>
                <a:r>
                  <a:rPr kumimoji="0" lang="de-DE" altLang="de-DE" sz="1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ar(--jp-code-font-family)"/>
                  </a:rPr>
                  <a:t> (-0.5389489 , -0.47965843, -0.09701618, 0.07083669, -0.3753689 , -0.31234747, 0.64786643, -0.85997281, -0.48562324, 0.6181629 </a:t>
                </a:r>
                <a:r>
                  <a:rPr lang="de-DE" altLang="de-DE" sz="1400" dirty="0">
                    <a:latin typeface="var(--jp-code-font-family)"/>
                  </a:rPr>
                  <a:t>)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DE" altLang="de-DE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var(--jp-code-font-family)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de-DE" altLang="de-DE" sz="2400" b="0" i="1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de-DE" altLang="de-DE" sz="2400" b="0" i="1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kumimoji="0" lang="de-DE" altLang="de-DE" sz="2400" b="0" i="1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𝐶𝐵</m:t>
                          </m:r>
                        </m:sup>
                      </m:sSup>
                      <m:r>
                        <a:rPr kumimoji="0" lang="de-DE" altLang="de-DE" sz="24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0" lang="de-DE" altLang="de-DE" sz="24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kumimoji="0" lang="de-DE" altLang="de-DE" sz="24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0" lang="de-DE" altLang="de-DE" sz="24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kumimoji="0" lang="de-DE" altLang="de-DE" sz="24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)=2.7628</m:t>
                      </m:r>
                    </m:oMath>
                  </m:oMathPara>
                </a14:m>
                <a:endParaRPr kumimoji="0" lang="de-DE" altLang="de-DE" sz="32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8" name="Rectangle 2">
                <a:extLst>
                  <a:ext uri="{FF2B5EF4-FFF2-40B4-BE49-F238E27FC236}">
                    <a16:creationId xmlns:a16="http://schemas.microsoft.com/office/drawing/2014/main" id="{66F2D3CA-C84B-E93A-0142-B5027A5B14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59302" y="5563052"/>
                <a:ext cx="10140597" cy="1047274"/>
              </a:xfrm>
              <a:prstGeom prst="rect">
                <a:avLst/>
              </a:prstGeom>
              <a:blipFill>
                <a:blip r:embed="rId6"/>
                <a:stretch>
                  <a:fillRect l="-1082" t="-3509" r="-241" b="-11696"/>
                </a:stretch>
              </a:blip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27FE5E48-227A-69C7-C9FB-59C9FE29E7C7}"/>
                  </a:ext>
                </a:extLst>
              </p:cNvPr>
              <p:cNvSpPr txBox="1"/>
              <p:nvPr/>
            </p:nvSpPr>
            <p:spPr>
              <a:xfrm>
                <a:off x="5829601" y="3628131"/>
                <a:ext cx="6094902" cy="11699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800" b="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de-DE" sz="1800" b="0" i="1">
                              <a:latin typeface="Cambria Math" panose="02040503050406030204" pitchFamily="18" charset="0"/>
                            </a:rPr>
                            <m:t>𝐸𝐷</m:t>
                          </m:r>
                        </m:sup>
                      </m:sSup>
                      <m:d>
                        <m:dPr>
                          <m:ctrlPr>
                            <a:rPr lang="de-DE" sz="18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800" b="0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de-DE" sz="1800" b="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1800" b="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de-DE" sz="1800" b="0" i="1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de-DE" sz="1800" b="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nary>
                            <m:naryPr>
                              <m:chr m:val="∑"/>
                              <m:ctrlPr>
                                <a:rPr lang="de-DE" sz="1800" b="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de-DE" sz="1800" b="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1800" b="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de-DE" sz="1800" b="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de-DE" sz="1800" b="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800" b="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de-DE" sz="1800" b="0" i="1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 b="0" i="1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de-DE" sz="1800" b="0" i="1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de-DE" sz="1800" b="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de-DE" sz="1800" b="0" i="1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 b="0" i="1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de-DE" sz="1800" b="0" i="1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de-DE" sz="1800" b="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de-DE" sz="1800" b="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rad>
                      <m:r>
                        <a:rPr lang="de-DE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de-DE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de-DE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de-DE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de-DE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i="1"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de-DE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de-DE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i="1">
                                                  <a:latin typeface="Cambria Math" panose="02040503050406030204" pitchFamily="18" charset="0"/>
                                                </a:rPr>
                                                <m:t>𝑏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lang="de-DE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27FE5E48-227A-69C7-C9FB-59C9FE29E7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9601" y="3628131"/>
                <a:ext cx="6094902" cy="116993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ECCCF298-8E32-6F9A-53F8-A2B7D8226554}"/>
                  </a:ext>
                </a:extLst>
              </p:cNvPr>
              <p:cNvSpPr txBox="1"/>
              <p:nvPr/>
            </p:nvSpPr>
            <p:spPr>
              <a:xfrm>
                <a:off x="5913460" y="4679440"/>
                <a:ext cx="6094902" cy="100110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800" b="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de-DE" sz="1800" b="0" i="1">
                              <a:latin typeface="Cambria Math" panose="02040503050406030204" pitchFamily="18" charset="0"/>
                            </a:rPr>
                            <m:t>𝐶𝐵</m:t>
                          </m:r>
                        </m:sup>
                      </m:sSup>
                      <m:d>
                        <m:dPr>
                          <m:ctrlPr>
                            <a:rPr lang="de-DE" sz="18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800" b="0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de-DE" sz="1800" b="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1800" b="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de-DE" sz="1800" b="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de-DE" sz="1800" b="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sz="1800" b="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𝑖</m:t>
                          </m:r>
                          <m:r>
                            <a:rPr lang="de-DE" sz="1800" b="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=1</m:t>
                          </m:r>
                        </m:sub>
                        <m:sup>
                          <m:r>
                            <a:rPr lang="de-DE" sz="1800" b="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de-DE" sz="1800" b="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de-DE" sz="1800" b="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1800" b="0" i="1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 b="0" i="1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de-DE" sz="1800" b="0" i="1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de-DE" sz="1800" b="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de-DE" sz="1800" b="0" i="1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 b="0" i="1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de-DE" sz="1800" b="0" i="1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de-DE" sz="1800" b="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 </m:t>
                              </m:r>
                            </m:sup>
                          </m:sSup>
                        </m:e>
                      </m:nary>
                      <m:r>
                        <a:rPr lang="de-DE" sz="18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p>
                        <m:sSupPr>
                          <m:ctrlPr>
                            <a:rPr lang="de-DE" sz="1800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de-DE" sz="1800" b="0" i="1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de-DE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de-DE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i="1"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de-DE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de-DE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i="1">
                                                  <a:latin typeface="Cambria Math" panose="02040503050406030204" pitchFamily="18" charset="0"/>
                                                </a:rPr>
                                                <m:t>𝑏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den>
                          </m:f>
                        </m:sup>
                      </m:s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ECCCF298-8E32-6F9A-53F8-A2B7D82265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3460" y="4679440"/>
                <a:ext cx="6094902" cy="100110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797595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324F24F-C573-67C3-31C9-6E39F6646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Different </a:t>
            </a:r>
            <a:r>
              <a:rPr lang="de-DE" dirty="0" err="1"/>
              <a:t>Distances</a:t>
            </a:r>
            <a:r>
              <a:rPr lang="de-DE" dirty="0"/>
              <a:t> (2)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elle 4">
                <a:extLst>
                  <a:ext uri="{FF2B5EF4-FFF2-40B4-BE49-F238E27FC236}">
                    <a16:creationId xmlns:a16="http://schemas.microsoft.com/office/drawing/2014/main" id="{38A843D4-19D6-B324-3107-FA632D2AA32E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809623458"/>
                  </p:ext>
                </p:extLst>
              </p:nvPr>
            </p:nvGraphicFramePr>
            <p:xfrm>
              <a:off x="838200" y="1825625"/>
              <a:ext cx="10515597" cy="288315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481470">
                      <a:extLst>
                        <a:ext uri="{9D8B030D-6E8A-4147-A177-3AD203B41FA5}">
                          <a16:colId xmlns:a16="http://schemas.microsoft.com/office/drawing/2014/main" val="807480716"/>
                        </a:ext>
                      </a:extLst>
                    </a:gridCol>
                    <a:gridCol w="3697356">
                      <a:extLst>
                        <a:ext uri="{9D8B030D-6E8A-4147-A177-3AD203B41FA5}">
                          <a16:colId xmlns:a16="http://schemas.microsoft.com/office/drawing/2014/main" val="1419373542"/>
                        </a:ext>
                      </a:extLst>
                    </a:gridCol>
                    <a:gridCol w="4336771">
                      <a:extLst>
                        <a:ext uri="{9D8B030D-6E8A-4147-A177-3AD203B41FA5}">
                          <a16:colId xmlns:a16="http://schemas.microsoft.com/office/drawing/2014/main" val="268981609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Name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Formula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Description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8202531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Minkowski</a:t>
                          </a:r>
                        </a:p>
                        <a:p>
                          <a:r>
                            <a:rPr lang="de-DE" dirty="0"/>
                            <a:t>(LP)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de-DE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de-DE" sz="1800" b="0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de-DE" sz="1800" b="0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  <m:sup>
                                    <m:r>
                                      <a:rPr lang="de-DE" sz="1800" b="0" i="1">
                                        <a:latin typeface="Cambria Math" panose="02040503050406030204" pitchFamily="18" charset="0"/>
                                      </a:rPr>
                                      <m:t>𝑀𝐼</m:t>
                                    </m:r>
                                  </m:sup>
                                </m:sSubSup>
                                <m:d>
                                  <m:dPr>
                                    <m:ctrlPr>
                                      <a:rPr lang="de-DE" sz="18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sz="1800" b="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800" b="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de-DE" sz="1800" b="0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d>
                                <m:r>
                                  <a:rPr lang="de-DE" sz="1800" b="0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de-DE" sz="18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de-DE" sz="1800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nary>
                                          <m:naryPr>
                                            <m:chr m:val="∑"/>
                                            <m:ctrlPr>
                                              <a:rPr lang="de-DE" sz="1800" b="0" i="1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naryPr>
                                          <m:sub>
                                            <m:r>
                                              <m:rPr>
                                                <m:brk m:alnAt="23"/>
                                              </m:rPr>
                                              <a:rPr lang="de-DE" sz="1800" b="0" i="1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𝑖</m:t>
                                            </m:r>
                                            <m:r>
                                              <a:rPr lang="de-DE" sz="1800" b="0" i="1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=1</m:t>
                                            </m:r>
                                          </m:sub>
                                          <m:sup>
                                            <m:r>
                                              <a:rPr lang="de-DE" sz="1800" b="0" i="1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𝑛</m:t>
                                            </m:r>
                                          </m:sup>
                                          <m:e>
                                            <m:sSup>
                                              <m:sSupPr>
                                                <m:ctrlPr>
                                                  <a:rPr lang="de-DE" sz="1800" b="0" i="1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sSup>
                                                  <m:sSupPr>
                                                    <m:ctrlPr>
                                                      <a:rPr lang="de-DE" sz="1800" b="0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</m:ctrlPr>
                                                  </m:sSupPr>
                                                  <m:e>
                                                    <m:d>
                                                      <m:dPr>
                                                        <m:begChr m:val="|"/>
                                                        <m:endChr m:val="|"/>
                                                        <m:ctrlPr>
                                                          <a:rPr lang="de-DE" sz="1800" b="0" i="1">
                                                            <a:solidFill>
                                                              <a:schemeClr val="tx1"/>
                                                            </a:solidFill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  <a:ea typeface="+mn-ea"/>
                                                            <a:cs typeface="+mn-cs"/>
                                                          </a:rPr>
                                                        </m:ctrlPr>
                                                      </m:dPr>
                                                      <m:e>
                                                        <m:sSub>
                                                          <m:sSubPr>
                                                            <m:ctrlPr>
                                                              <a:rPr lang="de-DE" sz="1800" b="0" i="1">
                                                                <a:solidFill>
                                                                  <a:schemeClr val="tx1"/>
                                                                </a:solidFill>
                                                                <a:effectLst/>
                                                                <a:latin typeface="Cambria Math" panose="02040503050406030204" pitchFamily="18" charset="0"/>
                                                                <a:ea typeface="+mn-ea"/>
                                                                <a:cs typeface="+mn-cs"/>
                                                              </a:rPr>
                                                            </m:ctrlPr>
                                                          </m:sSubPr>
                                                          <m:e>
                                                            <m:r>
                                                              <a:rPr lang="de-DE" sz="1800" b="0" i="1">
                                                                <a:solidFill>
                                                                  <a:schemeClr val="tx1"/>
                                                                </a:solidFill>
                                                                <a:effectLst/>
                                                                <a:latin typeface="Cambria Math" panose="02040503050406030204" pitchFamily="18" charset="0"/>
                                                                <a:ea typeface="+mn-ea"/>
                                                                <a:cs typeface="+mn-cs"/>
                                                              </a:rPr>
                                                              <m:t>𝑎</m:t>
                                                            </m:r>
                                                          </m:e>
                                                          <m:sub>
                                                            <m:r>
                                                              <a:rPr lang="de-DE" sz="1800" b="0" i="1">
                                                                <a:solidFill>
                                                                  <a:schemeClr val="tx1"/>
                                                                </a:solidFill>
                                                                <a:effectLst/>
                                                                <a:latin typeface="Cambria Math" panose="02040503050406030204" pitchFamily="18" charset="0"/>
                                                                <a:ea typeface="+mn-ea"/>
                                                                <a:cs typeface="+mn-cs"/>
                                                              </a:rPr>
                                                              <m:t>𝑖</m:t>
                                                            </m:r>
                                                          </m:sub>
                                                        </m:sSub>
                                                        <m:r>
                                                          <a:rPr lang="de-DE" sz="1800" b="0" i="1">
                                                            <a:solidFill>
                                                              <a:schemeClr val="tx1"/>
                                                            </a:solidFill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  <a:ea typeface="+mn-ea"/>
                                                            <a:cs typeface="+mn-cs"/>
                                                          </a:rPr>
                                                          <m:t>−</m:t>
                                                        </m:r>
                                                        <m:sSub>
                                                          <m:sSubPr>
                                                            <m:ctrlPr>
                                                              <a:rPr lang="de-DE" sz="1800" b="0" i="1">
                                                                <a:solidFill>
                                                                  <a:schemeClr val="tx1"/>
                                                                </a:solidFill>
                                                                <a:effectLst/>
                                                                <a:latin typeface="Cambria Math" panose="02040503050406030204" pitchFamily="18" charset="0"/>
                                                                <a:ea typeface="+mn-ea"/>
                                                                <a:cs typeface="+mn-cs"/>
                                                              </a:rPr>
                                                            </m:ctrlPr>
                                                          </m:sSubPr>
                                                          <m:e>
                                                            <m:r>
                                                              <a:rPr lang="de-DE" sz="1800" b="0" i="1">
                                                                <a:solidFill>
                                                                  <a:schemeClr val="tx1"/>
                                                                </a:solidFill>
                                                                <a:effectLst/>
                                                                <a:latin typeface="Cambria Math" panose="02040503050406030204" pitchFamily="18" charset="0"/>
                                                                <a:ea typeface="+mn-ea"/>
                                                                <a:cs typeface="+mn-cs"/>
                                                              </a:rPr>
                                                              <m:t>𝑏</m:t>
                                                            </m:r>
                                                          </m:e>
                                                          <m:sub>
                                                            <m:r>
                                                              <a:rPr lang="de-DE" sz="1800" b="0" i="1">
                                                                <a:solidFill>
                                                                  <a:schemeClr val="tx1"/>
                                                                </a:solidFill>
                                                                <a:effectLst/>
                                                                <a:latin typeface="Cambria Math" panose="02040503050406030204" pitchFamily="18" charset="0"/>
                                                                <a:ea typeface="+mn-ea"/>
                                                                <a:cs typeface="+mn-cs"/>
                                                              </a:rPr>
                                                              <m:t>𝑖</m:t>
                                                            </m:r>
                                                          </m:sub>
                                                        </m:sSub>
                                                      </m:e>
                                                    </m:d>
                                                  </m:e>
                                                  <m:sup>
                                                    <m:r>
                                                      <a:rPr lang="de-DE" sz="1800" b="0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  <m:t>𝑝</m:t>
                                                    </m:r>
                                                  </m:sup>
                                                </m:sSup>
                                              </m:e>
                                              <m:sup>
                                                <m:r>
                                                  <a:rPr lang="de-DE" sz="1800" b="0" i="1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 </m:t>
                                                </m:r>
                                              </m:sup>
                                            </m:sSup>
                                          </m:e>
                                        </m:nary>
                                      </m:e>
                                    </m:d>
                                  </m:e>
                                  <m:sup>
                                    <m:f>
                                      <m:fPr>
                                        <m:ctrlPr>
                                          <a:rPr lang="de-DE" sz="1800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de-DE" sz="1800" b="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de-DE" sz="1800" b="0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den>
                                    </m:f>
                                  </m:sup>
                                </m:sSup>
                              </m:oMath>
                            </m:oMathPara>
                          </a14:m>
                          <a:endParaRPr lang="de-DE" sz="1800" b="0" dirty="0"/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∈[1,∞)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Family </a:t>
                          </a:r>
                          <a:r>
                            <a:rPr lang="de-DE" dirty="0" err="1"/>
                            <a:t>of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distances</a:t>
                          </a:r>
                          <a:r>
                            <a:rPr lang="de-DE" dirty="0"/>
                            <a:t>. </a:t>
                          </a:r>
                          <a:r>
                            <a:rPr lang="de-DE" dirty="0" err="1"/>
                            <a:t>Each</a:t>
                          </a:r>
                          <a:r>
                            <a:rPr lang="de-DE" baseline="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de-DE" b="0" i="1" baseline="0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oMath>
                          </a14:m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describes</a:t>
                          </a:r>
                          <a:r>
                            <a:rPr lang="de-DE" dirty="0"/>
                            <a:t> a</a:t>
                          </a:r>
                          <a:r>
                            <a:rPr lang="de-DE" baseline="0" dirty="0"/>
                            <a:t> different </a:t>
                          </a:r>
                          <a:r>
                            <a:rPr lang="de-DE" baseline="0" dirty="0" err="1"/>
                            <a:t>distance</a:t>
                          </a:r>
                          <a:r>
                            <a:rPr lang="de-DE" baseline="0" dirty="0"/>
                            <a:t>.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If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you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choose</a:t>
                          </a:r>
                          <a:r>
                            <a:rPr lang="de-DE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oMath>
                          </a14:m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you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get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the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Manhatten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distance</a:t>
                          </a:r>
                          <a:r>
                            <a:rPr lang="de-DE" dirty="0"/>
                            <a:t>. </a:t>
                          </a:r>
                          <a14:m>
                            <m:oMath xmlns:m="http://schemas.openxmlformats.org/officeDocument/2006/math"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=2</m:t>
                              </m:r>
                            </m:oMath>
                          </a14:m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is</a:t>
                          </a:r>
                          <a:r>
                            <a:rPr lang="de-DE" baseline="0" dirty="0"/>
                            <a:t> Euclid.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745669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dirty="0" err="1"/>
                            <a:t>Mahalanobis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de-DE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800" b="0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p>
                                    <m:r>
                                      <a:rPr lang="de-DE" sz="1800" b="0" i="1">
                                        <a:latin typeface="Cambria Math" panose="02040503050406030204" pitchFamily="18" charset="0"/>
                                      </a:rPr>
                                      <m:t>𝑀𝐴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de-DE" sz="18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sz="1800" b="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800" b="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de-DE" sz="1800" b="0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d>
                                <m:r>
                                  <a:rPr lang="de-DE" sz="1800" b="0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de-DE" sz="18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sSup>
                                      <m:sSupPr>
                                        <m:ctrlPr>
                                          <a:rPr lang="de-DE" sz="1800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de-DE" sz="1800" b="0" i="1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de-DE" sz="1800" b="0" i="1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  <m:r>
                                          <a:rPr lang="de-DE" sz="1800" b="0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de-DE" sz="1800" b="0" i="1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  <m:r>
                                          <a:rPr lang="de-DE" sz="1800" b="0" i="1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e>
                                      <m:sup>
                                        <m:r>
                                          <a:rPr lang="de-DE" sz="1800" b="0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p>
                                    </m:sSup>
                                    <m:sSup>
                                      <m:sSupPr>
                                        <m:ctrlPr>
                                          <a:rPr lang="de-DE" sz="1800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de-DE" sz="1800" b="0" i="1">
                                            <a:solidFill>
                                              <a:schemeClr val="accent5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  <m:sup>
                                        <m:r>
                                          <a:rPr lang="de-DE" sz="1800" b="0" i="1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sup>
                                    </m:sSup>
                                    <m:r>
                                      <a:rPr lang="de-DE" sz="1800" b="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800" b="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800" b="0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de-DE" sz="1800" b="0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800" b="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rad>
                              </m:oMath>
                            </m:oMathPara>
                          </a14:m>
                          <a:endParaRPr lang="de-DE" sz="1800" b="0" dirty="0"/>
                        </a:p>
                        <a:p>
                          <a:r>
                            <a:rPr lang="de-DE" sz="1800" b="0" dirty="0" err="1">
                              <a:solidFill>
                                <a:schemeClr val="tx1"/>
                              </a:solidFill>
                            </a:rPr>
                            <a:t>Where</a:t>
                          </a:r>
                          <a:r>
                            <a:rPr lang="de-DE" sz="1800" b="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de-DE" sz="18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r>
                                <a:rPr lang="de-DE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p>
                                <m:sSupPr>
                                  <m:ctrlPr>
                                    <a:rPr lang="de-DE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ℝ</m:t>
                                  </m:r>
                                </m:e>
                                <m:sup>
                                  <m:r>
                                    <a:rPr lang="de-DE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de-DE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×</m:t>
                                  </m:r>
                                  <m:r>
                                    <a:rPr lang="de-DE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</m:oMath>
                          </a14:m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is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the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covariancematrix</a:t>
                          </a:r>
                          <a:r>
                            <a:rPr lang="de-DE" baseline="0" dirty="0"/>
                            <a:t> </a:t>
                          </a:r>
                          <a:r>
                            <a:rPr lang="de-DE" baseline="0" dirty="0" err="1"/>
                            <a:t>of</a:t>
                          </a:r>
                          <a:r>
                            <a:rPr lang="de-DE" baseline="0" dirty="0"/>
                            <a:t> </a:t>
                          </a:r>
                          <a:r>
                            <a:rPr lang="de-DE" baseline="0" dirty="0" err="1"/>
                            <a:t>the</a:t>
                          </a:r>
                          <a:r>
                            <a:rPr lang="de-DE" baseline="0" dirty="0"/>
                            <a:t> </a:t>
                          </a:r>
                          <a:r>
                            <a:rPr lang="de-DE" baseline="0" dirty="0" err="1"/>
                            <a:t>axis</a:t>
                          </a:r>
                          <a:r>
                            <a:rPr lang="de-DE" baseline="0" dirty="0"/>
                            <a:t> </a:t>
                          </a:r>
                          <a:r>
                            <a:rPr lang="de-DE" baseline="0" dirty="0" err="1"/>
                            <a:t>based</a:t>
                          </a:r>
                          <a:r>
                            <a:rPr lang="de-DE" baseline="0" dirty="0"/>
                            <a:t> on all </a:t>
                          </a:r>
                          <a:r>
                            <a:rPr lang="de-DE" baseline="0" dirty="0" err="1"/>
                            <a:t>datapoints</a:t>
                          </a:r>
                          <a:r>
                            <a:rPr lang="de-DE" baseline="0" dirty="0"/>
                            <a:t>.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 err="1"/>
                            <a:t>Calculates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distances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based</a:t>
                          </a:r>
                          <a:r>
                            <a:rPr lang="de-DE" dirty="0"/>
                            <a:t> on </a:t>
                          </a:r>
                          <a:r>
                            <a:rPr lang="de-DE" dirty="0" err="1"/>
                            <a:t>the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distribution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of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the</a:t>
                          </a:r>
                          <a:r>
                            <a:rPr lang="de-DE" dirty="0"/>
                            <a:t> Elements.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2322536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elle 4">
                <a:extLst>
                  <a:ext uri="{FF2B5EF4-FFF2-40B4-BE49-F238E27FC236}">
                    <a16:creationId xmlns:a16="http://schemas.microsoft.com/office/drawing/2014/main" id="{38A843D4-19D6-B324-3107-FA632D2AA32E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809623458"/>
                  </p:ext>
                </p:extLst>
              </p:nvPr>
            </p:nvGraphicFramePr>
            <p:xfrm>
              <a:off x="838200" y="1825625"/>
              <a:ext cx="10515597" cy="288315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481470">
                      <a:extLst>
                        <a:ext uri="{9D8B030D-6E8A-4147-A177-3AD203B41FA5}">
                          <a16:colId xmlns:a16="http://schemas.microsoft.com/office/drawing/2014/main" val="807480716"/>
                        </a:ext>
                      </a:extLst>
                    </a:gridCol>
                    <a:gridCol w="3697356">
                      <a:extLst>
                        <a:ext uri="{9D8B030D-6E8A-4147-A177-3AD203B41FA5}">
                          <a16:colId xmlns:a16="http://schemas.microsoft.com/office/drawing/2014/main" val="1419373542"/>
                        </a:ext>
                      </a:extLst>
                    </a:gridCol>
                    <a:gridCol w="4336771">
                      <a:extLst>
                        <a:ext uri="{9D8B030D-6E8A-4147-A177-3AD203B41FA5}">
                          <a16:colId xmlns:a16="http://schemas.microsoft.com/office/drawing/2014/main" val="268981609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Name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Formula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Description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82025312"/>
                      </a:ext>
                    </a:extLst>
                  </a:tr>
                  <a:tr h="1265746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Minkowski</a:t>
                          </a:r>
                        </a:p>
                        <a:p>
                          <a:r>
                            <a:rPr lang="de-DE" dirty="0"/>
                            <a:t>(LP)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67216" t="-31731" r="-117957" b="-106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142556" t="-31731" r="-562" b="-10625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74566904"/>
                      </a:ext>
                    </a:extLst>
                  </a:tr>
                  <a:tr h="1246569">
                    <a:tc>
                      <a:txBody>
                        <a:bodyPr/>
                        <a:lstStyle/>
                        <a:p>
                          <a:r>
                            <a:rPr lang="de-DE" dirty="0" err="1"/>
                            <a:t>Mahalanobis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67216" t="-133659" r="-117957" b="-78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 err="1"/>
                            <a:t>Calculates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distances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based</a:t>
                          </a:r>
                          <a:r>
                            <a:rPr lang="de-DE" dirty="0"/>
                            <a:t> on </a:t>
                          </a:r>
                          <a:r>
                            <a:rPr lang="de-DE" dirty="0" err="1"/>
                            <a:t>the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distribution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of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the</a:t>
                          </a:r>
                          <a:r>
                            <a:rPr lang="de-DE" dirty="0"/>
                            <a:t> Elements.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23225369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5BF9A498-E604-1AA3-A7E4-B2022E06B30B}"/>
                  </a:ext>
                </a:extLst>
              </p:cNvPr>
              <p:cNvSpPr txBox="1"/>
              <p:nvPr/>
            </p:nvSpPr>
            <p:spPr>
              <a:xfrm>
                <a:off x="6460435" y="704740"/>
                <a:ext cx="459722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dirty="0"/>
                  <a:t>Let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de-DE" b="0" i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be</a:t>
                </a:r>
                <a:r>
                  <a:rPr lang="de-DE" dirty="0"/>
                  <a:t> Points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dimension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de-DE" dirty="0"/>
                  <a:t>.</a:t>
                </a:r>
              </a:p>
              <a:p>
                <a:r>
                  <a:rPr lang="de-DE" dirty="0"/>
                  <a:t>So: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de-DE" dirty="0"/>
                  <a:t> and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de-DE" dirty="0"/>
                  <a:t>.</a:t>
                </a:r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5BF9A498-E604-1AA3-A7E4-B2022E06B3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0435" y="704740"/>
                <a:ext cx="4597221" cy="646331"/>
              </a:xfrm>
              <a:prstGeom prst="rect">
                <a:avLst/>
              </a:prstGeom>
              <a:blipFill>
                <a:blip r:embed="rId3"/>
                <a:stretch>
                  <a:fillRect l="-1194" t="-5660" r="-1061" b="-1415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6880986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A5C8D3A-C26C-A3D5-F898-34EB0A1C87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Lossfunctions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14FDA9C5-3E24-63F1-466E-7E701529D9B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DE" dirty="0"/>
                  <a:t>Lossfunction </a:t>
                </a:r>
                <a:r>
                  <a:rPr lang="de-DE" dirty="0" err="1"/>
                  <a:t>is</a:t>
                </a:r>
                <a:r>
                  <a:rPr lang="de-DE" dirty="0"/>
                  <a:t> just a different </a:t>
                </a:r>
                <a:r>
                  <a:rPr lang="de-DE" dirty="0" err="1"/>
                  <a:t>name</a:t>
                </a:r>
                <a:r>
                  <a:rPr lang="de-DE" dirty="0"/>
                  <a:t> </a:t>
                </a:r>
                <a:r>
                  <a:rPr lang="de-DE" dirty="0" err="1"/>
                  <a:t>for</a:t>
                </a:r>
                <a:r>
                  <a:rPr lang="de-DE" dirty="0"/>
                  <a:t> a </a:t>
                </a:r>
                <a:r>
                  <a:rPr lang="de-DE" dirty="0" err="1"/>
                  <a:t>distance-function</a:t>
                </a:r>
                <a:r>
                  <a:rPr lang="de-DE" dirty="0"/>
                  <a:t> and </a:t>
                </a:r>
                <a:r>
                  <a:rPr lang="de-DE" dirty="0" err="1"/>
                  <a:t>are</a:t>
                </a:r>
                <a:r>
                  <a:rPr lang="de-DE" dirty="0"/>
                  <a:t> </a:t>
                </a:r>
                <a:r>
                  <a:rPr lang="de-DE" dirty="0" err="1"/>
                  <a:t>often</a:t>
                </a:r>
                <a:r>
                  <a:rPr lang="de-DE" dirty="0"/>
                  <a:t> </a:t>
                </a:r>
                <a:r>
                  <a:rPr lang="de-DE" dirty="0" err="1"/>
                  <a:t>written</a:t>
                </a:r>
                <a:r>
                  <a:rPr lang="de-DE" dirty="0"/>
                  <a:t> </a:t>
                </a:r>
                <a:r>
                  <a:rPr lang="de-DE" dirty="0" err="1"/>
                  <a:t>with</a:t>
                </a:r>
                <a:r>
                  <a:rPr lang="de-DE" dirty="0"/>
                  <a:t> an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instead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an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de-DE" dirty="0"/>
                  <a:t>.</a:t>
                </a:r>
              </a:p>
              <a:p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̂"/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</m:d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discribes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difference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our</a:t>
                </a:r>
                <a:r>
                  <a:rPr lang="de-DE" dirty="0"/>
                  <a:t> </a:t>
                </a:r>
                <a:r>
                  <a:rPr lang="de-DE" dirty="0" err="1"/>
                  <a:t>orginal</a:t>
                </a:r>
                <a:r>
                  <a:rPr lang="de-DE" dirty="0"/>
                  <a:t> </a:t>
                </a:r>
                <a:r>
                  <a:rPr lang="de-DE" dirty="0" err="1"/>
                  <a:t>value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de-DE" dirty="0"/>
                  <a:t> and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predicted</a:t>
                </a:r>
                <a:r>
                  <a:rPr lang="de-DE" dirty="0"/>
                  <a:t> value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de-DE" dirty="0"/>
                  <a:t>.</a:t>
                </a:r>
              </a:p>
              <a:p>
                <a:r>
                  <a:rPr lang="de-DE" dirty="0" err="1"/>
                  <a:t>For</a:t>
                </a:r>
                <a:r>
                  <a:rPr lang="de-DE" dirty="0"/>
                  <a:t> </a:t>
                </a:r>
                <a:r>
                  <a:rPr lang="de-DE" dirty="0" err="1"/>
                  <a:t>example</a:t>
                </a:r>
                <a:r>
                  <a:rPr lang="de-DE" dirty="0"/>
                  <a:t>: </a:t>
                </a:r>
                <a:r>
                  <a:rPr lang="de-DE" dirty="0" err="1"/>
                  <a:t>For</a:t>
                </a:r>
                <a:r>
                  <a:rPr lang="de-DE" dirty="0"/>
                  <a:t> a linear </a:t>
                </a:r>
                <a:r>
                  <a:rPr lang="de-DE" dirty="0" err="1"/>
                  <a:t>regression</a:t>
                </a:r>
                <a:r>
                  <a:rPr lang="de-DE" dirty="0"/>
                  <a:t> the regression function is optimized against the L2-squared </a:t>
                </a:r>
                <a:r>
                  <a:rPr lang="de-DE" dirty="0" err="1"/>
                  <a:t>distance</a:t>
                </a:r>
                <a:r>
                  <a:rPr lang="de-DE" dirty="0"/>
                  <a:t>.</a:t>
                </a:r>
              </a:p>
              <a:p>
                <a:r>
                  <a:rPr lang="de-DE" dirty="0" err="1"/>
                  <a:t>Often</a:t>
                </a:r>
                <a:r>
                  <a:rPr lang="de-DE" dirty="0"/>
                  <a:t> </a:t>
                </a:r>
                <a:r>
                  <a:rPr lang="de-DE" dirty="0" err="1"/>
                  <a:t>models</a:t>
                </a:r>
                <a:r>
                  <a:rPr lang="de-DE" dirty="0"/>
                  <a:t> </a:t>
                </a:r>
                <a:r>
                  <a:rPr lang="de-DE" dirty="0" err="1"/>
                  <a:t>try</a:t>
                </a:r>
                <a:r>
                  <a:rPr lang="de-DE" dirty="0"/>
                  <a:t> to not </a:t>
                </a:r>
                <a:r>
                  <a:rPr lang="de-DE" dirty="0" err="1"/>
                  <a:t>only</a:t>
                </a:r>
                <a:r>
                  <a:rPr lang="de-DE" dirty="0"/>
                  <a:t> </a:t>
                </a:r>
                <a:r>
                  <a:rPr lang="de-DE" dirty="0" err="1"/>
                  <a:t>minimize</a:t>
                </a:r>
                <a:r>
                  <a:rPr lang="de-DE" dirty="0"/>
                  <a:t> a Loss-</a:t>
                </a:r>
                <a:r>
                  <a:rPr lang="de-DE" dirty="0" err="1"/>
                  <a:t>function</a:t>
                </a:r>
                <a:r>
                  <a:rPr lang="de-DE" dirty="0"/>
                  <a:t>, but also a </a:t>
                </a:r>
                <a:r>
                  <a:rPr lang="de-DE" dirty="0" err="1"/>
                  <a:t>regularization</a:t>
                </a:r>
                <a:r>
                  <a:rPr lang="de-DE" dirty="0"/>
                  <a:t> </a:t>
                </a:r>
                <a:r>
                  <a:rPr lang="de-DE" dirty="0" err="1"/>
                  <a:t>term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de-DE" dirty="0"/>
                  <a:t>. This kann </a:t>
                </a:r>
                <a:r>
                  <a:rPr lang="de-DE" dirty="0" err="1"/>
                  <a:t>be</a:t>
                </a:r>
                <a:r>
                  <a:rPr lang="de-DE" dirty="0"/>
                  <a:t> </a:t>
                </a:r>
                <a:r>
                  <a:rPr lang="de-DE" dirty="0" err="1"/>
                  <a:t>used</a:t>
                </a:r>
                <a:r>
                  <a:rPr lang="de-DE" dirty="0"/>
                  <a:t> to </a:t>
                </a:r>
                <a:r>
                  <a:rPr lang="de-DE" dirty="0" err="1"/>
                  <a:t>regulate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size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parameters</a:t>
                </a:r>
                <a:r>
                  <a:rPr lang="de-DE" dirty="0"/>
                  <a:t> </a:t>
                </a:r>
                <a:r>
                  <a:rPr lang="de-DE" dirty="0" err="1"/>
                  <a:t>or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number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parameters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de-DE" dirty="0"/>
                  <a:t>.</a:t>
                </a:r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14FDA9C5-3E24-63F1-466E-7E701529D9B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5358091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67382C-85F6-A67D-2A04-532BC528F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Excercise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7B29B5A9-B9E3-334B-AF05-684D1FF5F13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8448523" cy="4351338"/>
              </a:xfrm>
            </p:spPr>
            <p:txBody>
              <a:bodyPr>
                <a:normAutofit fontScale="70000" lnSpcReduction="20000"/>
              </a:bodyPr>
              <a:lstStyle/>
              <a:p>
                <a:r>
                  <a:rPr lang="de-DE" dirty="0"/>
                  <a:t>Rember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Lossfunction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K-</a:t>
                </a:r>
                <a:r>
                  <a:rPr lang="de-DE" dirty="0" err="1"/>
                  <a:t>Means</a:t>
                </a:r>
                <a:r>
                  <a:rPr lang="de-DE" dirty="0"/>
                  <a:t>: </a:t>
                </a:r>
                <a:r>
                  <a:rPr lang="de-DE" b="1" dirty="0" err="1"/>
                  <a:t>inertia</a:t>
                </a:r>
                <a:r>
                  <a:rPr lang="de-DE" dirty="0"/>
                  <a:t> (</a:t>
                </a:r>
                <a:r>
                  <a:rPr lang="de-DE" dirty="0" err="1"/>
                  <a:t>within</a:t>
                </a:r>
                <a:r>
                  <a:rPr lang="de-DE" dirty="0"/>
                  <a:t>-cluster </a:t>
                </a:r>
                <a:r>
                  <a:rPr lang="de-DE" dirty="0" err="1"/>
                  <a:t>sum-of-squares</a:t>
                </a:r>
                <a:r>
                  <a:rPr lang="de-DE" dirty="0"/>
                  <a:t> </a:t>
                </a:r>
                <a:r>
                  <a:rPr lang="de-DE" dirty="0" err="1"/>
                  <a:t>criterion</a:t>
                </a:r>
                <a:r>
                  <a:rPr lang="de-DE" dirty="0"/>
                  <a:t>) </a:t>
                </a:r>
                <a:r>
                  <a:rPr lang="de-DE" dirty="0" err="1"/>
                  <a:t>is</a:t>
                </a:r>
                <a:r>
                  <a:rPr lang="de-DE" dirty="0"/>
                  <a:t> </a:t>
                </a:r>
                <a:r>
                  <a:rPr lang="de-DE" dirty="0" err="1"/>
                  <a:t>minimized</a:t>
                </a:r>
                <a:r>
                  <a:rPr lang="de-DE" dirty="0"/>
                  <a:t>:</a:t>
                </a:r>
                <a:endParaRPr lang="de-DE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func>
                            <m:funcPr>
                              <m:ctrlPr>
                                <a:rPr lang="de-DE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de-DE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de-DE" i="0" smtClean="0"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sSub>
                                    <m:sSubPr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lim>
                              </m:limLow>
                            </m:fName>
                            <m:e>
                              <m:sSup>
                                <m:sSup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p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𝐸𝐷𝑄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de-DE" dirty="0"/>
              </a:p>
              <a:p>
                <a:r>
                  <a:rPr lang="de-DE" dirty="0" err="1"/>
                  <a:t>Let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de-DE" i="1" dirty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de-DE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de-DE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i="1" dirty="0">
                                <a:latin typeface="Cambria Math" panose="02040503050406030204" pitchFamily="18" charset="0"/>
                              </a:rPr>
                              <m:t>1,4</m:t>
                            </m:r>
                          </m:e>
                        </m:d>
                        <m:r>
                          <a:rPr lang="de-DE" i="1" dirty="0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ctrlPr>
                              <a:rPr lang="de-DE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i="1" dirty="0">
                                <a:latin typeface="Cambria Math" panose="02040503050406030204" pitchFamily="18" charset="0"/>
                              </a:rPr>
                              <m:t>1,6</m:t>
                            </m:r>
                          </m:e>
                        </m:d>
                        <m:r>
                          <a:rPr lang="de-DE" i="1" dirty="0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ctrlPr>
                              <a:rPr lang="de-DE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i="1" dirty="0">
                                <a:latin typeface="Cambria Math" panose="02040503050406030204" pitchFamily="18" charset="0"/>
                              </a:rPr>
                              <m:t>2,0</m:t>
                            </m:r>
                          </m:e>
                        </m:d>
                        <m:r>
                          <a:rPr lang="de-DE" i="1" dirty="0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ctrlPr>
                              <a:rPr lang="de-DE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i="1" dirty="0">
                                <a:latin typeface="Cambria Math" panose="02040503050406030204" pitchFamily="18" charset="0"/>
                              </a:rPr>
                              <m:t>3,5</m:t>
                            </m:r>
                          </m:e>
                        </m:d>
                        <m:r>
                          <a:rPr lang="de-DE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ctrlPr>
                              <a:rPr lang="de-DE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i="1" dirty="0">
                                <a:latin typeface="Cambria Math" panose="02040503050406030204" pitchFamily="18" charset="0"/>
                              </a:rPr>
                              <m:t>4,0</m:t>
                            </m:r>
                          </m:e>
                        </m:d>
                      </m:e>
                    </m:d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Calculate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inertia</a:t>
                </a:r>
                <a:r>
                  <a:rPr lang="de-DE" dirty="0"/>
                  <a:t> </a:t>
                </a:r>
                <a:r>
                  <a:rPr lang="de-DE" dirty="0" err="1"/>
                  <a:t>for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following</a:t>
                </a:r>
                <a:r>
                  <a:rPr lang="de-DE" dirty="0"/>
                  <a:t> </a:t>
                </a:r>
                <a:r>
                  <a:rPr lang="de-DE" dirty="0" err="1"/>
                  <a:t>two</a:t>
                </a:r>
                <a:r>
                  <a:rPr lang="de-DE" dirty="0"/>
                  <a:t> </a:t>
                </a:r>
                <a:r>
                  <a:rPr lang="de-DE" dirty="0" err="1"/>
                  <a:t>cases</a:t>
                </a:r>
                <a:r>
                  <a:rPr lang="de-DE" dirty="0"/>
                  <a:t>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4,4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4,6</m:t>
                        </m:r>
                      </m:e>
                    </m:d>
                  </m:oMath>
                </a14:m>
                <a:endParaRPr lang="de-DE" b="0" dirty="0"/>
              </a:p>
              <a:p>
                <a:pPr lvl="2"/>
                <a14:m>
                  <m:oMath xmlns:m="http://schemas.openxmlformats.org/officeDocument/2006/math">
                    <m:func>
                      <m:func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min</m:t>
                        </m:r>
                      </m:fName>
                      <m:e>
                        <m:d>
                          <m:d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de-DE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p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𝐸𝐷𝑄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de-DE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ctrlP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1,4</m:t>
                                    </m:r>
                                  </m:e>
                                </m:d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d>
                                  <m:dPr>
                                    <m:ctrlP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4,4</m:t>
                                    </m:r>
                                  </m:e>
                                </m:d>
                              </m:e>
                            </m:d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de-DE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p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𝐸𝐷𝑄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de-DE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ctrlP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1,4</m:t>
                                    </m:r>
                                  </m:e>
                                </m:d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d>
                                  <m:dPr>
                                    <m:ctrlP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4,6</m:t>
                                    </m:r>
                                  </m:e>
                                </m:d>
                              </m:e>
                            </m:d>
                          </m:e>
                        </m:d>
                      </m:e>
                    </m:func>
                    <m:r>
                      <a:rPr lang="de-DE" b="0" i="1" smtClean="0">
                        <a:latin typeface="Cambria Math" panose="02040503050406030204" pitchFamily="18" charset="0"/>
                      </a:rPr>
                      <m:t>+</m:t>
                    </m:r>
                    <m:func>
                      <m:func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de-DE">
                            <a:latin typeface="Cambria Math" panose="02040503050406030204" pitchFamily="18" charset="0"/>
                          </a:rPr>
                          <m:t>min</m:t>
                        </m:r>
                      </m:fName>
                      <m:e>
                        <m:d>
                          <m:d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de-DE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p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𝐸𝐷𝑄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de-DE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ctrlP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1,</m:t>
                                    </m:r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e>
                                </m:d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d>
                                  <m:dPr>
                                    <m:ctrlP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4,4</m:t>
                                    </m:r>
                                  </m:e>
                                </m:d>
                              </m:e>
                            </m:d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de-DE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p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𝐸𝐷𝑄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de-DE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ctrlP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1,</m:t>
                                    </m:r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e>
                                </m:d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d>
                                  <m:dPr>
                                    <m:ctrlP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4,6</m:t>
                                    </m:r>
                                  </m:e>
                                </m:d>
                              </m:e>
                            </m:d>
                          </m:e>
                        </m:d>
                      </m:e>
                    </m:func>
                    <m:r>
                      <a:rPr lang="de-DE" b="0" i="1" smtClean="0">
                        <a:latin typeface="Cambria Math" panose="02040503050406030204" pitchFamily="18" charset="0"/>
                      </a:rPr>
                      <m:t>+</m:t>
                    </m:r>
                    <m:func>
                      <m:func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de-DE">
                            <a:latin typeface="Cambria Math" panose="02040503050406030204" pitchFamily="18" charset="0"/>
                          </a:rPr>
                          <m:t>min</m:t>
                        </m:r>
                      </m:fName>
                      <m:e>
                        <m:d>
                          <m:d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de-DE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p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𝐸𝐷𝑄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de-DE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ctrlP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2,0</m:t>
                                    </m:r>
                                  </m:e>
                                </m:d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d>
                                  <m:dPr>
                                    <m:ctrlP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4,4</m:t>
                                    </m:r>
                                  </m:e>
                                </m:d>
                              </m:e>
                            </m:d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de-DE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p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𝐸𝐷𝑄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de-DE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ctrlP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2,0</m:t>
                                    </m:r>
                                  </m:e>
                                </m:d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d>
                                  <m:dPr>
                                    <m:ctrlP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4,6</m:t>
                                    </m:r>
                                  </m:e>
                                </m:d>
                              </m:e>
                            </m:d>
                          </m:e>
                        </m:d>
                      </m:e>
                    </m:func>
                    <m:r>
                      <a:rPr lang="de-DE" b="0" i="1" smtClean="0">
                        <a:latin typeface="Cambria Math" panose="02040503050406030204" pitchFamily="18" charset="0"/>
                      </a:rPr>
                      <m:t>+</m:t>
                    </m:r>
                    <m:func>
                      <m:func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de-DE">
                            <a:latin typeface="Cambria Math" panose="02040503050406030204" pitchFamily="18" charset="0"/>
                          </a:rPr>
                          <m:t>min</m:t>
                        </m:r>
                      </m:fName>
                      <m:e>
                        <m:d>
                          <m:d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de-DE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p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𝐸𝐷𝑄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de-DE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ctrlP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3,5</m:t>
                                    </m:r>
                                  </m:e>
                                </m:d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d>
                                  <m:dPr>
                                    <m:ctrlP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4,4</m:t>
                                    </m:r>
                                  </m:e>
                                </m:d>
                              </m:e>
                            </m:d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de-DE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p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𝐸𝐷𝑄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de-DE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ctrlP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3,5</m:t>
                                    </m:r>
                                  </m:e>
                                </m:d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d>
                                  <m:dPr>
                                    <m:ctrlP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4,6</m:t>
                                    </m:r>
                                  </m:e>
                                </m:d>
                              </m:e>
                            </m:d>
                          </m:e>
                        </m:d>
                      </m:e>
                    </m:func>
                    <m:r>
                      <a:rPr lang="de-DE" b="0" i="1" smtClean="0">
                        <a:latin typeface="Cambria Math" panose="02040503050406030204" pitchFamily="18" charset="0"/>
                      </a:rPr>
                      <m:t>+</m:t>
                    </m:r>
                    <m:func>
                      <m:func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de-DE">
                            <a:latin typeface="Cambria Math" panose="02040503050406030204" pitchFamily="18" charset="0"/>
                          </a:rPr>
                          <m:t>min</m:t>
                        </m:r>
                      </m:fName>
                      <m:e>
                        <m:d>
                          <m:d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de-DE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p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𝐸𝐷𝑄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de-DE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ctrlP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,0</m:t>
                                    </m:r>
                                  </m:e>
                                </m:d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d>
                                  <m:dPr>
                                    <m:ctrlP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4,4</m:t>
                                    </m:r>
                                  </m:e>
                                </m:d>
                              </m:e>
                            </m:d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de-DE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p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𝐸𝐷𝑄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de-DE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ctrlP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,0</m:t>
                                    </m:r>
                                  </m:e>
                                </m:d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d>
                                  <m:dPr>
                                    <m:ctrlP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4,6</m:t>
                                    </m:r>
                                  </m:e>
                                </m:d>
                              </m:e>
                            </m:d>
                          </m:e>
                        </m:d>
                      </m:e>
                    </m:func>
                  </m:oMath>
                </a14:m>
                <a:endParaRPr lang="de-DE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3,2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4,5</m:t>
                        </m:r>
                      </m:e>
                    </m:d>
                  </m:oMath>
                </a14:m>
                <a:r>
                  <a:rPr lang="de-DE" dirty="0"/>
                  <a:t> </a:t>
                </a:r>
              </a:p>
              <a:p>
                <a:r>
                  <a:rPr lang="de-DE" dirty="0"/>
                  <a:t>In </a:t>
                </a:r>
                <a:r>
                  <a:rPr lang="de-DE" dirty="0" err="1"/>
                  <a:t>both</a:t>
                </a:r>
                <a:r>
                  <a:rPr lang="de-DE" dirty="0"/>
                  <a:t> </a:t>
                </a:r>
                <a:r>
                  <a:rPr lang="de-DE" dirty="0" err="1"/>
                  <a:t>cases</a:t>
                </a:r>
                <a:r>
                  <a:rPr lang="de-DE" dirty="0"/>
                  <a:t> </a:t>
                </a:r>
                <a:r>
                  <a:rPr lang="de-DE" dirty="0" err="1"/>
                  <a:t>color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visualization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points</a:t>
                </a:r>
                <a:r>
                  <a:rPr lang="de-DE" dirty="0"/>
                  <a:t> on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right</a:t>
                </a:r>
                <a:r>
                  <a:rPr lang="de-DE" dirty="0"/>
                  <a:t> </a:t>
                </a:r>
                <a:r>
                  <a:rPr lang="de-DE" dirty="0" err="1"/>
                  <a:t>correctly</a:t>
                </a:r>
                <a:r>
                  <a:rPr lang="de-DE" dirty="0"/>
                  <a:t>.</a:t>
                </a:r>
              </a:p>
              <a:p>
                <a:pPr lvl="1"/>
                <a:endParaRPr lang="de-DE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7B29B5A9-B9E3-334B-AF05-684D1FF5F1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8448523" cy="4351338"/>
              </a:xfrm>
              <a:blipFill>
                <a:blip r:embed="rId2"/>
                <a:stretch>
                  <a:fillRect l="-650" t="-252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hteck 3">
            <a:extLst>
              <a:ext uri="{FF2B5EF4-FFF2-40B4-BE49-F238E27FC236}">
                <a16:creationId xmlns:a16="http://schemas.microsoft.com/office/drawing/2014/main" id="{62181DF0-B7B9-7943-A5AC-9CC0A74CBCB6}"/>
              </a:ext>
            </a:extLst>
          </p:cNvPr>
          <p:cNvSpPr/>
          <p:nvPr/>
        </p:nvSpPr>
        <p:spPr>
          <a:xfrm>
            <a:off x="9851487" y="253303"/>
            <a:ext cx="1932553" cy="30512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Grafik 4" descr="Schließen mit einfarbiger Füllung">
            <a:extLst>
              <a:ext uri="{FF2B5EF4-FFF2-40B4-BE49-F238E27FC236}">
                <a16:creationId xmlns:a16="http://schemas.microsoft.com/office/drawing/2014/main" id="{AE81B848-AB30-7C4A-4AB0-3637058A34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124041" y="866524"/>
            <a:ext cx="353354" cy="353354"/>
          </a:xfrm>
          <a:prstGeom prst="rect">
            <a:avLst/>
          </a:prstGeom>
        </p:spPr>
      </p:pic>
      <p:sp>
        <p:nvSpPr>
          <p:cNvPr id="6" name="Ellipse 5">
            <a:extLst>
              <a:ext uri="{FF2B5EF4-FFF2-40B4-BE49-F238E27FC236}">
                <a16:creationId xmlns:a16="http://schemas.microsoft.com/office/drawing/2014/main" id="{81D7A256-16EC-F616-E449-DAACEB34F889}"/>
              </a:ext>
            </a:extLst>
          </p:cNvPr>
          <p:cNvSpPr>
            <a:spLocks noChangeAspect="1"/>
          </p:cNvSpPr>
          <p:nvPr/>
        </p:nvSpPr>
        <p:spPr>
          <a:xfrm>
            <a:off x="10157142" y="1585016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6582F3B9-4906-DC4D-BEC3-E4A840358630}"/>
              </a:ext>
            </a:extLst>
          </p:cNvPr>
          <p:cNvSpPr>
            <a:spLocks noChangeAspect="1"/>
          </p:cNvSpPr>
          <p:nvPr/>
        </p:nvSpPr>
        <p:spPr>
          <a:xfrm>
            <a:off x="10747408" y="1219878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C0CE4CBE-3110-4E58-2E71-9098319010AB}"/>
              </a:ext>
            </a:extLst>
          </p:cNvPr>
          <p:cNvSpPr>
            <a:spLocks noChangeAspect="1"/>
          </p:cNvSpPr>
          <p:nvPr/>
        </p:nvSpPr>
        <p:spPr>
          <a:xfrm>
            <a:off x="11132427" y="2845492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44A40DCB-A0F1-7E17-2A08-1DC02A0823A8}"/>
              </a:ext>
            </a:extLst>
          </p:cNvPr>
          <p:cNvSpPr>
            <a:spLocks noChangeAspect="1"/>
          </p:cNvSpPr>
          <p:nvPr/>
        </p:nvSpPr>
        <p:spPr>
          <a:xfrm>
            <a:off x="10501753" y="2848165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718B1C56-FF3A-15A3-7BBF-9FA54692402D}"/>
              </a:ext>
            </a:extLst>
          </p:cNvPr>
          <p:cNvSpPr>
            <a:spLocks noChangeAspect="1"/>
          </p:cNvSpPr>
          <p:nvPr/>
        </p:nvSpPr>
        <p:spPr>
          <a:xfrm>
            <a:off x="10146864" y="886635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1" name="Grafik 10" descr="Schließen mit einfarbiger Füllung">
            <a:extLst>
              <a:ext uri="{FF2B5EF4-FFF2-40B4-BE49-F238E27FC236}">
                <a16:creationId xmlns:a16="http://schemas.microsoft.com/office/drawing/2014/main" id="{C3D1D1DC-EF91-C6EA-D517-67112A1931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126965" y="1569666"/>
            <a:ext cx="353354" cy="353354"/>
          </a:xfrm>
          <a:prstGeom prst="rect">
            <a:avLst/>
          </a:prstGeom>
        </p:spPr>
      </p:pic>
      <p:sp>
        <p:nvSpPr>
          <p:cNvPr id="12" name="Rechteck 11">
            <a:extLst>
              <a:ext uri="{FF2B5EF4-FFF2-40B4-BE49-F238E27FC236}">
                <a16:creationId xmlns:a16="http://schemas.microsoft.com/office/drawing/2014/main" id="{B6FC1AEC-9BFC-33A0-0449-A42E72F001F4}"/>
              </a:ext>
            </a:extLst>
          </p:cNvPr>
          <p:cNvSpPr/>
          <p:nvPr/>
        </p:nvSpPr>
        <p:spPr>
          <a:xfrm>
            <a:off x="10046311" y="199416"/>
            <a:ext cx="1586697" cy="481638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ysClr val="windowText" lastClr="000000"/>
                </a:solidFill>
              </a:rPr>
              <a:t>A</a:t>
            </a: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CC5EC570-4061-D93C-CD8F-B8E4ABA87D96}"/>
              </a:ext>
            </a:extLst>
          </p:cNvPr>
          <p:cNvSpPr/>
          <p:nvPr/>
        </p:nvSpPr>
        <p:spPr>
          <a:xfrm>
            <a:off x="9851487" y="3625750"/>
            <a:ext cx="1932553" cy="30512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BA41D8E5-D2AF-E321-E703-554E47A1A8C4}"/>
              </a:ext>
            </a:extLst>
          </p:cNvPr>
          <p:cNvSpPr/>
          <p:nvPr/>
        </p:nvSpPr>
        <p:spPr>
          <a:xfrm>
            <a:off x="10046311" y="3571863"/>
            <a:ext cx="1586697" cy="481638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ysClr val="windowText" lastClr="000000"/>
                </a:solidFill>
              </a:rPr>
              <a:t>B</a:t>
            </a:r>
          </a:p>
        </p:txBody>
      </p:sp>
      <p:pic>
        <p:nvPicPr>
          <p:cNvPr id="41" name="Grafik 40" descr="Schließen mit einfarbiger Füllung">
            <a:extLst>
              <a:ext uri="{FF2B5EF4-FFF2-40B4-BE49-F238E27FC236}">
                <a16:creationId xmlns:a16="http://schemas.microsoft.com/office/drawing/2014/main" id="{A953BF54-00EF-E631-6926-AB2436F6CE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177123" y="4543645"/>
            <a:ext cx="353354" cy="353354"/>
          </a:xfrm>
          <a:prstGeom prst="rect">
            <a:avLst/>
          </a:prstGeom>
        </p:spPr>
      </p:pic>
      <p:sp>
        <p:nvSpPr>
          <p:cNvPr id="42" name="Ellipse 41">
            <a:extLst>
              <a:ext uri="{FF2B5EF4-FFF2-40B4-BE49-F238E27FC236}">
                <a16:creationId xmlns:a16="http://schemas.microsoft.com/office/drawing/2014/main" id="{1CD2ED83-FC74-BCD9-C9FF-FD302EFF0EDF}"/>
              </a:ext>
            </a:extLst>
          </p:cNvPr>
          <p:cNvSpPr>
            <a:spLocks noChangeAspect="1"/>
          </p:cNvSpPr>
          <p:nvPr/>
        </p:nvSpPr>
        <p:spPr>
          <a:xfrm>
            <a:off x="10167420" y="4913951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3" name="Ellipse 42">
            <a:extLst>
              <a:ext uri="{FF2B5EF4-FFF2-40B4-BE49-F238E27FC236}">
                <a16:creationId xmlns:a16="http://schemas.microsoft.com/office/drawing/2014/main" id="{EAF22283-AB04-F962-339C-2EE6032BABF2}"/>
              </a:ext>
            </a:extLst>
          </p:cNvPr>
          <p:cNvSpPr>
            <a:spLocks noChangeAspect="1"/>
          </p:cNvSpPr>
          <p:nvPr/>
        </p:nvSpPr>
        <p:spPr>
          <a:xfrm>
            <a:off x="10757686" y="4548813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4" name="Ellipse 43">
            <a:extLst>
              <a:ext uri="{FF2B5EF4-FFF2-40B4-BE49-F238E27FC236}">
                <a16:creationId xmlns:a16="http://schemas.microsoft.com/office/drawing/2014/main" id="{ABE277CB-C8FE-BA00-10CA-E79E90D7B78B}"/>
              </a:ext>
            </a:extLst>
          </p:cNvPr>
          <p:cNvSpPr>
            <a:spLocks noChangeAspect="1"/>
          </p:cNvSpPr>
          <p:nvPr/>
        </p:nvSpPr>
        <p:spPr>
          <a:xfrm>
            <a:off x="11142705" y="6174427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5" name="Ellipse 44">
            <a:extLst>
              <a:ext uri="{FF2B5EF4-FFF2-40B4-BE49-F238E27FC236}">
                <a16:creationId xmlns:a16="http://schemas.microsoft.com/office/drawing/2014/main" id="{81846DCD-D3D6-2A36-2A81-35F746E19CD3}"/>
              </a:ext>
            </a:extLst>
          </p:cNvPr>
          <p:cNvSpPr>
            <a:spLocks noChangeAspect="1"/>
          </p:cNvSpPr>
          <p:nvPr/>
        </p:nvSpPr>
        <p:spPr>
          <a:xfrm>
            <a:off x="10512031" y="6177100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id="{C54F05C7-C8B9-C231-992C-620645E7CC2D}"/>
              </a:ext>
            </a:extLst>
          </p:cNvPr>
          <p:cNvSpPr>
            <a:spLocks noChangeAspect="1"/>
          </p:cNvSpPr>
          <p:nvPr/>
        </p:nvSpPr>
        <p:spPr>
          <a:xfrm>
            <a:off x="10157142" y="4215570"/>
            <a:ext cx="353354" cy="35335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7" name="Grafik 46" descr="Schließen mit einfarbiger Füllung">
            <a:extLst>
              <a:ext uri="{FF2B5EF4-FFF2-40B4-BE49-F238E27FC236}">
                <a16:creationId xmlns:a16="http://schemas.microsoft.com/office/drawing/2014/main" id="{28D8E996-2BF7-B2F7-C1F0-6B82029574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823769" y="5588028"/>
            <a:ext cx="353354" cy="353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37101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12E2C3C-604C-2651-E3A1-66AA937916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Regression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EC7366C-615B-7FD9-F73E-BE615346C9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392132" cy="4351338"/>
          </a:xfrm>
        </p:spPr>
        <p:txBody>
          <a:bodyPr>
            <a:normAutofit/>
          </a:bodyPr>
          <a:lstStyle/>
          <a:p>
            <a:r>
              <a:rPr lang="en-US" dirty="0"/>
              <a:t>In regression, a simple function (e.g., a straight line) is calculated to estimate the target (y-axis) as accurately as possible based on the features (x-axis)</a:t>
            </a:r>
            <a:r>
              <a:rPr lang="de-DE" dirty="0"/>
              <a:t>.</a:t>
            </a:r>
          </a:p>
          <a:p>
            <a:r>
              <a:rPr lang="de-DE" dirty="0" err="1">
                <a:hlinkClick r:id="rId3"/>
              </a:rPr>
              <a:t>Visualisation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Yi </a:t>
            </a:r>
            <a:r>
              <a:rPr lang="de-DE" dirty="0" err="1"/>
              <a:t>Zhe</a:t>
            </a:r>
            <a:r>
              <a:rPr lang="de-DE" dirty="0"/>
              <a:t>.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E8C5F52-0584-1D1F-0AA3-D2B3B36C9A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0332" y="2053952"/>
            <a:ext cx="6273097" cy="4123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25396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C768913-82A5-8A57-37CA-101DAA61D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does</a:t>
            </a:r>
            <a:r>
              <a:rPr lang="de-DE" dirty="0"/>
              <a:t> optimal </a:t>
            </a:r>
            <a:r>
              <a:rPr lang="de-DE" dirty="0" err="1"/>
              <a:t>mean</a:t>
            </a:r>
            <a:r>
              <a:rPr lang="de-DE" dirty="0"/>
              <a:t>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D3B3D7AD-FC04-2397-1B1E-82EE16CC92A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41250" y="1825625"/>
                <a:ext cx="6689651" cy="4351338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de-DE" dirty="0" err="1"/>
                  <a:t>Let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d>
                          <m:d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,…, </m:t>
                        </m:r>
                        <m:d>
                          <m:d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be</a:t>
                </a:r>
                <a:r>
                  <a:rPr lang="de-DE" dirty="0"/>
                  <a:t> </a:t>
                </a:r>
                <a:r>
                  <a:rPr lang="de-DE" dirty="0" err="1"/>
                  <a:t>pairs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features</a:t>
                </a:r>
                <a:r>
                  <a:rPr lang="de-DE" dirty="0"/>
                  <a:t> and </a:t>
                </a:r>
                <a:r>
                  <a:rPr lang="de-DE" dirty="0" err="1"/>
                  <a:t>targets</a:t>
                </a:r>
                <a:r>
                  <a:rPr lang="de-DE" dirty="0"/>
                  <a:t>.</a:t>
                </a:r>
              </a:p>
              <a:p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is</a:t>
                </a:r>
                <a:r>
                  <a:rPr lang="de-DE" dirty="0"/>
                  <a:t> a </a:t>
                </a:r>
                <a:r>
                  <a:rPr lang="de-DE" dirty="0" err="1"/>
                  <a:t>regression</a:t>
                </a:r>
                <a:r>
                  <a:rPr lang="de-DE" dirty="0"/>
                  <a:t> </a:t>
                </a:r>
                <a:r>
                  <a:rPr lang="de-DE" dirty="0" err="1"/>
                  <a:t>function</a:t>
                </a:r>
                <a:r>
                  <a:rPr lang="de-DE" dirty="0"/>
                  <a:t> (</a:t>
                </a:r>
                <a:r>
                  <a:rPr lang="de-DE" dirty="0" err="1"/>
                  <a:t>according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method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least </a:t>
                </a:r>
                <a:r>
                  <a:rPr lang="de-DE" dirty="0" err="1"/>
                  <a:t>squares</a:t>
                </a:r>
                <a:r>
                  <a:rPr lang="de-DE" dirty="0"/>
                  <a:t>) </a:t>
                </a:r>
                <a:r>
                  <a:rPr lang="de-DE" dirty="0" err="1"/>
                  <a:t>if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squared</a:t>
                </a:r>
                <a:r>
                  <a:rPr lang="de-DE" dirty="0"/>
                  <a:t> </a:t>
                </a:r>
                <a:r>
                  <a:rPr lang="de-DE" dirty="0" err="1"/>
                  <a:t>error</a:t>
                </a:r>
                <a:r>
                  <a:rPr lang="de-DE" dirty="0"/>
                  <a:t>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</a:rPr>
                      <m:t>MSE</m:t>
                    </m:r>
                    <m:r>
                      <a:rPr lang="de-DE" b="0" i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de-D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is</a:t>
                </a:r>
                <a:r>
                  <a:rPr lang="de-DE" dirty="0"/>
                  <a:t> </a:t>
                </a:r>
                <a:r>
                  <a:rPr lang="de-DE" dirty="0" err="1"/>
                  <a:t>minimized</a:t>
                </a:r>
                <a:r>
                  <a:rPr lang="de-DE" dirty="0"/>
                  <a:t>.</a:t>
                </a:r>
              </a:p>
              <a:p>
                <a:r>
                  <a:rPr lang="en-US" dirty="0"/>
                  <a:t>There is no other function of this kind (e.g., linear) in which smaller squared errors occur.</a:t>
                </a:r>
              </a:p>
              <a:p>
                <a:r>
                  <a:rPr lang="en-US" dirty="0"/>
                  <a:t>Why squares? It is because larger deviations are penalized extremely strongly, while smaller ones are hardly penalized. (A deviation twice as large is weighted four times as strongly).</a:t>
                </a:r>
                <a:endParaRPr lang="de-DE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D3B3D7AD-FC04-2397-1B1E-82EE16CC92A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41250" y="1825625"/>
                <a:ext cx="6689651" cy="4351338"/>
              </a:xfrm>
              <a:blipFill>
                <a:blip r:embed="rId3"/>
                <a:stretch>
                  <a:fillRect l="-1366" t="-2801" r="-264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Grafik 14" descr="Visualisierung linearer Regression. Es wird zwischen absoluten und quadrierten Fehler gewechselt. Siehe https://observablehq.com/@yizhe-ang/interactive-visualization-of-linear-regression">
            <a:extLst>
              <a:ext uri="{FF2B5EF4-FFF2-40B4-BE49-F238E27FC236}">
                <a16:creationId xmlns:a16="http://schemas.microsoft.com/office/drawing/2014/main" id="{AC04A3F1-FACA-E0EE-16A3-A1306F15E8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8251" y="741104"/>
            <a:ext cx="4965405" cy="3724054"/>
          </a:xfrm>
          <a:prstGeom prst="rect">
            <a:avLst/>
          </a:prstGeom>
        </p:spPr>
      </p:pic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E594CDEF-2809-E004-B718-7F8C70A6B2AA}"/>
              </a:ext>
            </a:extLst>
          </p:cNvPr>
          <p:cNvGrpSpPr/>
          <p:nvPr/>
        </p:nvGrpSpPr>
        <p:grpSpPr>
          <a:xfrm>
            <a:off x="9492038" y="4765479"/>
            <a:ext cx="1440000" cy="1440000"/>
            <a:chOff x="7279758" y="5089451"/>
            <a:chExt cx="1440000" cy="1440000"/>
          </a:xfrm>
        </p:grpSpPr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46FA87FF-2A75-967E-A98A-D76148ECE6F4}"/>
                </a:ext>
              </a:extLst>
            </p:cNvPr>
            <p:cNvSpPr/>
            <p:nvPr/>
          </p:nvSpPr>
          <p:spPr>
            <a:xfrm>
              <a:off x="7279758" y="5089451"/>
              <a:ext cx="1440000" cy="1440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" name="Rechteck 4">
              <a:extLst>
                <a:ext uri="{FF2B5EF4-FFF2-40B4-BE49-F238E27FC236}">
                  <a16:creationId xmlns:a16="http://schemas.microsoft.com/office/drawing/2014/main" id="{1BB7DA27-B855-E7BE-43D2-CB93A10FE419}"/>
                </a:ext>
              </a:extLst>
            </p:cNvPr>
            <p:cNvSpPr/>
            <p:nvPr/>
          </p:nvSpPr>
          <p:spPr>
            <a:xfrm>
              <a:off x="7279758" y="5089451"/>
              <a:ext cx="720000" cy="720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Rechteck 5">
              <a:extLst>
                <a:ext uri="{FF2B5EF4-FFF2-40B4-BE49-F238E27FC236}">
                  <a16:creationId xmlns:a16="http://schemas.microsoft.com/office/drawing/2014/main" id="{A914E349-EB27-8EEB-CBBA-6218B0AB65AA}"/>
                </a:ext>
              </a:extLst>
            </p:cNvPr>
            <p:cNvSpPr/>
            <p:nvPr/>
          </p:nvSpPr>
          <p:spPr>
            <a:xfrm>
              <a:off x="7999758" y="5809451"/>
              <a:ext cx="720000" cy="720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8" name="Rechteck 7">
            <a:extLst>
              <a:ext uri="{FF2B5EF4-FFF2-40B4-BE49-F238E27FC236}">
                <a16:creationId xmlns:a16="http://schemas.microsoft.com/office/drawing/2014/main" id="{3DE2EBB5-BA45-B5F3-FD37-D28CED3C6469}"/>
              </a:ext>
            </a:extLst>
          </p:cNvPr>
          <p:cNvSpPr/>
          <p:nvPr/>
        </p:nvSpPr>
        <p:spPr>
          <a:xfrm>
            <a:off x="7923819" y="5478813"/>
            <a:ext cx="720000" cy="720000"/>
          </a:xfrm>
          <a:prstGeom prst="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Pfeil: nach rechts 9">
            <a:extLst>
              <a:ext uri="{FF2B5EF4-FFF2-40B4-BE49-F238E27FC236}">
                <a16:creationId xmlns:a16="http://schemas.microsoft.com/office/drawing/2014/main" id="{B2C328EA-A9B7-EBDE-13EC-5C77F5256B50}"/>
              </a:ext>
            </a:extLst>
          </p:cNvPr>
          <p:cNvSpPr/>
          <p:nvPr/>
        </p:nvSpPr>
        <p:spPr>
          <a:xfrm>
            <a:off x="8071488" y="6282286"/>
            <a:ext cx="2674170" cy="447028"/>
          </a:xfrm>
          <a:prstGeom prst="rightArrow">
            <a:avLst>
              <a:gd name="adj1" fmla="val 76253"/>
              <a:gd name="adj2" fmla="val 50000"/>
            </a:avLst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double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side</a:t>
            </a:r>
            <a:r>
              <a:rPr lang="de-DE" dirty="0"/>
              <a:t> </a:t>
            </a:r>
            <a:r>
              <a:rPr lang="de-DE" dirty="0" err="1"/>
              <a:t>length</a:t>
            </a:r>
            <a:endParaRPr lang="de-DE" dirty="0"/>
          </a:p>
        </p:txBody>
      </p: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64B5438A-FA22-8613-5A62-0F1219364F79}"/>
              </a:ext>
            </a:extLst>
          </p:cNvPr>
          <p:cNvCxnSpPr>
            <a:cxnSpLocks/>
          </p:cNvCxnSpPr>
          <p:nvPr/>
        </p:nvCxnSpPr>
        <p:spPr>
          <a:xfrm>
            <a:off x="8643819" y="5478813"/>
            <a:ext cx="0" cy="7200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6A0A8225-EFE9-4F41-D720-330D45CF89EA}"/>
              </a:ext>
            </a:extLst>
          </p:cNvPr>
          <p:cNvCxnSpPr>
            <a:cxnSpLocks/>
          </p:cNvCxnSpPr>
          <p:nvPr/>
        </p:nvCxnSpPr>
        <p:spPr>
          <a:xfrm>
            <a:off x="10931060" y="4765479"/>
            <a:ext cx="0" cy="7200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6211FFE4-D87D-7E46-DEBC-84BCAF42CB63}"/>
              </a:ext>
            </a:extLst>
          </p:cNvPr>
          <p:cNvCxnSpPr>
            <a:cxnSpLocks/>
          </p:cNvCxnSpPr>
          <p:nvPr/>
        </p:nvCxnSpPr>
        <p:spPr>
          <a:xfrm>
            <a:off x="10931060" y="5478813"/>
            <a:ext cx="0" cy="7200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284237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A35796-5F27-A973-54CE-E036B3263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Calculations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C1747E9C-5003-FA4C-7B15-0F3C13A23A2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62500" lnSpcReduction="20000"/>
              </a:bodyPr>
              <a:lstStyle/>
              <a:p>
                <a:r>
                  <a:rPr lang="en-US" dirty="0"/>
                  <a:t>A regression line can indeed be </a:t>
                </a:r>
                <a:r>
                  <a:rPr lang="en-US" b="1" dirty="0"/>
                  <a:t>calculated directly</a:t>
                </a:r>
                <a:r>
                  <a:rPr lang="en-US" dirty="0"/>
                  <a:t> and does not need to be approximated.</a:t>
                </a:r>
              </a:p>
              <a:p>
                <a:r>
                  <a:rPr lang="de-DE" dirty="0"/>
                  <a:t>The </a:t>
                </a:r>
                <a:r>
                  <a:rPr lang="de-DE" dirty="0" err="1"/>
                  <a:t>goal</a:t>
                </a:r>
                <a:r>
                  <a:rPr lang="de-DE" dirty="0"/>
                  <a:t> </a:t>
                </a:r>
                <a:r>
                  <a:rPr lang="de-DE" dirty="0" err="1"/>
                  <a:t>is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find a </a:t>
                </a:r>
                <a:r>
                  <a:rPr lang="de-DE" dirty="0" err="1"/>
                  <a:t>function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form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de-DE" b="0" i="1" smtClean="0">
                        <a:latin typeface="Cambria Math" panose="02040503050406030204" pitchFamily="18" charset="0"/>
                      </a:rPr>
                      <m:t>≔</m:t>
                    </m:r>
                    <m:r>
                      <a:rPr lang="de-DE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that</a:t>
                </a:r>
                <a:r>
                  <a:rPr lang="de-DE" dirty="0"/>
                  <a:t> </a:t>
                </a:r>
                <a:r>
                  <a:rPr lang="de-DE" dirty="0" err="1"/>
                  <a:t>minimizes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error</a:t>
                </a:r>
                <a:r>
                  <a:rPr lang="de-DE" dirty="0"/>
                  <a:t> </a:t>
                </a:r>
                <a:r>
                  <a:rPr lang="de-DE" dirty="0" err="1"/>
                  <a:t>function</a:t>
                </a:r>
                <a:r>
                  <a:rPr lang="de-DE" dirty="0"/>
                  <a:t>:</a:t>
                </a:r>
              </a:p>
              <a:p>
                <a:endParaRPr lang="de-DE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DE">
                          <a:latin typeface="Cambria Math" panose="02040503050406030204" pitchFamily="18" charset="0"/>
                        </a:rPr>
                        <m:t>MSE</m:t>
                      </m:r>
                      <m:r>
                        <a:rPr lang="de-DE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de-DE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de-DE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de-DE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d>
                                    <m:dPr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⋅</m:t>
                                      </m:r>
                                      <m:sSub>
                                        <m:sSubPr>
                                          <m:ctrlPr>
                                            <a:rPr lang="de-DE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de-DE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de-DE" dirty="0"/>
              </a:p>
              <a:p>
                <a:pPr marL="0" indent="0">
                  <a:buNone/>
                </a:pPr>
                <a:endParaRPr lang="de-DE" dirty="0"/>
              </a:p>
              <a:p>
                <a:r>
                  <a:rPr lang="en-US" dirty="0"/>
                  <a:t>The minimum is located at the zero-crossing of the derivative! So, let's calculate it:</a:t>
                </a:r>
              </a:p>
              <a:p>
                <a:pPr marL="0" indent="0">
                  <a:buNone/>
                </a:pPr>
                <a:endParaRPr lang="de-DE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𝑀𝑆𝐸</m:t>
                          </m:r>
                        </m:num>
                        <m:den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r>
                        <a:rPr lang="de-DE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de-DE" b="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d>
                            <m:d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d>
                            <m:d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</m:nary>
                      <m:limUpp>
                        <m:limUp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limUp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</m:e>
                        <m:li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!</m:t>
                          </m:r>
                        </m:lim>
                      </m:limUp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de-DE" b="0" dirty="0"/>
              </a:p>
              <a:p>
                <a:pPr marL="0" indent="0">
                  <a:buNone/>
                </a:pPr>
                <a:endParaRPr lang="de-DE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𝑀𝑆𝐸</m:t>
                          </m:r>
                        </m:num>
                        <m:den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de-DE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de-DE" b="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d>
                            <m:d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d>
                            <m:d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limUpp>
                        <m:limUp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limUp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</m:e>
                        <m:li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!</m:t>
                          </m:r>
                        </m:lim>
                      </m:limUp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de-DE" dirty="0"/>
              </a:p>
              <a:p>
                <a:pPr marL="0" indent="0">
                  <a:buNone/>
                </a:pPr>
                <a:endParaRPr lang="de-DE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C1747E9C-5003-FA4C-7B15-0F3C13A23A2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406" t="-224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4512078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E3097552-65D1-7D6F-3AB2-6C20F9F0702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209480"/>
                <a:ext cx="10515600" cy="6453589"/>
              </a:xfrm>
            </p:spPr>
            <p:txBody>
              <a:bodyPr>
                <a:normAutofit fontScale="55000" lnSpcReduction="20000"/>
              </a:bodyPr>
              <a:lstStyle/>
              <a:p>
                <a:r>
                  <a:rPr lang="en-US" dirty="0"/>
                  <a:t>We can further rearrange this equation:</a:t>
                </a:r>
                <a:endParaRPr lang="de-DE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de-DE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de-DE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nary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de-DE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de-DE" b="0" dirty="0"/>
              </a:p>
              <a:p>
                <a:pPr marL="0" indent="0">
                  <a:buNone/>
                </a:pPr>
                <a:endParaRPr lang="de-DE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de-DE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de-DE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nary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de-DE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sSubSup>
                                <m:sSubSup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nary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de-DE" dirty="0"/>
              </a:p>
              <a:p>
                <a:r>
                  <a:rPr lang="de-DE" dirty="0" err="1"/>
                  <a:t>We</a:t>
                </a:r>
                <a:r>
                  <a:rPr lang="de-DE" dirty="0"/>
                  <a:t> </a:t>
                </a:r>
                <a:r>
                  <a:rPr lang="de-DE" dirty="0" err="1"/>
                  <a:t>can</a:t>
                </a:r>
                <a:r>
                  <a:rPr lang="de-DE" dirty="0"/>
                  <a:t> </a:t>
                </a:r>
                <a:r>
                  <a:rPr lang="de-DE" dirty="0" err="1"/>
                  <a:t>rearrange</a:t>
                </a:r>
                <a:r>
                  <a:rPr lang="de-DE" dirty="0"/>
                  <a:t> </a:t>
                </a:r>
                <a:r>
                  <a:rPr lang="de-DE" dirty="0" err="1"/>
                  <a:t>further</a:t>
                </a:r>
                <a:r>
                  <a:rPr lang="de-DE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𝑛𝑎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𝑏</m:t>
                      </m:r>
                      <m:nary>
                        <m:naryPr>
                          <m:chr m:val="∑"/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de-DE" b="0" dirty="0"/>
              </a:p>
              <a:p>
                <a:pPr marL="0" indent="0">
                  <a:buNone/>
                </a:pPr>
                <a:endParaRPr lang="de-DE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>
                          <a:latin typeface="Cambria Math" panose="02040503050406030204" pitchFamily="18" charset="0"/>
                        </a:rPr>
                        <m:t>𝑎</m:t>
                      </m:r>
                      <m:nary>
                        <m:naryPr>
                          <m:chr m:val="∑"/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𝑏</m:t>
                      </m:r>
                      <m:nary>
                        <m:naryPr>
                          <m:chr m:val="∑"/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Sup>
                            <m:sSubSup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  <a:p>
                <a:r>
                  <a:rPr lang="de-DE" dirty="0" err="1"/>
                  <a:t>We</a:t>
                </a:r>
                <a:r>
                  <a:rPr lang="de-DE" dirty="0"/>
                  <a:t> </a:t>
                </a:r>
                <a:r>
                  <a:rPr lang="de-DE" dirty="0" err="1"/>
                  <a:t>can</a:t>
                </a:r>
                <a:r>
                  <a:rPr lang="de-DE" dirty="0"/>
                  <a:t> </a:t>
                </a:r>
                <a:r>
                  <a:rPr lang="de-DE" dirty="0" err="1"/>
                  <a:t>write</a:t>
                </a:r>
                <a:r>
                  <a:rPr lang="de-DE" dirty="0"/>
                  <a:t> </a:t>
                </a:r>
                <a:r>
                  <a:rPr lang="de-DE" dirty="0" err="1"/>
                  <a:t>this</a:t>
                </a:r>
                <a:r>
                  <a:rPr lang="de-DE" dirty="0"/>
                  <a:t> </a:t>
                </a:r>
                <a:r>
                  <a:rPr lang="de-DE" dirty="0" err="1"/>
                  <a:t>as</a:t>
                </a:r>
                <a:r>
                  <a:rPr lang="de-DE" dirty="0"/>
                  <a:t> a matrix </a:t>
                </a:r>
                <a:r>
                  <a:rPr lang="de-DE" dirty="0" err="1"/>
                  <a:t>multiplication</a:t>
                </a:r>
                <a:r>
                  <a:rPr lang="de-DE" dirty="0"/>
                  <a:t>:</a:t>
                </a:r>
              </a:p>
              <a:p>
                <a:pPr marL="0" indent="0">
                  <a:buNone/>
                </a:pPr>
                <a:endParaRPr lang="de-DE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e>
                                <m:nary>
                                  <m:naryPr>
                                    <m:chr m:val="∑"/>
                                    <m:ctrlP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de-DE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de-DE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nary>
                              </m:e>
                            </m:mr>
                            <m:mr>
                              <m:e>
                                <m:nary>
                                  <m:naryPr>
                                    <m:chr m:val="∑"/>
                                    <m:ctrlP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de-DE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de-DE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nary>
                              </m:e>
                              <m:e>
                                <m:nary>
                                  <m:naryPr>
                                    <m:chr m:val="∑"/>
                                    <m:ctrlP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  <m:e>
                                    <m:sSubSup>
                                      <m:sSubSupPr>
                                        <m:ctrlP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de-DE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  <m:sup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</m:nary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eqAr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nary>
                                <m:naryPr>
                                  <m:chr m:val="∑"/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  <m:e>
                              <m:nary>
                                <m:naryPr>
                                  <m:chr m:val="∑"/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</m:eqArr>
                        </m:e>
                      </m:d>
                    </m:oMath>
                  </m:oMathPara>
                </a14:m>
                <a:endParaRPr lang="de-DE" dirty="0"/>
              </a:p>
              <a:p>
                <a:r>
                  <a:rPr lang="de-DE" dirty="0" err="1"/>
                  <a:t>Finally</a:t>
                </a:r>
                <a:r>
                  <a:rPr lang="de-DE" dirty="0"/>
                  <a:t> </a:t>
                </a:r>
                <a:r>
                  <a:rPr lang="de-DE" dirty="0" err="1"/>
                  <a:t>we</a:t>
                </a:r>
                <a:r>
                  <a:rPr lang="de-DE" dirty="0"/>
                  <a:t> </a:t>
                </a:r>
                <a:r>
                  <a:rPr lang="de-DE" dirty="0" err="1"/>
                  <a:t>can</a:t>
                </a:r>
                <a:r>
                  <a:rPr lang="de-DE" dirty="0"/>
                  <a:t> </a:t>
                </a:r>
                <a:r>
                  <a:rPr lang="de-DE" dirty="0" err="1"/>
                  <a:t>write</a:t>
                </a:r>
                <a:r>
                  <a:rPr lang="de-DE" dirty="0"/>
                  <a:t> all </a:t>
                </a:r>
                <a:r>
                  <a:rPr lang="de-DE" dirty="0" err="1"/>
                  <a:t>as</a:t>
                </a:r>
                <a:r>
                  <a:rPr lang="de-DE" dirty="0"/>
                  <a:t> </a:t>
                </a:r>
                <a:r>
                  <a:rPr lang="de-DE" dirty="0" err="1"/>
                  <a:t>vectors</a:t>
                </a:r>
                <a:r>
                  <a:rPr lang="de-DE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eqArr>
                        </m:e>
                      </m:d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eqArr>
                            </m:e>
                          </m:d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eqAr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eqAr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de-DE" dirty="0"/>
              </a:p>
              <a:p>
                <a:r>
                  <a:rPr lang="en-US" dirty="0"/>
                  <a:t>We have translated the problem into a system of linear equations, which can be easily solved (for example, using the Gaussian algorithm). Note that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de-DE" dirty="0"/>
                  <a:t> and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are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unknowns</a:t>
                </a:r>
                <a:r>
                  <a:rPr lang="de-DE" dirty="0"/>
                  <a:t>. </a:t>
                </a:r>
                <a:r>
                  <a:rPr lang="de-DE" dirty="0" err="1"/>
                  <a:t>Everytthing</a:t>
                </a:r>
                <a:r>
                  <a:rPr lang="de-DE" dirty="0"/>
                  <a:t> </a:t>
                </a:r>
                <a:r>
                  <a:rPr lang="de-DE" dirty="0" err="1"/>
                  <a:t>else</a:t>
                </a:r>
                <a:r>
                  <a:rPr lang="de-DE" dirty="0"/>
                  <a:t> </a:t>
                </a:r>
                <a:r>
                  <a:rPr lang="de-DE" dirty="0" err="1"/>
                  <a:t>is</a:t>
                </a:r>
                <a:r>
                  <a:rPr lang="de-DE" dirty="0"/>
                  <a:t> </a:t>
                </a:r>
                <a:r>
                  <a:rPr lang="de-DE" dirty="0" err="1"/>
                  <a:t>given</a:t>
                </a:r>
                <a:r>
                  <a:rPr lang="de-DE" dirty="0"/>
                  <a:t> a </a:t>
                </a:r>
                <a:r>
                  <a:rPr lang="de-DE" dirty="0" err="1"/>
                  <a:t>part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dataset</a:t>
                </a:r>
                <a:r>
                  <a:rPr lang="de-DE" dirty="0"/>
                  <a:t>.</a:t>
                </a:r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E3097552-65D1-7D6F-3AB2-6C20F9F070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09480"/>
                <a:ext cx="10515600" cy="6453589"/>
              </a:xfrm>
              <a:blipFill>
                <a:blip r:embed="rId2"/>
                <a:stretch>
                  <a:fillRect l="-174" t="-103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504275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8F21A7-4AF9-8D52-7671-B8932C029B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Working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tabular</a:t>
            </a:r>
            <a:r>
              <a:rPr lang="de-DE" dirty="0"/>
              <a:t> </a:t>
            </a:r>
            <a:r>
              <a:rPr lang="de-DE" dirty="0" err="1"/>
              <a:t>data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665122-54F4-8EB7-E402-8C9C2DFE74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>
                <a:hlinkClick r:id="rId2"/>
              </a:rPr>
              <a:t>pandas</a:t>
            </a:r>
            <a:r>
              <a:rPr lang="de-DE" dirty="0"/>
              <a:t> ist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most</a:t>
            </a:r>
            <a:r>
              <a:rPr lang="de-DE" dirty="0"/>
              <a:t> </a:t>
            </a:r>
            <a:r>
              <a:rPr lang="de-DE" dirty="0" err="1"/>
              <a:t>used</a:t>
            </a:r>
            <a:r>
              <a:rPr lang="de-DE" dirty="0"/>
              <a:t> Framework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tabular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.</a:t>
            </a:r>
          </a:p>
          <a:p>
            <a:r>
              <a:rPr lang="de-DE" dirty="0"/>
              <a:t>Open Source.</a:t>
            </a:r>
          </a:p>
          <a:p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always</a:t>
            </a:r>
            <a:r>
              <a:rPr lang="de-DE" dirty="0"/>
              <a:t> </a:t>
            </a:r>
            <a:r>
              <a:rPr lang="de-DE" dirty="0" err="1"/>
              <a:t>imported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pd</a:t>
            </a:r>
            <a:r>
              <a:rPr lang="de-DE" dirty="0"/>
              <a:t>.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2C1A7EF0-B356-B4D5-2B83-A4C803C4D5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7987" y="711868"/>
            <a:ext cx="1888962" cy="632076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07F11542-8ED9-35B7-3EAF-AB4753E3C7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4912" y="2802175"/>
            <a:ext cx="2162175" cy="4762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9848508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9AB6C23-6A16-C63B-7047-D0FDD86160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Alternative </a:t>
            </a:r>
            <a:r>
              <a:rPr lang="de-DE" dirty="0" err="1"/>
              <a:t>calculation</a:t>
            </a:r>
            <a:r>
              <a:rPr lang="de-DE" dirty="0"/>
              <a:t> </a:t>
            </a:r>
            <a:r>
              <a:rPr lang="de-DE" dirty="0" err="1"/>
              <a:t>methods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B16EF1C0-4309-0306-9054-1371E5F9FDF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There are also other ways to determine the regression line.</a:t>
                </a:r>
              </a:p>
              <a:p>
                <a:r>
                  <a:rPr lang="en-US" dirty="0"/>
                  <a:t>One can calculate the slope as the quotient of the covariance and the variance of the feature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𝑋𝑦</m:t>
                            </m:r>
                          </m:sub>
                        </m:sSub>
                      </m:num>
                      <m:den>
                        <m:sSubSup>
                          <m:sSubSup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sub>
                          <m:sup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den>
                    </m:f>
                  </m:oMath>
                </a14:m>
                <a:endParaRPr lang="de-DE" dirty="0"/>
              </a:p>
              <a:p>
                <a:r>
                  <a:rPr lang="de-DE" dirty="0"/>
                  <a:t>The y-</a:t>
                </a:r>
                <a:r>
                  <a:rPr lang="de-DE" dirty="0" err="1"/>
                  <a:t>intercept</a:t>
                </a:r>
                <a:r>
                  <a:rPr lang="de-DE" dirty="0"/>
                  <a:t> </a:t>
                </a:r>
                <a:r>
                  <a:rPr lang="de-DE" dirty="0" err="1"/>
                  <a:t>can</a:t>
                </a:r>
                <a:r>
                  <a:rPr lang="de-DE" dirty="0"/>
                  <a:t> </a:t>
                </a:r>
                <a:r>
                  <a:rPr lang="de-DE" dirty="0" err="1"/>
                  <a:t>be</a:t>
                </a:r>
                <a:r>
                  <a:rPr lang="de-DE" dirty="0"/>
                  <a:t> </a:t>
                </a:r>
                <a:r>
                  <a:rPr lang="de-DE" dirty="0" err="1"/>
                  <a:t>calculated</a:t>
                </a:r>
                <a:r>
                  <a:rPr lang="de-DE" dirty="0"/>
                  <a:t> </a:t>
                </a:r>
                <a:r>
                  <a:rPr lang="de-DE" dirty="0" err="1"/>
                  <a:t>using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arithmetic</a:t>
                </a:r>
                <a:r>
                  <a:rPr lang="de-DE" dirty="0"/>
                  <a:t> </a:t>
                </a:r>
                <a:r>
                  <a:rPr lang="de-DE" dirty="0" err="1"/>
                  <a:t>means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de-DE" dirty="0"/>
                  <a:t> and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as</a:t>
                </a:r>
                <a:r>
                  <a:rPr lang="de-DE" dirty="0"/>
                  <a:t> </a:t>
                </a:r>
                <a:r>
                  <a:rPr lang="de-DE" dirty="0" err="1"/>
                  <a:t>follows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de-DE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𝑏</m:t>
                    </m:r>
                    <m:acc>
                      <m:accPr>
                        <m:chr m:val="̅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</m:oMath>
                </a14:m>
                <a:endParaRPr lang="de-DE" dirty="0"/>
              </a:p>
              <a:p>
                <a:r>
                  <a:rPr lang="de-DE" dirty="0" err="1"/>
                  <a:t>However</a:t>
                </a:r>
                <a:r>
                  <a:rPr lang="de-DE" dirty="0"/>
                  <a:t>,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previous</a:t>
                </a:r>
                <a:r>
                  <a:rPr lang="de-DE" dirty="0"/>
                  <a:t> form </a:t>
                </a:r>
                <a:r>
                  <a:rPr lang="de-DE" dirty="0" err="1"/>
                  <a:t>can</a:t>
                </a:r>
                <a:r>
                  <a:rPr lang="de-DE" dirty="0"/>
                  <a:t> </a:t>
                </a:r>
                <a:r>
                  <a:rPr lang="de-DE" dirty="0" err="1"/>
                  <a:t>easily</a:t>
                </a:r>
                <a:r>
                  <a:rPr lang="de-DE" dirty="0"/>
                  <a:t> </a:t>
                </a:r>
                <a:r>
                  <a:rPr lang="de-DE" dirty="0" err="1"/>
                  <a:t>be</a:t>
                </a:r>
                <a:r>
                  <a:rPr lang="de-DE" dirty="0"/>
                  <a:t> </a:t>
                </a:r>
                <a:r>
                  <a:rPr lang="de-DE" dirty="0" err="1"/>
                  <a:t>generalized</a:t>
                </a:r>
                <a:r>
                  <a:rPr lang="de-DE" dirty="0"/>
                  <a:t> </a:t>
                </a:r>
                <a:r>
                  <a:rPr lang="de-DE" dirty="0" err="1"/>
                  <a:t>for</a:t>
                </a:r>
                <a:r>
                  <a:rPr lang="de-DE" dirty="0"/>
                  <a:t> multivariate </a:t>
                </a:r>
                <a:r>
                  <a:rPr lang="de-DE" dirty="0" err="1"/>
                  <a:t>regression</a:t>
                </a:r>
                <a:r>
                  <a:rPr lang="de-DE" dirty="0"/>
                  <a:t> (i.e. multiple </a:t>
                </a:r>
                <a:r>
                  <a:rPr lang="de-DE" dirty="0" err="1"/>
                  <a:t>features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d>
                          <m:d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de-DE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d>
                          <m:d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p>
                    <m:r>
                      <a:rPr lang="de-DE" b="0" i="1" smtClean="0">
                        <a:latin typeface="Cambria Math" panose="02040503050406030204" pitchFamily="18" charset="0"/>
                      </a:rPr>
                      <m:t>,…</m:t>
                    </m:r>
                  </m:oMath>
                </a14:m>
                <a:r>
                  <a:rPr lang="de-DE" dirty="0"/>
                  <a:t> </a:t>
                </a:r>
                <a:r>
                  <a:rPr lang="de-DE" dirty="0">
                    <a:hlinkClick r:id="rId3"/>
                  </a:rPr>
                  <a:t>Beispiel</a:t>
                </a:r>
                <a:r>
                  <a:rPr lang="de-DE" dirty="0"/>
                  <a:t>)</a:t>
                </a:r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B16EF1C0-4309-0306-9054-1371E5F9FDF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1043" t="-2241" r="-162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8322573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CA3CF7D-633D-67EB-A151-2C37A0737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statistical</a:t>
            </a:r>
            <a:r>
              <a:rPr lang="de-DE" dirty="0"/>
              <a:t> </a:t>
            </a:r>
            <a:r>
              <a:rPr lang="de-DE" dirty="0" err="1"/>
              <a:t>metrics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regression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elle 4">
                <a:extLst>
                  <a:ext uri="{FF2B5EF4-FFF2-40B4-BE49-F238E27FC236}">
                    <a16:creationId xmlns:a16="http://schemas.microsoft.com/office/drawing/2014/main" id="{5AAB94B9-9472-C641-83F5-2F2A0B9674A8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644596033"/>
                  </p:ext>
                </p:extLst>
              </p:nvPr>
            </p:nvGraphicFramePr>
            <p:xfrm>
              <a:off x="838199" y="1825625"/>
              <a:ext cx="10515600" cy="440651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365745">
                      <a:extLst>
                        <a:ext uri="{9D8B030D-6E8A-4147-A177-3AD203B41FA5}">
                          <a16:colId xmlns:a16="http://schemas.microsoft.com/office/drawing/2014/main" val="3500769917"/>
                        </a:ext>
                      </a:extLst>
                    </a:gridCol>
                    <a:gridCol w="3522921">
                      <a:extLst>
                        <a:ext uri="{9D8B030D-6E8A-4147-A177-3AD203B41FA5}">
                          <a16:colId xmlns:a16="http://schemas.microsoft.com/office/drawing/2014/main" val="3823791951"/>
                        </a:ext>
                      </a:extLst>
                    </a:gridCol>
                    <a:gridCol w="2806995">
                      <a:extLst>
                        <a:ext uri="{9D8B030D-6E8A-4147-A177-3AD203B41FA5}">
                          <a16:colId xmlns:a16="http://schemas.microsoft.com/office/drawing/2014/main" val="4223673375"/>
                        </a:ext>
                      </a:extLst>
                    </a:gridCol>
                    <a:gridCol w="1819939">
                      <a:extLst>
                        <a:ext uri="{9D8B030D-6E8A-4147-A177-3AD203B41FA5}">
                          <a16:colId xmlns:a16="http://schemas.microsoft.com/office/drawing/2014/main" val="361045410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/>
                            <a:t>Name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/>
                            <a:t>Formel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/>
                            <a:t>Erklärung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Methode in Numpy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3445962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/>
                            <a:t>Covarianz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𝑥𝑦</m:t>
                                    </m:r>
                                  </m:sub>
                                </m:sSub>
                                <m:box>
                                  <m:box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box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≔</m:t>
                                    </m:r>
                                  </m:e>
                                </m:box>
                                <m:f>
                                  <m:f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den>
                                </m:f>
                                <m:nary>
                                  <m:naryPr>
                                    <m:chr m:val="∑"/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)(</m:t>
                                    </m:r>
                                    <m:sSub>
                                      <m:sSubPr>
                                        <m:ctrlP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bar>
                                      <m:barPr>
                                        <m:pos m:val="top"/>
                                        <m:ctrlP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barPr>
                                      <m:e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bar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nary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ℝ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>
                              <a:hlinkClick r:id="rId3"/>
                            </a:rPr>
                            <a:t>Link</a:t>
                          </a:r>
                          <a:r>
                            <a:rPr lang="de-DE"/>
                            <a:t> with detailed explanation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>
                              <a:hlinkClick r:id="rId4"/>
                            </a:rPr>
                            <a:t>cov</a:t>
                          </a:r>
                          <a:endParaRPr lang="de-DE"/>
                        </a:p>
                        <a:p>
                          <a:r>
                            <a:rPr lang="de-DE"/>
                            <a:t>with bias=False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539861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dirty="0" err="1"/>
                            <a:t>correlation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coefficient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≔</m:t>
                                </m:r>
                                <m:f>
                                  <m:f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  <m:t>𝑥𝑦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⋅</m:t>
                                    </m:r>
                                    <m:sSub>
                                      <m:sSubPr>
                                        <m:ctrlP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∈[−1,1]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The </a:t>
                          </a:r>
                          <a:r>
                            <a:rPr lang="de-DE" dirty="0" err="1"/>
                            <a:t>closer</a:t>
                          </a:r>
                          <a:r>
                            <a:rPr lang="de-DE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oMath>
                          </a14:m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is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to</a:t>
                          </a:r>
                          <a:r>
                            <a:rPr lang="de-DE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de-DE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oMath>
                          </a14:m>
                          <a:r>
                            <a:rPr lang="de-DE" dirty="0"/>
                            <a:t> or </a:t>
                          </a:r>
                          <a14:m>
                            <m:oMath xmlns:m="http://schemas.openxmlformats.org/officeDocument/2006/math">
                              <m:r>
                                <a:rPr lang="de-DE" i="1" dirty="0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oMath>
                          </a14:m>
                          <a:r>
                            <a:rPr lang="de-DE" dirty="0"/>
                            <a:t>, </a:t>
                          </a:r>
                          <a:r>
                            <a:rPr lang="de-DE" dirty="0" err="1"/>
                            <a:t>the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better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the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values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are</a:t>
                          </a:r>
                          <a:r>
                            <a:rPr lang="de-DE" dirty="0"/>
                            <a:t> on a </a:t>
                          </a:r>
                          <a:r>
                            <a:rPr lang="de-DE" dirty="0" err="1"/>
                            <a:t>straight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line</a:t>
                          </a:r>
                          <a:r>
                            <a:rPr lang="de-DE" dirty="0"/>
                            <a:t>. The </a:t>
                          </a:r>
                          <a:r>
                            <a:rPr lang="de-DE" dirty="0" err="1"/>
                            <a:t>sign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of</a:t>
                          </a:r>
                          <a:r>
                            <a:rPr lang="de-DE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de-DE" b="0" i="1" baseline="0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oMath>
                          </a14:m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correspponds</a:t>
                          </a:r>
                          <a:r>
                            <a:rPr lang="de-DE" baseline="0" dirty="0"/>
                            <a:t> </a:t>
                          </a:r>
                          <a:r>
                            <a:rPr lang="de-DE" baseline="0" dirty="0" err="1"/>
                            <a:t>to</a:t>
                          </a:r>
                          <a:r>
                            <a:rPr lang="de-DE" baseline="0" dirty="0"/>
                            <a:t> </a:t>
                          </a:r>
                          <a:r>
                            <a:rPr lang="de-DE" baseline="0" dirty="0" err="1"/>
                            <a:t>the</a:t>
                          </a:r>
                          <a:r>
                            <a:rPr lang="de-DE" baseline="0" dirty="0"/>
                            <a:t> </a:t>
                          </a:r>
                          <a:r>
                            <a:rPr lang="de-DE" baseline="0" dirty="0" err="1"/>
                            <a:t>sign</a:t>
                          </a:r>
                          <a:r>
                            <a:rPr lang="de-DE" baseline="0" dirty="0"/>
                            <a:t> </a:t>
                          </a:r>
                          <a:r>
                            <a:rPr lang="de-DE" baseline="0" dirty="0" err="1"/>
                            <a:t>of</a:t>
                          </a:r>
                          <a:r>
                            <a:rPr lang="de-DE" baseline="0" dirty="0"/>
                            <a:t> </a:t>
                          </a:r>
                          <a:r>
                            <a:rPr lang="de-DE" baseline="0" dirty="0" err="1"/>
                            <a:t>the</a:t>
                          </a:r>
                          <a:r>
                            <a:rPr lang="de-DE" baseline="0" dirty="0"/>
                            <a:t> </a:t>
                          </a:r>
                          <a:r>
                            <a:rPr lang="de-DE" baseline="0" dirty="0" err="1"/>
                            <a:t>slope</a:t>
                          </a:r>
                          <a:r>
                            <a:rPr lang="de-DE" baseline="0" dirty="0"/>
                            <a:t> </a:t>
                          </a:r>
                          <a:r>
                            <a:rPr lang="de-DE" baseline="0" dirty="0" err="1"/>
                            <a:t>of</a:t>
                          </a:r>
                          <a:r>
                            <a:rPr lang="de-DE" baseline="0" dirty="0"/>
                            <a:t> </a:t>
                          </a:r>
                          <a:r>
                            <a:rPr lang="de-DE" baseline="0" dirty="0" err="1"/>
                            <a:t>the</a:t>
                          </a:r>
                          <a:r>
                            <a:rPr lang="de-DE" baseline="0" dirty="0"/>
                            <a:t> </a:t>
                          </a:r>
                          <a:r>
                            <a:rPr lang="de-DE" baseline="0" dirty="0" err="1"/>
                            <a:t>regression</a:t>
                          </a:r>
                          <a:r>
                            <a:rPr lang="de-DE" baseline="0" dirty="0"/>
                            <a:t> </a:t>
                          </a:r>
                          <a:r>
                            <a:rPr lang="de-DE" baseline="0" dirty="0" err="1"/>
                            <a:t>line</a:t>
                          </a:r>
                          <a:r>
                            <a:rPr lang="de-DE" baseline="0" dirty="0"/>
                            <a:t>.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>
                              <a:hlinkClick r:id="rId5"/>
                            </a:rPr>
                            <a:t>corrcoeff</a:t>
                          </a:r>
                          <a:endParaRPr lang="de-D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6655736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dirty="0" err="1"/>
                            <a:t>coefficient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of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determination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p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≔</m:t>
                                </m:r>
                                <m:sSubSup>
                                  <m:sSubSup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acc>
                                      <m:accPr>
                                        <m:chr m:val="̂"/>
                                        <m:ctrlP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sub>
                                  <m:sup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≔</m:t>
                                </m:r>
                                <m:f>
                                  <m:f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Sup>
                                      <m:sSubSupPr>
                                        <m:ctrlP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de-DE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de-DE" b="0" i="1" smtClean="0"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</m:acc>
                                      </m:sub>
                                      <m:sup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num>
                                  <m:den>
                                    <m:sSubSup>
                                      <m:sSubSupPr>
                                        <m:ctrlP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  <m:sup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den>
                                </m:f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∈[0,1]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Normaly, </a:t>
                          </a:r>
                          <a:r>
                            <a:rPr lang="de-DE" dirty="0" err="1"/>
                            <a:t>if</a:t>
                          </a:r>
                          <a:r>
                            <a:rPr lang="de-DE" dirty="0"/>
                            <a:t>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p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&gt;0,8</m:t>
                              </m:r>
                            </m:oMath>
                          </a14:m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there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is</a:t>
                          </a:r>
                          <a:r>
                            <a:rPr lang="de-DE" dirty="0"/>
                            <a:t> a </a:t>
                          </a:r>
                          <a:r>
                            <a:rPr lang="de-DE" dirty="0" err="1"/>
                            <a:t>usable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regression</a:t>
                          </a:r>
                          <a:r>
                            <a:rPr lang="de-DE" dirty="0"/>
                            <a:t>.</a:t>
                          </a:r>
                          <a:endParaRPr lang="de-DE" baseline="0" dirty="0"/>
                        </a:p>
                        <a:p>
                          <a:r>
                            <a:rPr lang="de-DE" baseline="0" dirty="0" err="1"/>
                            <a:t>For</a:t>
                          </a:r>
                          <a:r>
                            <a:rPr lang="de-DE" baseline="0" dirty="0"/>
                            <a:t> linear </a:t>
                          </a:r>
                          <a:r>
                            <a:rPr lang="de-DE" baseline="0" dirty="0" err="1"/>
                            <a:t>regression</a:t>
                          </a:r>
                          <a:r>
                            <a:rPr lang="de-DE" baseline="0" dirty="0"/>
                            <a:t>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de-DE" b="0" i="1" baseline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b="0" i="1" baseline="0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p>
                                  <m:r>
                                    <a:rPr lang="de-DE" b="0" i="1" baseline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de-DE" b="0" i="1" baseline="0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p>
                                <m:sSupPr>
                                  <m:ctrlPr>
                                    <a:rPr lang="de-DE" b="0" i="1" baseline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b="0" i="1" baseline="0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p>
                                  <m:r>
                                    <a:rPr lang="de-DE" b="0" i="1" baseline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oMath>
                          </a14:m>
                          <a:r>
                            <a:rPr lang="de-DE" dirty="0"/>
                            <a:t>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 err="1">
                              <a:hlinkClick r:id="rId6"/>
                            </a:rPr>
                            <a:t>LinearRegression.score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0765713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elle 4">
                <a:extLst>
                  <a:ext uri="{FF2B5EF4-FFF2-40B4-BE49-F238E27FC236}">
                    <a16:creationId xmlns:a16="http://schemas.microsoft.com/office/drawing/2014/main" id="{5AAB94B9-9472-C641-83F5-2F2A0B9674A8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644596033"/>
                  </p:ext>
                </p:extLst>
              </p:nvPr>
            </p:nvGraphicFramePr>
            <p:xfrm>
              <a:off x="838199" y="1825625"/>
              <a:ext cx="10515600" cy="440651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365745">
                      <a:extLst>
                        <a:ext uri="{9D8B030D-6E8A-4147-A177-3AD203B41FA5}">
                          <a16:colId xmlns:a16="http://schemas.microsoft.com/office/drawing/2014/main" val="3500769917"/>
                        </a:ext>
                      </a:extLst>
                    </a:gridCol>
                    <a:gridCol w="3522921">
                      <a:extLst>
                        <a:ext uri="{9D8B030D-6E8A-4147-A177-3AD203B41FA5}">
                          <a16:colId xmlns:a16="http://schemas.microsoft.com/office/drawing/2014/main" val="3823791951"/>
                        </a:ext>
                      </a:extLst>
                    </a:gridCol>
                    <a:gridCol w="2806995">
                      <a:extLst>
                        <a:ext uri="{9D8B030D-6E8A-4147-A177-3AD203B41FA5}">
                          <a16:colId xmlns:a16="http://schemas.microsoft.com/office/drawing/2014/main" val="4223673375"/>
                        </a:ext>
                      </a:extLst>
                    </a:gridCol>
                    <a:gridCol w="1819939">
                      <a:extLst>
                        <a:ext uri="{9D8B030D-6E8A-4147-A177-3AD203B41FA5}">
                          <a16:colId xmlns:a16="http://schemas.microsoft.com/office/drawing/2014/main" val="3610454105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r>
                            <a:rPr lang="de-DE"/>
                            <a:t>Name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/>
                            <a:t>Formel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/>
                            <a:t>Erklärung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Methode in Numpy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34459623"/>
                      </a:ext>
                    </a:extLst>
                  </a:tr>
                  <a:tr h="840359">
                    <a:tc>
                      <a:txBody>
                        <a:bodyPr/>
                        <a:lstStyle/>
                        <a:p>
                          <a:r>
                            <a:rPr lang="de-DE"/>
                            <a:t>Covarianz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7"/>
                          <a:stretch>
                            <a:fillRect l="-67185" t="-79710" r="-131779" b="-3594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e-DE">
                              <a:hlinkClick r:id="rId8"/>
                            </a:rPr>
                            <a:t>Link</a:t>
                          </a:r>
                          <a:r>
                            <a:rPr lang="de-DE"/>
                            <a:t> with detailed explanation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>
                              <a:hlinkClick r:id="rId9"/>
                            </a:rPr>
                            <a:t>cov</a:t>
                          </a:r>
                          <a:endParaRPr lang="de-DE"/>
                        </a:p>
                        <a:p>
                          <a:r>
                            <a:rPr lang="de-DE"/>
                            <a:t>with bias=False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53986172"/>
                      </a:ext>
                    </a:extLst>
                  </a:tr>
                  <a:tr h="1737360">
                    <a:tc>
                      <a:txBody>
                        <a:bodyPr/>
                        <a:lstStyle/>
                        <a:p>
                          <a:r>
                            <a:rPr lang="de-DE" dirty="0" err="1"/>
                            <a:t>correlation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coefficient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7"/>
                          <a:stretch>
                            <a:fillRect l="-67185" t="-86713" r="-131779" b="-7342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7"/>
                          <a:stretch>
                            <a:fillRect l="-210435" t="-86713" r="-65870" b="-7342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e-DE">
                              <a:hlinkClick r:id="rId10"/>
                            </a:rPr>
                            <a:t>corrcoeff</a:t>
                          </a:r>
                          <a:endParaRPr lang="de-D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66557368"/>
                      </a:ext>
                    </a:extLst>
                  </a:tr>
                  <a:tr h="1188720">
                    <a:tc>
                      <a:txBody>
                        <a:bodyPr/>
                        <a:lstStyle/>
                        <a:p>
                          <a:r>
                            <a:rPr lang="de-DE" dirty="0" err="1"/>
                            <a:t>coefficient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of</a:t>
                          </a:r>
                          <a:r>
                            <a:rPr lang="de-DE" dirty="0"/>
                            <a:t> </a:t>
                          </a:r>
                          <a:r>
                            <a:rPr lang="de-DE" dirty="0" err="1"/>
                            <a:t>determination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7"/>
                          <a:stretch>
                            <a:fillRect l="-67185" t="-273846" r="-131779" b="-7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7"/>
                          <a:stretch>
                            <a:fillRect l="-210435" t="-273846" r="-65870" b="-7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 err="1">
                              <a:hlinkClick r:id="rId11"/>
                            </a:rPr>
                            <a:t>LinearRegression.score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07657136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65085333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B660AFB-7FB1-FF59-A0F2-32866694B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Linear </a:t>
            </a:r>
            <a:r>
              <a:rPr lang="de-DE" dirty="0" err="1"/>
              <a:t>function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6624FC4C-E6C6-F297-B3B3-E26991D5AA9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5980815" cy="1942537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de-DE" dirty="0"/>
                  <a:t>Linear </a:t>
                </a:r>
                <a:r>
                  <a:rPr lang="de-DE" dirty="0" err="1"/>
                  <a:t>funciton</a:t>
                </a:r>
                <a:r>
                  <a:rPr lang="de-DE" dirty="0"/>
                  <a:t> </a:t>
                </a:r>
                <a:r>
                  <a:rPr lang="de-DE" dirty="0" err="1"/>
                  <a:t>have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form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de-DE" dirty="0"/>
              </a:p>
              <a:p>
                <a:r>
                  <a:rPr lang="de-DE" dirty="0"/>
                  <a:t>We use the previous derived formula: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eqArr>
                        </m:e>
                      </m:d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eqArr>
                            </m:e>
                          </m:d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eqAr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eqAr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de-DE" dirty="0"/>
              </a:p>
              <a:p>
                <a:endParaRPr lang="de-DE" sz="2800" dirty="0"/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6624FC4C-E6C6-F297-B3B3-E26991D5AA9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5980815" cy="1942537"/>
              </a:xfrm>
              <a:blipFill>
                <a:blip r:embed="rId2"/>
                <a:stretch>
                  <a:fillRect l="-1527" t="-627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elle 10">
                <a:extLst>
                  <a:ext uri="{FF2B5EF4-FFF2-40B4-BE49-F238E27FC236}">
                    <a16:creationId xmlns:a16="http://schemas.microsoft.com/office/drawing/2014/main" id="{9EBF37E4-0640-4E9F-FE0E-FBFAEDA6F445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866255" y="4157255"/>
              <a:ext cx="1522880" cy="1396365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761440">
                      <a:extLst>
                        <a:ext uri="{9D8B030D-6E8A-4147-A177-3AD203B41FA5}">
                          <a16:colId xmlns:a16="http://schemas.microsoft.com/office/drawing/2014/main" val="963991280"/>
                        </a:ext>
                      </a:extLst>
                    </a:gridCol>
                    <a:gridCol w="761440">
                      <a:extLst>
                        <a:ext uri="{9D8B030D-6E8A-4147-A177-3AD203B41FA5}">
                          <a16:colId xmlns:a16="http://schemas.microsoft.com/office/drawing/2014/main" val="476073063"/>
                        </a:ext>
                      </a:extLst>
                    </a:gridCol>
                  </a:tblGrid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600" b="0" u="none" strike="noStrike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oMath>
                            </m:oMathPara>
                          </a14:m>
                          <a:endParaRPr lang="de-DE" sz="1600" b="0" i="0" u="none" strike="noStrike" dirty="0">
                            <a:solidFill>
                              <a:schemeClr val="bg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600" b="0" u="none" strike="noStrike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de-DE" sz="1600" b="0" i="0" u="none" strike="noStrike" dirty="0">
                            <a:solidFill>
                              <a:schemeClr val="bg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980812640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0,5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65,2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884531569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1,7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42,7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74390277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3,2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39,4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923457496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4,7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19,6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47900759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6,3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12,4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390597593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4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6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72259614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elle 10">
                <a:extLst>
                  <a:ext uri="{FF2B5EF4-FFF2-40B4-BE49-F238E27FC236}">
                    <a16:creationId xmlns:a16="http://schemas.microsoft.com/office/drawing/2014/main" id="{9EBF37E4-0640-4E9F-FE0E-FBFAEDA6F445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866255" y="4157255"/>
              <a:ext cx="1522880" cy="1396365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761440">
                      <a:extLst>
                        <a:ext uri="{9D8B030D-6E8A-4147-A177-3AD203B41FA5}">
                          <a16:colId xmlns:a16="http://schemas.microsoft.com/office/drawing/2014/main" val="963991280"/>
                        </a:ext>
                      </a:extLst>
                    </a:gridCol>
                    <a:gridCol w="761440">
                      <a:extLst>
                        <a:ext uri="{9D8B030D-6E8A-4147-A177-3AD203B41FA5}">
                          <a16:colId xmlns:a16="http://schemas.microsoft.com/office/drawing/2014/main" val="476073063"/>
                        </a:ext>
                      </a:extLst>
                    </a:gridCol>
                  </a:tblGrid>
                  <a:tr h="253365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9525" marR="9525" marT="9525" marB="0" anchor="b">
                        <a:blipFill>
                          <a:blip r:embed="rId3"/>
                          <a:stretch>
                            <a:fillRect l="-800" t="-2381" r="-104000" b="-4809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9525" marR="9525" marT="9525" marB="0" anchor="b">
                        <a:blipFill>
                          <a:blip r:embed="rId3"/>
                          <a:stretch>
                            <a:fillRect l="-100800" t="-2381" r="-4000" b="-48095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80812640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0,5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65,2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884531569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1,7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42,7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74390277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3,2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39,4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923457496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4,7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19,6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47900759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6,3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12,4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390597593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4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6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72259614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" name="Tabelle 13">
                <a:extLst>
                  <a:ext uri="{FF2B5EF4-FFF2-40B4-BE49-F238E27FC236}">
                    <a16:creationId xmlns:a16="http://schemas.microsoft.com/office/drawing/2014/main" id="{EE10C8DA-3058-78E4-3A7E-42A6DF636491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9082022" y="4128686"/>
              <a:ext cx="761440" cy="1396365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761440">
                      <a:extLst>
                        <a:ext uri="{9D8B030D-6E8A-4147-A177-3AD203B41FA5}">
                          <a16:colId xmlns:a16="http://schemas.microsoft.com/office/drawing/2014/main" val="3068334757"/>
                        </a:ext>
                      </a:extLst>
                    </a:gridCol>
                  </a:tblGrid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de-DE" sz="1600" b="0" i="1" u="none" strike="noStrike" smtClean="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de-DE" sz="1600" b="0" u="none" strike="noStrike" smtClean="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de-DE" sz="1600" b="0" i="0" u="none" strike="noStrike">
                            <a:solidFill>
                              <a:schemeClr val="bg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019925366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chemeClr val="tx1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58,088792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671715926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chemeClr val="tx1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46,8313609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299276461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chemeClr val="tx1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32,7595719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10366014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chemeClr val="tx1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18,6877829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791997565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chemeClr val="tx1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3,67787462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05432637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chemeClr val="tx1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25,2546177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63521003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" name="Tabelle 13">
                <a:extLst>
                  <a:ext uri="{FF2B5EF4-FFF2-40B4-BE49-F238E27FC236}">
                    <a16:creationId xmlns:a16="http://schemas.microsoft.com/office/drawing/2014/main" id="{EE10C8DA-3058-78E4-3A7E-42A6DF636491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9082022" y="4128686"/>
              <a:ext cx="761440" cy="1396365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761440">
                      <a:extLst>
                        <a:ext uri="{9D8B030D-6E8A-4147-A177-3AD203B41FA5}">
                          <a16:colId xmlns:a16="http://schemas.microsoft.com/office/drawing/2014/main" val="3068334757"/>
                        </a:ext>
                      </a:extLst>
                    </a:gridCol>
                  </a:tblGrid>
                  <a:tr h="253365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9525" marR="9525" marT="9525" marB="0" anchor="b">
                        <a:blipFill>
                          <a:blip r:embed="rId4"/>
                          <a:stretch>
                            <a:fillRect l="-794" t="-9524" r="-3175" b="-47857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19925366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chemeClr val="tx1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58,088792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671715926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chemeClr val="tx1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46,8313609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299276461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chemeClr val="tx1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32,7595719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10366014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chemeClr val="tx1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18,6877829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791997565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chemeClr val="tx1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3,67787462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05432637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chemeClr val="tx1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25,2546177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63521003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83704173-6E8A-06C1-9AA2-75F81304EAAC}"/>
                  </a:ext>
                </a:extLst>
              </p:cNvPr>
              <p:cNvSpPr txBox="1"/>
              <p:nvPr/>
            </p:nvSpPr>
            <p:spPr>
              <a:xfrm>
                <a:off x="4764383" y="4248662"/>
                <a:ext cx="3246839" cy="110799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=−9,38</m:t>
                      </m:r>
                    </m:oMath>
                  </m:oMathPara>
                </a14:m>
                <a:endParaRPr lang="de-DE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=62,78</m:t>
                      </m:r>
                    </m:oMath>
                  </m:oMathPara>
                </a14:m>
                <a:endParaRPr lang="de-DE" b="0" i="1" dirty="0">
                  <a:latin typeface="Cambria Math" panose="02040503050406030204" pitchFamily="18" charset="0"/>
                </a:endParaRPr>
              </a:p>
              <a:p>
                <a:endParaRPr lang="de-DE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=62,78−9,38⋅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de-DE" b="0" dirty="0"/>
              </a:p>
            </p:txBody>
          </p:sp>
        </mc:Choice>
        <mc:Fallback xmlns="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83704173-6E8A-06C1-9AA2-75F81304EA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4383" y="4248662"/>
                <a:ext cx="3246839" cy="1107996"/>
              </a:xfrm>
              <a:prstGeom prst="rect">
                <a:avLst/>
              </a:prstGeom>
              <a:blipFill>
                <a:blip r:embed="rId5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Pfeil: nach rechts 20">
            <a:extLst>
              <a:ext uri="{FF2B5EF4-FFF2-40B4-BE49-F238E27FC236}">
                <a16:creationId xmlns:a16="http://schemas.microsoft.com/office/drawing/2014/main" id="{7266A5DB-9658-EF5B-7AAC-7100E599F129}"/>
              </a:ext>
            </a:extLst>
          </p:cNvPr>
          <p:cNvSpPr/>
          <p:nvPr/>
        </p:nvSpPr>
        <p:spPr>
          <a:xfrm>
            <a:off x="3828606" y="4648000"/>
            <a:ext cx="1002570" cy="516959"/>
          </a:xfrm>
          <a:prstGeom prst="rightArrow">
            <a:avLst>
              <a:gd name="adj1" fmla="val 85714"/>
              <a:gd name="adj2" fmla="val 25969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 err="1"/>
              <a:t>regression</a:t>
            </a:r>
            <a:endParaRPr lang="de-DE" sz="1100" dirty="0"/>
          </a:p>
        </p:txBody>
      </p:sp>
      <p:sp>
        <p:nvSpPr>
          <p:cNvPr id="22" name="Pfeil: nach rechts 21">
            <a:extLst>
              <a:ext uri="{FF2B5EF4-FFF2-40B4-BE49-F238E27FC236}">
                <a16:creationId xmlns:a16="http://schemas.microsoft.com/office/drawing/2014/main" id="{26E6C166-1660-8CBF-8E6B-C13668C8360E}"/>
              </a:ext>
            </a:extLst>
          </p:cNvPr>
          <p:cNvSpPr/>
          <p:nvPr/>
        </p:nvSpPr>
        <p:spPr>
          <a:xfrm>
            <a:off x="7944429" y="4648000"/>
            <a:ext cx="1002570" cy="516959"/>
          </a:xfrm>
          <a:prstGeom prst="rightArrow">
            <a:avLst>
              <a:gd name="adj1" fmla="val 85714"/>
              <a:gd name="adj2" fmla="val 25969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/>
              <a:t>predict</a:t>
            </a:r>
          </a:p>
        </p:txBody>
      </p:sp>
      <p:graphicFrame>
        <p:nvGraphicFramePr>
          <p:cNvPr id="5" name="Diagramm 4">
            <a:extLst>
              <a:ext uri="{FF2B5EF4-FFF2-40B4-BE49-F238E27FC236}">
                <a16:creationId xmlns:a16="http://schemas.microsoft.com/office/drawing/2014/main" id="{520EA4CE-CC18-4DCE-B38F-34D85F40E87F}"/>
              </a:ext>
            </a:extLst>
          </p:cNvPr>
          <p:cNvGraphicFramePr>
            <a:graphicFrameLocks/>
          </p:cNvGraphicFramePr>
          <p:nvPr/>
        </p:nvGraphicFramePr>
        <p:xfrm>
          <a:off x="7067550" y="602246"/>
          <a:ext cx="4286250" cy="28051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8" name="Pfeil: nach rechts 7">
            <a:extLst>
              <a:ext uri="{FF2B5EF4-FFF2-40B4-BE49-F238E27FC236}">
                <a16:creationId xmlns:a16="http://schemas.microsoft.com/office/drawing/2014/main" id="{BEB8374B-79BD-96AE-8A21-320FE5C80A8D}"/>
              </a:ext>
            </a:extLst>
          </p:cNvPr>
          <p:cNvSpPr/>
          <p:nvPr/>
        </p:nvSpPr>
        <p:spPr>
          <a:xfrm>
            <a:off x="7944429" y="5729420"/>
            <a:ext cx="1002570" cy="516959"/>
          </a:xfrm>
          <a:prstGeom prst="rightArrow">
            <a:avLst>
              <a:gd name="adj1" fmla="val 85714"/>
              <a:gd name="adj2" fmla="val 25969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 err="1"/>
              <a:t>evaluate</a:t>
            </a:r>
            <a:endParaRPr lang="de-DE" sz="11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DC3C74C2-23F2-2436-0707-71FA237A166F}"/>
                  </a:ext>
                </a:extLst>
              </p:cNvPr>
              <p:cNvSpPr txBox="1"/>
              <p:nvPr/>
            </p:nvSpPr>
            <p:spPr>
              <a:xfrm>
                <a:off x="9097844" y="5830388"/>
                <a:ext cx="117686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=0,776</m:t>
                      </m:r>
                    </m:oMath>
                  </m:oMathPara>
                </a14:m>
                <a:endParaRPr lang="de-DE"/>
              </a:p>
            </p:txBody>
          </p:sp>
        </mc:Choice>
        <mc:Fallback xmlns="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DC3C74C2-23F2-2436-0707-71FA237A16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7844" y="5830388"/>
                <a:ext cx="1176861" cy="276999"/>
              </a:xfrm>
              <a:prstGeom prst="rect">
                <a:avLst/>
              </a:prstGeom>
              <a:blipFill>
                <a:blip r:embed="rId7"/>
                <a:stretch>
                  <a:fillRect l="-4145" t="-4348" r="-5181" b="-652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feld 3">
            <a:extLst>
              <a:ext uri="{FF2B5EF4-FFF2-40B4-BE49-F238E27FC236}">
                <a16:creationId xmlns:a16="http://schemas.microsoft.com/office/drawing/2014/main" id="{D98851EC-C612-12E5-8547-4BD2F5102BE3}"/>
              </a:ext>
            </a:extLst>
          </p:cNvPr>
          <p:cNvSpPr txBox="1"/>
          <p:nvPr/>
        </p:nvSpPr>
        <p:spPr>
          <a:xfrm>
            <a:off x="1180012" y="4059195"/>
            <a:ext cx="47641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</a:t>
            </a:r>
          </a:p>
          <a:p>
            <a:r>
              <a:rPr lang="de-DE" dirty="0"/>
              <a:t>0,5</a:t>
            </a:r>
          </a:p>
          <a:p>
            <a:r>
              <a:rPr lang="de-DE" dirty="0"/>
              <a:t>1,7</a:t>
            </a:r>
          </a:p>
          <a:p>
            <a:r>
              <a:rPr lang="de-DE" dirty="0"/>
              <a:t>3,2</a:t>
            </a:r>
          </a:p>
          <a:p>
            <a:r>
              <a:rPr lang="de-DE" dirty="0"/>
              <a:t>..</a:t>
            </a:r>
          </a:p>
          <a:p>
            <a:r>
              <a:rPr lang="de-DE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53561290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F0543C7-BF6C-B494-244F-7AE4EB270F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Other </a:t>
            </a:r>
            <a:r>
              <a:rPr lang="de-DE" dirty="0" err="1"/>
              <a:t>types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regression</a:t>
            </a:r>
            <a:r>
              <a:rPr lang="de-DE" dirty="0"/>
              <a:t>, </a:t>
            </a:r>
            <a:r>
              <a:rPr lang="de-DE" dirty="0" err="1"/>
              <a:t>traceable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linear </a:t>
            </a:r>
            <a:r>
              <a:rPr lang="de-DE" dirty="0" err="1"/>
              <a:t>regression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1FCA3BA6-72DF-845F-89A1-86187CB6A28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/>
              <a:lstStyle/>
              <a:p>
                <a:r>
                  <a:rPr lang="de-DE" dirty="0"/>
                  <a:t>Many </a:t>
                </a:r>
                <a:r>
                  <a:rPr lang="de-DE" dirty="0" err="1"/>
                  <a:t>other</a:t>
                </a:r>
                <a:r>
                  <a:rPr lang="de-DE" dirty="0"/>
                  <a:t> </a:t>
                </a:r>
                <a:r>
                  <a:rPr lang="de-DE" dirty="0" err="1"/>
                  <a:t>types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regression</a:t>
                </a:r>
                <a:r>
                  <a:rPr lang="de-DE" dirty="0"/>
                  <a:t> </a:t>
                </a:r>
                <a:r>
                  <a:rPr lang="de-DE" dirty="0" err="1"/>
                  <a:t>can</a:t>
                </a:r>
                <a:r>
                  <a:rPr lang="de-DE" dirty="0"/>
                  <a:t> </a:t>
                </a:r>
                <a:r>
                  <a:rPr lang="de-DE" dirty="0" err="1"/>
                  <a:t>be</a:t>
                </a:r>
                <a:r>
                  <a:rPr lang="de-DE" dirty="0"/>
                  <a:t> </a:t>
                </a:r>
                <a:r>
                  <a:rPr lang="de-DE" dirty="0" err="1"/>
                  <a:t>reduced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linear </a:t>
                </a:r>
                <a:r>
                  <a:rPr lang="de-DE" dirty="0" err="1"/>
                  <a:t>regression</a:t>
                </a:r>
                <a:r>
                  <a:rPr lang="de-DE" dirty="0"/>
                  <a:t> </a:t>
                </a:r>
                <a:r>
                  <a:rPr lang="de-DE" dirty="0" err="1"/>
                  <a:t>by</a:t>
                </a:r>
                <a:r>
                  <a:rPr lang="de-DE" dirty="0"/>
                  <a:t> </a:t>
                </a:r>
                <a:r>
                  <a:rPr lang="de-DE" dirty="0" err="1"/>
                  <a:t>transforming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inputs</a:t>
                </a:r>
                <a:r>
                  <a:rPr lang="de-DE" dirty="0"/>
                  <a:t> </a:t>
                </a:r>
                <a:r>
                  <a:rPr lang="de-DE" dirty="0" err="1"/>
                  <a:t>or</a:t>
                </a:r>
                <a:r>
                  <a:rPr lang="de-DE" dirty="0"/>
                  <a:t> </a:t>
                </a:r>
                <a:r>
                  <a:rPr lang="de-DE" dirty="0" err="1"/>
                  <a:t>targets</a:t>
                </a:r>
                <a:r>
                  <a:rPr lang="de-DE" dirty="0"/>
                  <a:t>.</a:t>
                </a:r>
              </a:p>
              <a:p>
                <a:r>
                  <a:rPr lang="de-DE" dirty="0"/>
                  <a:t>Notice that the coeefficient of determination is then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acc>
                          <m:accPr>
                            <m:chr m:val="̂"/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sub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sSubSup>
                      <m:sSubSupPr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𝑥𝑦</m:t>
                        </m:r>
                      </m:sub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de-DE" dirty="0"/>
                  <a:t>. </a:t>
                </a:r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1FCA3BA6-72DF-845F-89A1-86187CB6A2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2"/>
                <a:stretch>
                  <a:fillRect l="-1043" t="-2241" r="-92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Grafik 3" descr="Diagram mit Punkten, bei dem sich die Skalierung der Achsen ändert und man so die lienare Lage der Punkte sieht.">
            <a:extLst>
              <a:ext uri="{FF2B5EF4-FFF2-40B4-BE49-F238E27FC236}">
                <a16:creationId xmlns:a16="http://schemas.microsoft.com/office/drawing/2014/main" id="{ABBC38A1-7E1F-DBA9-3DD6-A2481909E5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7490" y="3480516"/>
            <a:ext cx="4785235" cy="29819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213055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B660AFB-7FB1-FF59-A0F2-32866694B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Exponential</a:t>
            </a:r>
            <a:r>
              <a:rPr lang="de-DE" dirty="0"/>
              <a:t> </a:t>
            </a:r>
            <a:r>
              <a:rPr lang="de-DE" dirty="0" err="1"/>
              <a:t>function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6624FC4C-E6C6-F297-B3B3-E26991D5AA9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5966637" cy="2406133"/>
              </a:xfrm>
            </p:spPr>
            <p:txBody>
              <a:bodyPr>
                <a:normAutofit/>
              </a:bodyPr>
              <a:lstStyle/>
              <a:p>
                <a:r>
                  <a:rPr lang="de-DE" dirty="0" err="1"/>
                  <a:t>Exponential</a:t>
                </a:r>
                <a:r>
                  <a:rPr lang="de-DE" dirty="0"/>
                  <a:t> </a:t>
                </a:r>
                <a:r>
                  <a:rPr lang="de-DE" dirty="0" err="1"/>
                  <a:t>functions</a:t>
                </a:r>
                <a:r>
                  <a:rPr lang="de-DE" dirty="0"/>
                  <a:t> </a:t>
                </a:r>
                <a:r>
                  <a:rPr lang="de-DE" dirty="0" err="1"/>
                  <a:t>have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form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</m:oMath>
                  </m:oMathPara>
                </a14:m>
                <a:endParaRPr lang="de-DE" dirty="0"/>
              </a:p>
              <a:p>
                <a:r>
                  <a:rPr lang="en-US" dirty="0"/>
                  <a:t>We get a linear function by taking the logarithm of the equation:</a:t>
                </a:r>
                <a:r>
                  <a:rPr lang="de-DE" dirty="0"/>
                  <a:t>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800" b="0" i="1" smtClean="0">
                          <a:latin typeface="Cambria Math" panose="02040503050406030204" pitchFamily="18" charset="0"/>
                        </a:rPr>
                        <m:t>𝑙𝑛</m:t>
                      </m:r>
                      <m:d>
                        <m:dPr>
                          <m:ctrlPr>
                            <a:rPr lang="de-DE" sz="28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de-DE" sz="2800" b="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2800" b="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</m:d>
                      <m:r>
                        <a:rPr lang="de-DE" sz="2800" b="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2800" b="0" i="1">
                          <a:latin typeface="Cambria Math" panose="02040503050406030204" pitchFamily="18" charset="0"/>
                        </a:rPr>
                        <m:t>𝑙𝑛</m:t>
                      </m:r>
                      <m:d>
                        <m:dPr>
                          <m:ctrlPr>
                            <a:rPr lang="de-DE" sz="28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de-DE" sz="2800" b="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⋅</m:t>
                          </m:r>
                          <m:sSup>
                            <m:sSupPr>
                              <m:ctrlPr>
                                <a:rPr lang="de-DE" sz="2800" b="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lang="de-DE" sz="2800" b="0" i="1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de-DE" sz="2800" b="0" i="1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𝑥</m:t>
                              </m:r>
                            </m:sup>
                          </m:sSup>
                        </m:e>
                      </m:d>
                      <m:r>
                        <a:rPr lang="de-DE" sz="2800" b="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2800" b="0" i="1">
                          <a:latin typeface="Cambria Math" panose="02040503050406030204" pitchFamily="18" charset="0"/>
                        </a:rPr>
                        <m:t>𝑙𝑛</m:t>
                      </m:r>
                      <m:d>
                        <m:dPr>
                          <m:ctrlPr>
                            <a:rPr lang="de-DE" sz="28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de-DE" sz="2800" b="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e-DE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de-DE" sz="2800" b="0" i="1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de-DE" sz="2800" b="0" i="1">
                          <a:latin typeface="Cambria Math" panose="02040503050406030204" pitchFamily="18" charset="0"/>
                        </a:rPr>
                        <m:t>𝑙𝑛</m:t>
                      </m:r>
                      <m:d>
                        <m:dPr>
                          <m:ctrlPr>
                            <a:rPr lang="de-DE" sz="28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</m:oMath>
                  </m:oMathPara>
                </a14:m>
                <a:endParaRPr lang="de-DE" sz="2800" dirty="0"/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6624FC4C-E6C6-F297-B3B3-E26991D5AA9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5966637" cy="2406133"/>
              </a:xfrm>
              <a:blipFill>
                <a:blip r:embed="rId2"/>
                <a:stretch>
                  <a:fillRect l="-1736" t="-4051" r="-112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elle 10">
                <a:extLst>
                  <a:ext uri="{FF2B5EF4-FFF2-40B4-BE49-F238E27FC236}">
                    <a16:creationId xmlns:a16="http://schemas.microsoft.com/office/drawing/2014/main" id="{9EBF37E4-0640-4E9F-FE0E-FBFAEDA6F445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882264" y="4171432"/>
              <a:ext cx="1522880" cy="2539365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761440">
                      <a:extLst>
                        <a:ext uri="{9D8B030D-6E8A-4147-A177-3AD203B41FA5}">
                          <a16:colId xmlns:a16="http://schemas.microsoft.com/office/drawing/2014/main" val="963991280"/>
                        </a:ext>
                      </a:extLst>
                    </a:gridCol>
                    <a:gridCol w="761440">
                      <a:extLst>
                        <a:ext uri="{9D8B030D-6E8A-4147-A177-3AD203B41FA5}">
                          <a16:colId xmlns:a16="http://schemas.microsoft.com/office/drawing/2014/main" val="476073063"/>
                        </a:ext>
                      </a:extLst>
                    </a:gridCol>
                  </a:tblGrid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600" b="0" u="none" strike="noStrike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oMath>
                            </m:oMathPara>
                          </a14:m>
                          <a:endParaRPr lang="de-DE" sz="1600" b="0" i="0" u="none" strike="noStrike">
                            <a:solidFill>
                              <a:schemeClr val="bg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600" b="0" u="none" strike="noStrike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de-DE" sz="1600" b="0" i="0" u="none" strike="noStrike" dirty="0">
                            <a:solidFill>
                              <a:schemeClr val="bg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980812640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27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350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884531569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24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215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74390277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14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42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923457496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32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1210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47900759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29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630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390597593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12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722596144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73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663244273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33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1525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062354605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230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298909399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22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155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98704067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18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65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81737042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31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980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43070667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elle 10">
                <a:extLst>
                  <a:ext uri="{FF2B5EF4-FFF2-40B4-BE49-F238E27FC236}">
                    <a16:creationId xmlns:a16="http://schemas.microsoft.com/office/drawing/2014/main" id="{9EBF37E4-0640-4E9F-FE0E-FBFAEDA6F445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882264" y="4171432"/>
              <a:ext cx="1522880" cy="2539365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761440">
                      <a:extLst>
                        <a:ext uri="{9D8B030D-6E8A-4147-A177-3AD203B41FA5}">
                          <a16:colId xmlns:a16="http://schemas.microsoft.com/office/drawing/2014/main" val="963991280"/>
                        </a:ext>
                      </a:extLst>
                    </a:gridCol>
                    <a:gridCol w="761440">
                      <a:extLst>
                        <a:ext uri="{9D8B030D-6E8A-4147-A177-3AD203B41FA5}">
                          <a16:colId xmlns:a16="http://schemas.microsoft.com/office/drawing/2014/main" val="476073063"/>
                        </a:ext>
                      </a:extLst>
                    </a:gridCol>
                  </a:tblGrid>
                  <a:tr h="253365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9525" marR="9525" marT="9525" marB="0" anchor="b">
                        <a:blipFill>
                          <a:blip r:embed="rId3"/>
                          <a:stretch>
                            <a:fillRect l="-794" t="-2381" r="-102381" b="-9261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9525" marR="9525" marT="9525" marB="0" anchor="b">
                        <a:blipFill>
                          <a:blip r:embed="rId3"/>
                          <a:stretch>
                            <a:fillRect l="-101600" t="-2381" r="-3200" b="-9261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80812640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27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350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884531569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24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215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74390277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14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42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923457496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32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1210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47900759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29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630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390597593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12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722596144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73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663244273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33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1525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062354605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230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298909399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22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155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98704067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18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65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81737042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31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980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430706679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Tabelle 11">
                <a:extLst>
                  <a:ext uri="{FF2B5EF4-FFF2-40B4-BE49-F238E27FC236}">
                    <a16:creationId xmlns:a16="http://schemas.microsoft.com/office/drawing/2014/main" id="{2753A909-E030-24A8-969B-3D2BE70B7E25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4395420" y="4171433"/>
              <a:ext cx="761440" cy="256277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61440">
                      <a:extLst>
                        <a:ext uri="{9D8B030D-6E8A-4147-A177-3AD203B41FA5}">
                          <a16:colId xmlns:a16="http://schemas.microsoft.com/office/drawing/2014/main" val="476073063"/>
                        </a:ext>
                      </a:extLst>
                    </a:gridCol>
                  </a:tblGrid>
                  <a:tr h="255701">
                    <a:tc>
                      <a:txBody>
                        <a:bodyPr/>
                        <a:lstStyle/>
                        <a:p>
                          <a:pPr algn="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de-DE" sz="1600" b="0" u="none" strike="noStrike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ln</m:t>
                                </m:r>
                                <m:d>
                                  <m:dPr>
                                    <m:ctrlPr>
                                      <a:rPr lang="de-DE" sz="1600" b="0" i="1" u="none" strike="noStrike" smtClean="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sz="1600" b="0" u="none" strike="noStrike" smtClean="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de-DE" sz="1600" b="0" i="0" u="none" strike="noStrike" dirty="0">
                            <a:solidFill>
                              <a:schemeClr val="bg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980812640"/>
                      </a:ext>
                    </a:extLst>
                  </a:tr>
                  <a:tr h="192256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5,85793315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884531569"/>
                      </a:ext>
                    </a:extLst>
                  </a:tr>
                  <a:tr h="192256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chemeClr val="tx1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5,37063803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74390277"/>
                      </a:ext>
                    </a:extLst>
                  </a:tr>
                  <a:tr h="192256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chemeClr val="tx1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3,73766962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923457496"/>
                      </a:ext>
                    </a:extLst>
                  </a:tr>
                  <a:tr h="192256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chemeClr val="tx1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7,09837564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47900759"/>
                      </a:ext>
                    </a:extLst>
                  </a:tr>
                  <a:tr h="192256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chemeClr val="tx1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6,44571982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390597593"/>
                      </a:ext>
                    </a:extLst>
                  </a:tr>
                  <a:tr h="192256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2,30258509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722596144"/>
                      </a:ext>
                    </a:extLst>
                  </a:tr>
                  <a:tr h="192256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4,29045944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663244273"/>
                      </a:ext>
                    </a:extLst>
                  </a:tr>
                  <a:tr h="192256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7,32974969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062354605"/>
                      </a:ext>
                    </a:extLst>
                  </a:tr>
                  <a:tr h="192256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5,43807931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524599952"/>
                      </a:ext>
                    </a:extLst>
                  </a:tr>
                  <a:tr h="192256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5,04342512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352242808"/>
                      </a:ext>
                    </a:extLst>
                  </a:tr>
                  <a:tr h="192256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4,17438727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382278676"/>
                      </a:ext>
                    </a:extLst>
                  </a:tr>
                  <a:tr h="192256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6,88755257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51496033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Tabelle 11">
                <a:extLst>
                  <a:ext uri="{FF2B5EF4-FFF2-40B4-BE49-F238E27FC236}">
                    <a16:creationId xmlns:a16="http://schemas.microsoft.com/office/drawing/2014/main" id="{2753A909-E030-24A8-969B-3D2BE70B7E25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4395420" y="4171433"/>
              <a:ext cx="761440" cy="256277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61440">
                      <a:extLst>
                        <a:ext uri="{9D8B030D-6E8A-4147-A177-3AD203B41FA5}">
                          <a16:colId xmlns:a16="http://schemas.microsoft.com/office/drawing/2014/main" val="476073063"/>
                        </a:ext>
                      </a:extLst>
                    </a:gridCol>
                  </a:tblGrid>
                  <a:tr h="255701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9525" marR="9525" marT="9525" marB="0" anchor="b">
                        <a:blipFill>
                          <a:blip r:embed="rId4"/>
                          <a:stretch>
                            <a:fillRect l="-1600" t="-2381" r="-4000" b="-93571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80812640"/>
                      </a:ext>
                    </a:extLst>
                  </a:tr>
                  <a:tr h="192256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chemeClr val="tx1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5,85793315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884531569"/>
                      </a:ext>
                    </a:extLst>
                  </a:tr>
                  <a:tr h="192256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chemeClr val="tx1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5,37063803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74390277"/>
                      </a:ext>
                    </a:extLst>
                  </a:tr>
                  <a:tr h="192256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chemeClr val="tx1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3,73766962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923457496"/>
                      </a:ext>
                    </a:extLst>
                  </a:tr>
                  <a:tr h="192256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chemeClr val="tx1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7,09837564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47900759"/>
                      </a:ext>
                    </a:extLst>
                  </a:tr>
                  <a:tr h="192256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chemeClr val="tx1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6,44571982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390597593"/>
                      </a:ext>
                    </a:extLst>
                  </a:tr>
                  <a:tr h="192256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chemeClr val="tx1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2,30258509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722596144"/>
                      </a:ext>
                    </a:extLst>
                  </a:tr>
                  <a:tr h="192256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chemeClr val="tx1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4,29045944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663244273"/>
                      </a:ext>
                    </a:extLst>
                  </a:tr>
                  <a:tr h="192256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chemeClr val="tx1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7,32974969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062354605"/>
                      </a:ext>
                    </a:extLst>
                  </a:tr>
                  <a:tr h="192256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chemeClr val="tx1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5,43807931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524599952"/>
                      </a:ext>
                    </a:extLst>
                  </a:tr>
                  <a:tr h="192256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chemeClr val="tx1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5,04342512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352242808"/>
                      </a:ext>
                    </a:extLst>
                  </a:tr>
                  <a:tr h="192256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chemeClr val="tx1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4,17438727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382278676"/>
                      </a:ext>
                    </a:extLst>
                  </a:tr>
                  <a:tr h="192256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chemeClr val="tx1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6,88755257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51496033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" name="Tabelle 13">
                <a:extLst>
                  <a:ext uri="{FF2B5EF4-FFF2-40B4-BE49-F238E27FC236}">
                    <a16:creationId xmlns:a16="http://schemas.microsoft.com/office/drawing/2014/main" id="{EE10C8DA-3058-78E4-3A7E-42A6DF636491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0536431" y="4171431"/>
              <a:ext cx="761440" cy="2539365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761440">
                      <a:extLst>
                        <a:ext uri="{9D8B030D-6E8A-4147-A177-3AD203B41FA5}">
                          <a16:colId xmlns:a16="http://schemas.microsoft.com/office/drawing/2014/main" val="3068334757"/>
                        </a:ext>
                      </a:extLst>
                    </a:gridCol>
                  </a:tblGrid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de-DE" sz="1600" b="0" i="1" u="none" strike="noStrike" smtClean="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de-DE" sz="1600" b="0" u="none" strike="noStrike" smtClean="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de-DE" sz="1600" b="0" i="0" u="none" strike="noStrike">
                            <a:solidFill>
                              <a:schemeClr val="bg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019925366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chemeClr val="tx1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402,351993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671715926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chemeClr val="tx1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210,477713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299276461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chemeClr val="tx1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24,277613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10366014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chemeClr val="tx1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1184,69409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791997565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chemeClr val="tx1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619,735227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05432637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chemeClr val="tx1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15,7618052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635210033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chemeClr val="tx1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88,7168398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366798143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chemeClr val="tx1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1470,30094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903816507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chemeClr val="tx1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261,219822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821077849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chemeClr val="tx1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136,648884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695551614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chemeClr val="tx1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57,5978187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060348729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chemeClr val="tx1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954,566545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70905661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" name="Tabelle 13">
                <a:extLst>
                  <a:ext uri="{FF2B5EF4-FFF2-40B4-BE49-F238E27FC236}">
                    <a16:creationId xmlns:a16="http://schemas.microsoft.com/office/drawing/2014/main" id="{EE10C8DA-3058-78E4-3A7E-42A6DF636491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0536431" y="4171431"/>
              <a:ext cx="761440" cy="2539365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761440">
                      <a:extLst>
                        <a:ext uri="{9D8B030D-6E8A-4147-A177-3AD203B41FA5}">
                          <a16:colId xmlns:a16="http://schemas.microsoft.com/office/drawing/2014/main" val="3068334757"/>
                        </a:ext>
                      </a:extLst>
                    </a:gridCol>
                  </a:tblGrid>
                  <a:tr h="253365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9525" marR="9525" marT="9525" marB="0" anchor="b">
                        <a:blipFill>
                          <a:blip r:embed="rId5"/>
                          <a:stretch>
                            <a:fillRect l="-794" t="-9524" r="-3175" b="-9261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19925366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chemeClr val="tx1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402,351993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671715926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chemeClr val="tx1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210,477713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299276461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chemeClr val="tx1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24,277613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10366014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chemeClr val="tx1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1184,69409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791997565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chemeClr val="tx1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619,735227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05432637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chemeClr val="tx1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15,7618052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635210033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chemeClr val="tx1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88,7168398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366798143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chemeClr val="tx1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1470,30094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903816507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chemeClr val="tx1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261,219822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821077849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chemeClr val="tx1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136,648884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695551614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chemeClr val="tx1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57,5978187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060348729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chemeClr val="tx1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954,566545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709056619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Pfeil: nach rechts 18">
                <a:extLst>
                  <a:ext uri="{FF2B5EF4-FFF2-40B4-BE49-F238E27FC236}">
                    <a16:creationId xmlns:a16="http://schemas.microsoft.com/office/drawing/2014/main" id="{B6E9046C-57A7-6D21-E60E-B96262D8CA9C}"/>
                  </a:ext>
                </a:extLst>
              </p:cNvPr>
              <p:cNvSpPr/>
              <p:nvPr/>
            </p:nvSpPr>
            <p:spPr>
              <a:xfrm>
                <a:off x="2523704" y="5008603"/>
                <a:ext cx="1002570" cy="516959"/>
              </a:xfrm>
              <a:prstGeom prst="rightArrow">
                <a:avLst>
                  <a:gd name="adj1" fmla="val 85714"/>
                  <a:gd name="adj2" fmla="val 25969"/>
                </a:avLst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sz="1100" dirty="0"/>
                  <a:t>transform </a:t>
                </a:r>
                <a14:m>
                  <m:oMath xmlns:m="http://schemas.openxmlformats.org/officeDocument/2006/math">
                    <m:r>
                      <a:rPr lang="de-DE" sz="1100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de-DE" sz="1100" dirty="0"/>
              </a:p>
            </p:txBody>
          </p:sp>
        </mc:Choice>
        <mc:Fallback xmlns="">
          <p:sp>
            <p:nvSpPr>
              <p:cNvPr id="19" name="Pfeil: nach rechts 18">
                <a:extLst>
                  <a:ext uri="{FF2B5EF4-FFF2-40B4-BE49-F238E27FC236}">
                    <a16:creationId xmlns:a16="http://schemas.microsoft.com/office/drawing/2014/main" id="{B6E9046C-57A7-6D21-E60E-B96262D8CA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3704" y="5008603"/>
                <a:ext cx="1002570" cy="516959"/>
              </a:xfrm>
              <a:prstGeom prst="rightArrow">
                <a:avLst>
                  <a:gd name="adj1" fmla="val 85714"/>
                  <a:gd name="adj2" fmla="val 25969"/>
                </a:avLst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83704173-6E8A-06C1-9AA2-75F81304EAAC}"/>
                  </a:ext>
                </a:extLst>
              </p:cNvPr>
              <p:cNvSpPr txBox="1"/>
              <p:nvPr/>
            </p:nvSpPr>
            <p:spPr>
              <a:xfrm>
                <a:off x="6218792" y="4291407"/>
                <a:ext cx="3246839" cy="229941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</m:e>
                      </m:func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=0,166</m:t>
                      </m:r>
                    </m:oMath>
                  </m:oMathPara>
                </a14:m>
                <a:endParaRPr lang="de-DE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func>
                            <m:func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de-DE" b="0" i="0" smtClean="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d>
                            </m:e>
                          </m:func>
                        </m:sup>
                      </m:s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=1,18</m:t>
                      </m:r>
                    </m:oMath>
                  </m:oMathPara>
                </a14:m>
                <a:endParaRPr lang="de-DE" b="0" dirty="0"/>
              </a:p>
              <a:p>
                <a:endParaRPr lang="de-DE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</m:func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=0,216</m:t>
                      </m:r>
                    </m:oMath>
                  </m:oMathPara>
                </a14:m>
                <a:endParaRPr lang="de-DE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func>
                            <m:func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de-DE" b="0" i="0" smtClean="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</m:e>
                          </m:func>
                        </m:sup>
                      </m:s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=1,233</m:t>
                      </m:r>
                    </m:oMath>
                  </m:oMathPara>
                </a14:m>
                <a:endParaRPr lang="de-DE" b="0" dirty="0"/>
              </a:p>
              <a:p>
                <a:endParaRPr lang="de-DE" b="0" i="1" dirty="0">
                  <a:latin typeface="Cambria Math" panose="02040503050406030204" pitchFamily="18" charset="0"/>
                </a:endParaRPr>
              </a:p>
              <a:p>
                <a:endParaRPr lang="de-DE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=0,18⋅</m:t>
                      </m:r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1,233</m:t>
                          </m:r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</m:oMath>
                  </m:oMathPara>
                </a14:m>
                <a:endParaRPr lang="de-DE" b="0" dirty="0"/>
              </a:p>
            </p:txBody>
          </p:sp>
        </mc:Choice>
        <mc:Fallback xmlns="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83704173-6E8A-06C1-9AA2-75F81304EA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8792" y="4291407"/>
                <a:ext cx="3246839" cy="2299412"/>
              </a:xfrm>
              <a:prstGeom prst="rect">
                <a:avLst/>
              </a:prstGeom>
              <a:blipFill>
                <a:blip r:embed="rId7"/>
                <a:stretch>
                  <a:fillRect b="-132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Pfeil: nach rechts 20">
            <a:extLst>
              <a:ext uri="{FF2B5EF4-FFF2-40B4-BE49-F238E27FC236}">
                <a16:creationId xmlns:a16="http://schemas.microsoft.com/office/drawing/2014/main" id="{7266A5DB-9658-EF5B-7AAC-7100E599F129}"/>
              </a:ext>
            </a:extLst>
          </p:cNvPr>
          <p:cNvSpPr/>
          <p:nvPr/>
        </p:nvSpPr>
        <p:spPr>
          <a:xfrm>
            <a:off x="5283014" y="5008603"/>
            <a:ext cx="1002570" cy="516959"/>
          </a:xfrm>
          <a:prstGeom prst="rightArrow">
            <a:avLst>
              <a:gd name="adj1" fmla="val 85714"/>
              <a:gd name="adj2" fmla="val 25969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 err="1"/>
              <a:t>regression</a:t>
            </a:r>
            <a:endParaRPr lang="de-DE" sz="1100" dirty="0"/>
          </a:p>
        </p:txBody>
      </p:sp>
      <p:sp>
        <p:nvSpPr>
          <p:cNvPr id="22" name="Pfeil: nach rechts 21">
            <a:extLst>
              <a:ext uri="{FF2B5EF4-FFF2-40B4-BE49-F238E27FC236}">
                <a16:creationId xmlns:a16="http://schemas.microsoft.com/office/drawing/2014/main" id="{26E6C166-1660-8CBF-8E6B-C13668C8360E}"/>
              </a:ext>
            </a:extLst>
          </p:cNvPr>
          <p:cNvSpPr/>
          <p:nvPr/>
        </p:nvSpPr>
        <p:spPr>
          <a:xfrm>
            <a:off x="9398838" y="5020307"/>
            <a:ext cx="1002570" cy="516959"/>
          </a:xfrm>
          <a:prstGeom prst="rightArrow">
            <a:avLst>
              <a:gd name="adj1" fmla="val 85714"/>
              <a:gd name="adj2" fmla="val 25969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/>
              <a:t>predict</a:t>
            </a:r>
          </a:p>
        </p:txBody>
      </p:sp>
      <p:sp>
        <p:nvSpPr>
          <p:cNvPr id="23" name="Geschweifte Klammer rechts 22">
            <a:extLst>
              <a:ext uri="{FF2B5EF4-FFF2-40B4-BE49-F238E27FC236}">
                <a16:creationId xmlns:a16="http://schemas.microsoft.com/office/drawing/2014/main" id="{20FBB1CF-B7D8-A3E7-B567-8D236419FE19}"/>
              </a:ext>
            </a:extLst>
          </p:cNvPr>
          <p:cNvSpPr/>
          <p:nvPr/>
        </p:nvSpPr>
        <p:spPr>
          <a:xfrm rot="5400000">
            <a:off x="7681754" y="4701326"/>
            <a:ext cx="248020" cy="2484475"/>
          </a:xfrm>
          <a:prstGeom prst="rightBrace">
            <a:avLst>
              <a:gd name="adj1" fmla="val 26515"/>
              <a:gd name="adj2" fmla="val 50000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elle 3">
                <a:extLst>
                  <a:ext uri="{FF2B5EF4-FFF2-40B4-BE49-F238E27FC236}">
                    <a16:creationId xmlns:a16="http://schemas.microsoft.com/office/drawing/2014/main" id="{04E3F779-AE2F-0C1F-0790-CD39B7EB606E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644834" y="4171433"/>
              <a:ext cx="755043" cy="2562773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755043">
                      <a:extLst>
                        <a:ext uri="{9D8B030D-6E8A-4147-A177-3AD203B41FA5}">
                          <a16:colId xmlns:a16="http://schemas.microsoft.com/office/drawing/2014/main" val="963991280"/>
                        </a:ext>
                      </a:extLst>
                    </a:gridCol>
                  </a:tblGrid>
                  <a:tr h="255701">
                    <a:tc>
                      <a:txBody>
                        <a:bodyPr/>
                        <a:lstStyle/>
                        <a:p>
                          <a:pPr algn="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600" b="0" u="none" strike="noStrike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oMath>
                            </m:oMathPara>
                          </a14:m>
                          <a:endParaRPr lang="de-DE" sz="1600" b="0" i="0" u="none" strike="noStrike">
                            <a:solidFill>
                              <a:schemeClr val="bg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980812640"/>
                      </a:ext>
                    </a:extLst>
                  </a:tr>
                  <a:tr h="192256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27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884531569"/>
                      </a:ext>
                    </a:extLst>
                  </a:tr>
                  <a:tr h="192256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24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74390277"/>
                      </a:ext>
                    </a:extLst>
                  </a:tr>
                  <a:tr h="192256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14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923457496"/>
                      </a:ext>
                    </a:extLst>
                  </a:tr>
                  <a:tr h="192256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32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47900759"/>
                      </a:ext>
                    </a:extLst>
                  </a:tr>
                  <a:tr h="192256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29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390597593"/>
                      </a:ext>
                    </a:extLst>
                  </a:tr>
                  <a:tr h="192256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12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722596144"/>
                      </a:ext>
                    </a:extLst>
                  </a:tr>
                  <a:tr h="192256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663244273"/>
                      </a:ext>
                    </a:extLst>
                  </a:tr>
                  <a:tr h="192256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33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062354605"/>
                      </a:ext>
                    </a:extLst>
                  </a:tr>
                  <a:tr h="192256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25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298909399"/>
                      </a:ext>
                    </a:extLst>
                  </a:tr>
                  <a:tr h="192256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22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98704067"/>
                      </a:ext>
                    </a:extLst>
                  </a:tr>
                  <a:tr h="192256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18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81737042"/>
                      </a:ext>
                    </a:extLst>
                  </a:tr>
                  <a:tr h="192256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31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43070667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elle 3">
                <a:extLst>
                  <a:ext uri="{FF2B5EF4-FFF2-40B4-BE49-F238E27FC236}">
                    <a16:creationId xmlns:a16="http://schemas.microsoft.com/office/drawing/2014/main" id="{04E3F779-AE2F-0C1F-0790-CD39B7EB606E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644834" y="4171433"/>
              <a:ext cx="755043" cy="2562773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755043">
                      <a:extLst>
                        <a:ext uri="{9D8B030D-6E8A-4147-A177-3AD203B41FA5}">
                          <a16:colId xmlns:a16="http://schemas.microsoft.com/office/drawing/2014/main" val="963991280"/>
                        </a:ext>
                      </a:extLst>
                    </a:gridCol>
                  </a:tblGrid>
                  <a:tr h="255701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9525" marR="9525" marT="9525" marB="0" anchor="b">
                        <a:blipFill>
                          <a:blip r:embed="rId8"/>
                          <a:stretch>
                            <a:fillRect l="-800" t="-2381" r="-3200" b="-93571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80812640"/>
                      </a:ext>
                    </a:extLst>
                  </a:tr>
                  <a:tr h="192256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27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884531569"/>
                      </a:ext>
                    </a:extLst>
                  </a:tr>
                  <a:tr h="192256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24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74390277"/>
                      </a:ext>
                    </a:extLst>
                  </a:tr>
                  <a:tr h="192256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14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923457496"/>
                      </a:ext>
                    </a:extLst>
                  </a:tr>
                  <a:tr h="192256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32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47900759"/>
                      </a:ext>
                    </a:extLst>
                  </a:tr>
                  <a:tr h="192256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29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390597593"/>
                      </a:ext>
                    </a:extLst>
                  </a:tr>
                  <a:tr h="192256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12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722596144"/>
                      </a:ext>
                    </a:extLst>
                  </a:tr>
                  <a:tr h="192256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663244273"/>
                      </a:ext>
                    </a:extLst>
                  </a:tr>
                  <a:tr h="192256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33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062354605"/>
                      </a:ext>
                    </a:extLst>
                  </a:tr>
                  <a:tr h="192256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25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298909399"/>
                      </a:ext>
                    </a:extLst>
                  </a:tr>
                  <a:tr h="192256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22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98704067"/>
                      </a:ext>
                    </a:extLst>
                  </a:tr>
                  <a:tr h="192256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18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81737042"/>
                      </a:ext>
                    </a:extLst>
                  </a:tr>
                  <a:tr h="192256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31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430706679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6" name="Diagramm 5">
            <a:extLst>
              <a:ext uri="{FF2B5EF4-FFF2-40B4-BE49-F238E27FC236}">
                <a16:creationId xmlns:a16="http://schemas.microsoft.com/office/drawing/2014/main" id="{E18C086A-445F-A6DC-B33A-EB1ADC91D20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9103630"/>
              </p:ext>
            </p:extLst>
          </p:nvPr>
        </p:nvGraphicFramePr>
        <p:xfrm>
          <a:off x="7013944" y="618660"/>
          <a:ext cx="4572000" cy="28289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</p:spTree>
    <p:extLst>
      <p:ext uri="{BB962C8B-B14F-4D97-AF65-F5344CB8AC3E}">
        <p14:creationId xmlns:p14="http://schemas.microsoft.com/office/powerpoint/2010/main" val="154979960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el 1">
                <a:extLst>
                  <a:ext uri="{FF2B5EF4-FFF2-40B4-BE49-F238E27FC236}">
                    <a16:creationId xmlns:a16="http://schemas.microsoft.com/office/drawing/2014/main" id="{F7B14818-6D64-4187-DDD6-5316A4CE081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de-DE" dirty="0" err="1"/>
                  <a:t>Calculate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de-DE" dirty="0"/>
              </a:p>
            </p:txBody>
          </p:sp>
        </mc:Choice>
        <mc:Fallback xmlns="">
          <p:sp>
            <p:nvSpPr>
              <p:cNvPr id="2" name="Titel 1">
                <a:extLst>
                  <a:ext uri="{FF2B5EF4-FFF2-40B4-BE49-F238E27FC236}">
                    <a16:creationId xmlns:a16="http://schemas.microsoft.com/office/drawing/2014/main" id="{F7B14818-6D64-4187-DDD6-5316A4CE081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61D5D215-E0A9-483C-176F-FD9C7AC38E0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0515600" cy="2204642"/>
              </a:xfrm>
            </p:spPr>
            <p:txBody>
              <a:bodyPr>
                <a:normAutofit fontScale="92500"/>
              </a:bodyPr>
              <a:lstStyle/>
              <a:p>
                <a:r>
                  <a:rPr lang="de-DE" dirty="0"/>
                  <a:t>We </a:t>
                </a:r>
                <a:r>
                  <a:rPr lang="de-DE" dirty="0" err="1"/>
                  <a:t>examine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quality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by</a:t>
                </a:r>
                <a:r>
                  <a:rPr lang="de-DE" dirty="0"/>
                  <a:t> </a:t>
                </a:r>
                <a:r>
                  <a:rPr lang="de-DE" dirty="0" err="1"/>
                  <a:t>performing</a:t>
                </a:r>
                <a:r>
                  <a:rPr lang="de-DE" dirty="0"/>
                  <a:t> a linear </a:t>
                </a:r>
                <a:r>
                  <a:rPr lang="de-DE" dirty="0" err="1"/>
                  <a:t>regression</a:t>
                </a:r>
                <a:r>
                  <a:rPr lang="de-DE" dirty="0"/>
                  <a:t> on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de-DE" dirty="0"/>
                  <a:t> and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de-DE" dirty="0"/>
                  <a:t>. The </a:t>
                </a:r>
                <a:r>
                  <a:rPr lang="de-DE" dirty="0" err="1"/>
                  <a:t>coefficient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determination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original </a:t>
                </a:r>
                <a:r>
                  <a:rPr lang="de-DE" dirty="0" err="1"/>
                  <a:t>regression</a:t>
                </a:r>
                <a:r>
                  <a:rPr lang="de-DE" dirty="0"/>
                  <a:t> </a:t>
                </a:r>
                <a:r>
                  <a:rPr lang="de-DE" dirty="0" err="1"/>
                  <a:t>is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same </a:t>
                </a:r>
                <a:r>
                  <a:rPr lang="de-DE" dirty="0" err="1"/>
                  <a:t>as</a:t>
                </a:r>
                <a:r>
                  <a:rPr lang="de-DE" dirty="0"/>
                  <a:t> </a:t>
                </a:r>
                <a:r>
                  <a:rPr lang="de-DE" dirty="0" err="1"/>
                  <a:t>thecorrelation</a:t>
                </a:r>
                <a:r>
                  <a:rPr lang="de-DE" dirty="0"/>
                  <a:t> </a:t>
                </a:r>
                <a:r>
                  <a:rPr lang="de-DE" dirty="0" err="1"/>
                  <a:t>coefficient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this</a:t>
                </a:r>
                <a:r>
                  <a:rPr lang="de-DE" dirty="0"/>
                  <a:t> </a:t>
                </a:r>
                <a:r>
                  <a:rPr lang="de-DE" dirty="0" err="1"/>
                  <a:t>new</a:t>
                </a:r>
                <a:r>
                  <a:rPr lang="de-DE" dirty="0"/>
                  <a:t> linear </a:t>
                </a:r>
                <a:r>
                  <a:rPr lang="de-DE" dirty="0" err="1"/>
                  <a:t>regression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acc>
                          <m:accPr>
                            <m:chr m:val="̂"/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sub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de-DE" dirty="0"/>
                  <a:t>.</a:t>
                </a:r>
              </a:p>
              <a:p>
                <a:r>
                  <a:rPr lang="de-DE" dirty="0"/>
                  <a:t>In case of a perfect match of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de-DE" dirty="0"/>
                  <a:t> and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regression</a:t>
                </a:r>
                <a:r>
                  <a:rPr lang="de-DE" dirty="0"/>
                  <a:t> </a:t>
                </a:r>
                <a:r>
                  <a:rPr lang="de-DE" dirty="0" err="1"/>
                  <a:t>line</a:t>
                </a:r>
                <a:r>
                  <a:rPr lang="de-DE" dirty="0"/>
                  <a:t> </a:t>
                </a:r>
                <a:r>
                  <a:rPr lang="de-DE" dirty="0" err="1"/>
                  <a:t>line</a:t>
                </a:r>
                <a:r>
                  <a:rPr lang="de-DE" dirty="0"/>
                  <a:t> lies </a:t>
                </a:r>
                <a:r>
                  <a:rPr lang="de-DE" dirty="0" err="1"/>
                  <a:t>exactly</a:t>
                </a:r>
                <a:r>
                  <a:rPr lang="de-DE" dirty="0"/>
                  <a:t> on </a:t>
                </a:r>
                <a:r>
                  <a:rPr lang="de-DE" dirty="0" err="1"/>
                  <a:t>the</a:t>
                </a:r>
                <a:r>
                  <a:rPr lang="de-DE" dirty="0"/>
                  <a:t> diagonal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↦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de-DE" dirty="0"/>
                  <a:t>.</a:t>
                </a:r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61D5D215-E0A9-483C-176F-FD9C7AC38E0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0515600" cy="2204642"/>
              </a:xfrm>
              <a:blipFill>
                <a:blip r:embed="rId3"/>
                <a:stretch>
                  <a:fillRect l="-870" t="-4144" r="-406" b="-110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elle 3">
                <a:extLst>
                  <a:ext uri="{FF2B5EF4-FFF2-40B4-BE49-F238E27FC236}">
                    <a16:creationId xmlns:a16="http://schemas.microsoft.com/office/drawing/2014/main" id="{17BBA9DE-3420-CD31-3CDA-FB8247EF5C54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288226" y="4143683"/>
              <a:ext cx="761440" cy="2539365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761440">
                      <a:extLst>
                        <a:ext uri="{9D8B030D-6E8A-4147-A177-3AD203B41FA5}">
                          <a16:colId xmlns:a16="http://schemas.microsoft.com/office/drawing/2014/main" val="476073063"/>
                        </a:ext>
                      </a:extLst>
                    </a:gridCol>
                  </a:tblGrid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600" b="0" u="none" strike="noStrike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de-DE" sz="1600" b="0" i="0" u="none" strike="noStrike">
                            <a:solidFill>
                              <a:schemeClr val="bg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980812640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350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884531569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215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74390277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42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923457496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1210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47900759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630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390597593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722596144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73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663244273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1525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062354605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230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298909399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155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98704067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65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81737042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980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43070667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elle 3">
                <a:extLst>
                  <a:ext uri="{FF2B5EF4-FFF2-40B4-BE49-F238E27FC236}">
                    <a16:creationId xmlns:a16="http://schemas.microsoft.com/office/drawing/2014/main" id="{17BBA9DE-3420-CD31-3CDA-FB8247EF5C54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288226" y="4143683"/>
              <a:ext cx="761440" cy="2539365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761440">
                      <a:extLst>
                        <a:ext uri="{9D8B030D-6E8A-4147-A177-3AD203B41FA5}">
                          <a16:colId xmlns:a16="http://schemas.microsoft.com/office/drawing/2014/main" val="476073063"/>
                        </a:ext>
                      </a:extLst>
                    </a:gridCol>
                  </a:tblGrid>
                  <a:tr h="253365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9525" marR="9525" marT="9525" marB="0" anchor="b">
                        <a:blipFill>
                          <a:blip r:embed="rId4"/>
                          <a:stretch>
                            <a:fillRect l="-794" t="-2381" r="-3175" b="-9261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80812640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350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884531569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215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74390277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42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923457496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1210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47900759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630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390597593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722596144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73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663244273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1525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062354605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230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298909399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155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98704067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65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81737042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980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430706679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elle 4">
                <a:extLst>
                  <a:ext uri="{FF2B5EF4-FFF2-40B4-BE49-F238E27FC236}">
                    <a16:creationId xmlns:a16="http://schemas.microsoft.com/office/drawing/2014/main" id="{6871658D-90EC-33F3-B67F-747D6C012490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049666" y="4143682"/>
              <a:ext cx="761440" cy="2539365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761440">
                      <a:extLst>
                        <a:ext uri="{9D8B030D-6E8A-4147-A177-3AD203B41FA5}">
                          <a16:colId xmlns:a16="http://schemas.microsoft.com/office/drawing/2014/main" val="3068334757"/>
                        </a:ext>
                      </a:extLst>
                    </a:gridCol>
                  </a:tblGrid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de-DE" sz="1600" b="0" i="1" u="none" strike="noStrike" smtClean="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de-DE" sz="1600" b="0" u="none" strike="noStrike" smtClean="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de-DE" sz="1600" b="0" i="0" u="none" strike="noStrike">
                            <a:solidFill>
                              <a:schemeClr val="bg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019925366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chemeClr val="tx1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402,351993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671715926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chemeClr val="tx1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210,477713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299276461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chemeClr val="tx1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24,277613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10366014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chemeClr val="tx1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1184,69409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791997565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chemeClr val="tx1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619,735227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05432637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chemeClr val="tx1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15,7618052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635210033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chemeClr val="tx1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88,7168398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366798143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chemeClr val="tx1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1470,30094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903816507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chemeClr val="tx1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261,219822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821077849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chemeClr val="tx1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136,648884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695551614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chemeClr val="tx1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57,5978187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060348729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chemeClr val="tx1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954,566545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70905661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elle 4">
                <a:extLst>
                  <a:ext uri="{FF2B5EF4-FFF2-40B4-BE49-F238E27FC236}">
                    <a16:creationId xmlns:a16="http://schemas.microsoft.com/office/drawing/2014/main" id="{6871658D-90EC-33F3-B67F-747D6C012490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049666" y="4143682"/>
              <a:ext cx="761440" cy="2539365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761440">
                      <a:extLst>
                        <a:ext uri="{9D8B030D-6E8A-4147-A177-3AD203B41FA5}">
                          <a16:colId xmlns:a16="http://schemas.microsoft.com/office/drawing/2014/main" val="3068334757"/>
                        </a:ext>
                      </a:extLst>
                    </a:gridCol>
                  </a:tblGrid>
                  <a:tr h="253365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9525" marR="9525" marT="9525" marB="0" anchor="b">
                        <a:blipFill>
                          <a:blip r:embed="rId5"/>
                          <a:stretch>
                            <a:fillRect l="-794" t="-7143" r="-3175" b="-9261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19925366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chemeClr val="tx1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402,351993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671715926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chemeClr val="tx1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210,477713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299276461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chemeClr val="tx1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24,277613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10366014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chemeClr val="tx1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1184,69409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791997565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chemeClr val="tx1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619,735227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05432637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chemeClr val="tx1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15,7618052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635210033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chemeClr val="tx1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88,7168398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366798143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chemeClr val="tx1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1470,30094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903816507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chemeClr val="tx1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261,219822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821077849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chemeClr val="tx1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136,648884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695551614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chemeClr val="tx1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57,5978187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060348729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chemeClr val="tx1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954,566545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709056619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9" name="Diagramm 8">
            <a:extLst>
              <a:ext uri="{FF2B5EF4-FFF2-40B4-BE49-F238E27FC236}">
                <a16:creationId xmlns:a16="http://schemas.microsoft.com/office/drawing/2014/main" id="{79E516D1-9AE2-1B5E-AA82-50F9D8FBAFF3}"/>
              </a:ext>
            </a:extLst>
          </p:cNvPr>
          <p:cNvGraphicFramePr>
            <a:graphicFrameLocks/>
          </p:cNvGraphicFramePr>
          <p:nvPr/>
        </p:nvGraphicFramePr>
        <p:xfrm>
          <a:off x="3907569" y="3863089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11" name="Pfeil: nach rechts 10">
            <a:extLst>
              <a:ext uri="{FF2B5EF4-FFF2-40B4-BE49-F238E27FC236}">
                <a16:creationId xmlns:a16="http://schemas.microsoft.com/office/drawing/2014/main" id="{594C52A9-C1CB-F0AE-0D77-904976CC0DDC}"/>
              </a:ext>
            </a:extLst>
          </p:cNvPr>
          <p:cNvSpPr/>
          <p:nvPr/>
        </p:nvSpPr>
        <p:spPr>
          <a:xfrm>
            <a:off x="8378112" y="5133721"/>
            <a:ext cx="1002570" cy="516959"/>
          </a:xfrm>
          <a:prstGeom prst="rightArrow">
            <a:avLst>
              <a:gd name="adj1" fmla="val 85714"/>
              <a:gd name="adj2" fmla="val 25969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 err="1"/>
              <a:t>evaluate</a:t>
            </a:r>
            <a:endParaRPr lang="de-DE" sz="11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C8A34459-CEB8-CF2A-6F15-486C2309AC45}"/>
                  </a:ext>
                </a:extLst>
              </p:cNvPr>
              <p:cNvSpPr txBox="1"/>
              <p:nvPr/>
            </p:nvSpPr>
            <p:spPr>
              <a:xfrm>
                <a:off x="9531527" y="5234689"/>
                <a:ext cx="117686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=0,997</m:t>
                      </m:r>
                    </m:oMath>
                  </m:oMathPara>
                </a14:m>
                <a:endParaRPr lang="de-DE"/>
              </a:p>
            </p:txBody>
          </p:sp>
        </mc:Choice>
        <mc:Fallback xmlns="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C8A34459-CEB8-CF2A-6F15-486C2309AC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1527" y="5234689"/>
                <a:ext cx="1176861" cy="276999"/>
              </a:xfrm>
              <a:prstGeom prst="rect">
                <a:avLst/>
              </a:prstGeom>
              <a:blipFill>
                <a:blip r:embed="rId7"/>
                <a:stretch>
                  <a:fillRect l="-4663" t="-4444" r="-4663" b="-666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2756683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9C8A269-F513-1D92-C670-19BC17FE26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Residual </a:t>
            </a:r>
            <a:r>
              <a:rPr lang="de-DE" dirty="0" err="1"/>
              <a:t>plot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457D6356-C210-CBE0-D680-F8A816ABB45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DE" dirty="0"/>
                  <a:t>The residual </a:t>
                </a:r>
                <a:r>
                  <a:rPr lang="de-DE" dirty="0" err="1"/>
                  <a:t>plot</a:t>
                </a:r>
                <a:r>
                  <a:rPr lang="de-DE" dirty="0"/>
                  <a:t>, </a:t>
                </a:r>
                <a:r>
                  <a:rPr lang="de-DE" dirty="0" err="1"/>
                  <a:t>chich</a:t>
                </a:r>
                <a:r>
                  <a:rPr lang="de-DE" dirty="0"/>
                  <a:t> </a:t>
                </a:r>
                <a:r>
                  <a:rPr lang="de-DE" dirty="0" err="1"/>
                  <a:t>compares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with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residuals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̂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de-DE" dirty="0"/>
                  <a:t> , </a:t>
                </a:r>
                <a:r>
                  <a:rPr lang="de-DE" dirty="0" err="1"/>
                  <a:t>is</a:t>
                </a:r>
                <a:r>
                  <a:rPr lang="de-DE" dirty="0"/>
                  <a:t> also </a:t>
                </a:r>
                <a:r>
                  <a:rPr lang="de-DE" dirty="0" err="1"/>
                  <a:t>often</a:t>
                </a:r>
                <a:r>
                  <a:rPr lang="de-DE" dirty="0"/>
                  <a:t> </a:t>
                </a:r>
                <a:r>
                  <a:rPr lang="de-DE" dirty="0" err="1"/>
                  <a:t>examined</a:t>
                </a:r>
                <a:r>
                  <a:rPr lang="de-DE" dirty="0"/>
                  <a:t>.</a:t>
                </a:r>
              </a:p>
              <a:p>
                <a:r>
                  <a:rPr lang="en-US" dirty="0"/>
                  <a:t>If this results in an evenly distributed point cloud, everything is usually fine.</a:t>
                </a:r>
                <a:endParaRPr lang="de-DE" dirty="0"/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457D6356-C210-CBE0-D680-F8A816ABB45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elle 3">
                <a:extLst>
                  <a:ext uri="{FF2B5EF4-FFF2-40B4-BE49-F238E27FC236}">
                    <a16:creationId xmlns:a16="http://schemas.microsoft.com/office/drawing/2014/main" id="{DAB52A9B-066E-51D7-E945-B34C7AA7365B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985332" y="3838132"/>
              <a:ext cx="761440" cy="2539365"/>
            </p:xfrm>
            <a:graphic>
              <a:graphicData uri="http://schemas.openxmlformats.org/drawingml/2006/table">
                <a:tbl>
                  <a:tblPr firstRow="1" bandRow="1">
                    <a:tableStyleId>{284E427A-3D55-4303-BF80-6455036E1DE7}</a:tableStyleId>
                  </a:tblPr>
                  <a:tblGrid>
                    <a:gridCol w="761440">
                      <a:extLst>
                        <a:ext uri="{9D8B030D-6E8A-4147-A177-3AD203B41FA5}">
                          <a16:colId xmlns:a16="http://schemas.microsoft.com/office/drawing/2014/main" val="476073063"/>
                        </a:ext>
                      </a:extLst>
                    </a:gridCol>
                  </a:tblGrid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de-DE" sz="1600" b="0" u="none" strike="noStrike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y</m:t>
                                </m:r>
                                <m:r>
                                  <a:rPr lang="de-DE" sz="1600" b="0" u="none" strike="noStrike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de-DE" sz="1600" b="0" i="1" u="none" strike="noStrike" smtClean="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de-DE" sz="1600" b="0" u="none" strike="noStrike" smtClean="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y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de-DE" sz="1600" b="0" i="0" u="none" strike="noStrike" dirty="0">
                            <a:solidFill>
                              <a:schemeClr val="bg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980812640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350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884531569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215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74390277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42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923457496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1210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47900759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630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390597593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10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722596144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73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663244273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1525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062354605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230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298909399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155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98704067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65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81737042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u="none" strike="noStrike" dirty="0">
                              <a:solidFill>
                                <a:srgbClr val="000000"/>
                              </a:solidFill>
                              <a:effectLst/>
                            </a:rPr>
                            <a:t>980</a:t>
                          </a:r>
                          <a:endParaRPr lang="de-DE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43070667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elle 3">
                <a:extLst>
                  <a:ext uri="{FF2B5EF4-FFF2-40B4-BE49-F238E27FC236}">
                    <a16:creationId xmlns:a16="http://schemas.microsoft.com/office/drawing/2014/main" id="{DAB52A9B-066E-51D7-E945-B34C7AA7365B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985332" y="3838132"/>
              <a:ext cx="761440" cy="2539365"/>
            </p:xfrm>
            <a:graphic>
              <a:graphicData uri="http://schemas.openxmlformats.org/drawingml/2006/table">
                <a:tbl>
                  <a:tblPr firstRow="1" bandRow="1">
                    <a:tableStyleId>{284E427A-3D55-4303-BF80-6455036E1DE7}</a:tableStyleId>
                  </a:tblPr>
                  <a:tblGrid>
                    <a:gridCol w="761440">
                      <a:extLst>
                        <a:ext uri="{9D8B030D-6E8A-4147-A177-3AD203B41FA5}">
                          <a16:colId xmlns:a16="http://schemas.microsoft.com/office/drawing/2014/main" val="476073063"/>
                        </a:ext>
                      </a:extLst>
                    </a:gridCol>
                  </a:tblGrid>
                  <a:tr h="253365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9525" marR="9525" marT="9525" marB="0" anchor="b">
                        <a:blipFill>
                          <a:blip r:embed="rId3"/>
                          <a:stretch>
                            <a:fillRect t="-7143" r="-1587" b="-9261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80812640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350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884531569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215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74390277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42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923457496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1210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47900759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630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390597593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10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722596144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73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663244273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1525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062354605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230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298909399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155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98704067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65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81737042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980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430706679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5" name="Diagramm 4">
            <a:extLst>
              <a:ext uri="{FF2B5EF4-FFF2-40B4-BE49-F238E27FC236}">
                <a16:creationId xmlns:a16="http://schemas.microsoft.com/office/drawing/2014/main" id="{BEA839BC-BD90-F7F7-C458-495E8C980F5B}"/>
              </a:ext>
            </a:extLst>
          </p:cNvPr>
          <p:cNvGraphicFramePr>
            <a:graphicFrameLocks/>
          </p:cNvGraphicFramePr>
          <p:nvPr/>
        </p:nvGraphicFramePr>
        <p:xfrm>
          <a:off x="4887299" y="356870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elle 5">
                <a:extLst>
                  <a:ext uri="{FF2B5EF4-FFF2-40B4-BE49-F238E27FC236}">
                    <a16:creationId xmlns:a16="http://schemas.microsoft.com/office/drawing/2014/main" id="{4664E381-03C9-95C4-6944-9A6682B7D3CF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223892" y="3838132"/>
              <a:ext cx="761440" cy="2539365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761440">
                      <a:extLst>
                        <a:ext uri="{9D8B030D-6E8A-4147-A177-3AD203B41FA5}">
                          <a16:colId xmlns:a16="http://schemas.microsoft.com/office/drawing/2014/main" val="963991280"/>
                        </a:ext>
                      </a:extLst>
                    </a:gridCol>
                  </a:tblGrid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600" b="0" u="none" strike="noStrike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oMath>
                            </m:oMathPara>
                          </a14:m>
                          <a:endParaRPr lang="de-DE" sz="1600" b="0" i="0" u="none" strike="noStrike">
                            <a:solidFill>
                              <a:schemeClr val="bg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980812640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27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884531569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24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74390277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14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923457496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32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47900759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29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390597593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12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722596144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663244273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33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062354605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25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298909399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22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98704067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18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81737042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31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43070667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elle 5">
                <a:extLst>
                  <a:ext uri="{FF2B5EF4-FFF2-40B4-BE49-F238E27FC236}">
                    <a16:creationId xmlns:a16="http://schemas.microsoft.com/office/drawing/2014/main" id="{4664E381-03C9-95C4-6944-9A6682B7D3CF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223892" y="3838132"/>
              <a:ext cx="761440" cy="2539365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761440">
                      <a:extLst>
                        <a:ext uri="{9D8B030D-6E8A-4147-A177-3AD203B41FA5}">
                          <a16:colId xmlns:a16="http://schemas.microsoft.com/office/drawing/2014/main" val="963991280"/>
                        </a:ext>
                      </a:extLst>
                    </a:gridCol>
                  </a:tblGrid>
                  <a:tr h="253365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9525" marR="9525" marT="9525" marB="0" anchor="b">
                        <a:blipFill>
                          <a:blip r:embed="rId5"/>
                          <a:stretch>
                            <a:fillRect l="-794" t="-2381" r="-3175" b="-9261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80812640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27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884531569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24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74390277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14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923457496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32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47900759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29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390597593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12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722596144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663244273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33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062354605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25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298909399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22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98704067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18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81737042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31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430706679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13271580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F2A24A5-B20A-9049-ADCB-069D7F410E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Expanding </a:t>
            </a:r>
            <a:r>
              <a:rPr lang="de-DE" dirty="0" err="1"/>
              <a:t>existing</a:t>
            </a:r>
            <a:r>
              <a:rPr lang="de-DE" dirty="0"/>
              <a:t> </a:t>
            </a:r>
            <a:r>
              <a:rPr lang="de-DE" dirty="0" err="1"/>
              <a:t>models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D84A313-69B0-C40E-8E64-AEC39982E4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66414" cy="4351338"/>
          </a:xfrm>
        </p:spPr>
        <p:txBody>
          <a:bodyPr/>
          <a:lstStyle/>
          <a:p>
            <a:r>
              <a:rPr lang="en-US" dirty="0"/>
              <a:t>It may be a good idea to expand an existing implementation of a model instead of building it from scratch.</a:t>
            </a:r>
          </a:p>
          <a:p>
            <a:r>
              <a:rPr lang="en-US" dirty="0"/>
              <a:t>In this way, the functionalities are adopted that do not have to be adapted at all.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7D53203-EB91-65BF-3533-F9A21E1143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77873" y="2294137"/>
            <a:ext cx="5305425" cy="2844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6299230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B660AFB-7FB1-FF59-A0F2-32866694B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Power </a:t>
            </a:r>
            <a:r>
              <a:rPr lang="de-DE" dirty="0" err="1"/>
              <a:t>function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6624FC4C-E6C6-F297-B3B3-E26991D5AA9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5966637" cy="2406133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Power functions have the form</a:t>
                </a:r>
                <a:endParaRPr lang="de-DE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p>
                    </m:oMath>
                  </m:oMathPara>
                </a14:m>
                <a:endParaRPr lang="de-DE" dirty="0"/>
              </a:p>
              <a:p>
                <a:r>
                  <a:rPr lang="en-US" dirty="0"/>
                  <a:t>We get a linear function by taking the logarithm of the equation:</a:t>
                </a:r>
                <a:endParaRPr lang="de-DE" sz="28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800" b="0" i="1" smtClean="0">
                          <a:latin typeface="Cambria Math" panose="02040503050406030204" pitchFamily="18" charset="0"/>
                        </a:rPr>
                        <m:t>𝑙𝑛</m:t>
                      </m:r>
                      <m:d>
                        <m:dPr>
                          <m:ctrlPr>
                            <a:rPr lang="de-DE" sz="28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de-DE" sz="2800" b="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2800" b="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</m:d>
                      <m:r>
                        <a:rPr lang="de-DE" sz="2800" b="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2800" b="0" i="1">
                          <a:latin typeface="Cambria Math" panose="02040503050406030204" pitchFamily="18" charset="0"/>
                        </a:rPr>
                        <m:t>𝑙𝑛</m:t>
                      </m:r>
                      <m:d>
                        <m:dPr>
                          <m:ctrlPr>
                            <a:rPr lang="de-DE" sz="28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de-DE" sz="2800" b="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⋅</m:t>
                          </m:r>
                          <m:sSup>
                            <m:sSupPr>
                              <m:ctrlPr>
                                <a:rPr lang="de-DE" sz="2800" b="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lang="de-DE" sz="2800" b="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de-DE" sz="2800" b="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𝑎</m:t>
                              </m:r>
                            </m:sup>
                          </m:sSup>
                        </m:e>
                      </m:d>
                      <m:r>
                        <a:rPr lang="de-DE" sz="2800" b="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2800" b="0" i="1">
                          <a:latin typeface="Cambria Math" panose="02040503050406030204" pitchFamily="18" charset="0"/>
                        </a:rPr>
                        <m:t>𝑙𝑛</m:t>
                      </m:r>
                      <m:d>
                        <m:dPr>
                          <m:ctrlPr>
                            <a:rPr lang="de-DE" sz="28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de-DE" sz="2800" b="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e-DE" sz="2800" b="0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de-DE" sz="2800" b="0" i="1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de-DE" sz="2800" b="0" i="1">
                          <a:latin typeface="Cambria Math" panose="02040503050406030204" pitchFamily="18" charset="0"/>
                        </a:rPr>
                        <m:t>𝑙𝑛</m:t>
                      </m:r>
                      <m:d>
                        <m:dPr>
                          <m:ctrlPr>
                            <a:rPr lang="de-DE" sz="28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de-DE" sz="2800" dirty="0"/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6624FC4C-E6C6-F297-B3B3-E26991D5AA9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5966637" cy="2406133"/>
              </a:xfrm>
              <a:blipFill>
                <a:blip r:embed="rId3"/>
                <a:stretch>
                  <a:fillRect l="-1736" t="-4051" r="-112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elle 10">
                <a:extLst>
                  <a:ext uri="{FF2B5EF4-FFF2-40B4-BE49-F238E27FC236}">
                    <a16:creationId xmlns:a16="http://schemas.microsoft.com/office/drawing/2014/main" id="{9EBF37E4-0640-4E9F-FE0E-FBFAEDA6F445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937028" y="4366696"/>
              <a:ext cx="1522880" cy="1777365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761440">
                      <a:extLst>
                        <a:ext uri="{9D8B030D-6E8A-4147-A177-3AD203B41FA5}">
                          <a16:colId xmlns:a16="http://schemas.microsoft.com/office/drawing/2014/main" val="963991280"/>
                        </a:ext>
                      </a:extLst>
                    </a:gridCol>
                    <a:gridCol w="761440">
                      <a:extLst>
                        <a:ext uri="{9D8B030D-6E8A-4147-A177-3AD203B41FA5}">
                          <a16:colId xmlns:a16="http://schemas.microsoft.com/office/drawing/2014/main" val="476073063"/>
                        </a:ext>
                      </a:extLst>
                    </a:gridCol>
                  </a:tblGrid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600" b="0" u="none" strike="noStrike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oMath>
                            </m:oMathPara>
                          </a14:m>
                          <a:endParaRPr lang="de-DE" sz="1600" b="0" i="0" u="none" strike="noStrike">
                            <a:solidFill>
                              <a:schemeClr val="bg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600" b="0" u="none" strike="noStrike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de-DE" sz="1600" b="0" i="0" u="none" strike="noStrike">
                            <a:solidFill>
                              <a:schemeClr val="bg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980812640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u="none" strike="noStrike">
                              <a:effectLst/>
                            </a:rPr>
                            <a:t>30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u="none" strike="noStrike" dirty="0">
                              <a:effectLst/>
                            </a:rPr>
                            <a:t>100</a:t>
                          </a:r>
                          <a:endParaRPr lang="de-DE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884531569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u="none" strike="noStrike">
                              <a:effectLst/>
                            </a:rPr>
                            <a:t>25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u="none" strike="noStrike" dirty="0">
                              <a:effectLst/>
                            </a:rPr>
                            <a:t>200</a:t>
                          </a:r>
                          <a:endParaRPr lang="de-DE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74390277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u="none" strike="noStrike">
                              <a:effectLst/>
                            </a:rPr>
                            <a:t>20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u="none" strike="noStrike" dirty="0">
                              <a:effectLst/>
                            </a:rPr>
                            <a:t>240</a:t>
                          </a:r>
                          <a:endParaRPr lang="de-DE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923457496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u="none" strike="noStrike">
                              <a:effectLst/>
                            </a:rPr>
                            <a:t>18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u="none" strike="noStrike" dirty="0">
                              <a:effectLst/>
                            </a:rPr>
                            <a:t>300</a:t>
                          </a:r>
                          <a:endParaRPr lang="de-DE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47900759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u="none" strike="noStrike">
                              <a:effectLst/>
                            </a:rPr>
                            <a:t>15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u="none" strike="noStrike" dirty="0">
                              <a:effectLst/>
                            </a:rPr>
                            <a:t>400</a:t>
                          </a:r>
                          <a:endParaRPr lang="de-DE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390597593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u="none" strike="noStrike">
                              <a:effectLst/>
                            </a:rPr>
                            <a:t>10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u="none" strike="noStrike" dirty="0">
                              <a:effectLst/>
                            </a:rPr>
                            <a:t>600</a:t>
                          </a:r>
                          <a:endParaRPr lang="de-DE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722596144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u="none" strike="noStrike">
                              <a:effectLst/>
                            </a:rPr>
                            <a:t>5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u="none" strike="noStrike" dirty="0">
                              <a:effectLst/>
                            </a:rPr>
                            <a:t>1000</a:t>
                          </a:r>
                          <a:endParaRPr lang="de-DE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663244273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u="none" strike="noStrike">
                              <a:effectLst/>
                            </a:rPr>
                            <a:t>1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u="none" strike="noStrike" dirty="0">
                              <a:effectLst/>
                            </a:rPr>
                            <a:t>5000</a:t>
                          </a:r>
                          <a:endParaRPr lang="de-DE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06235460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elle 10">
                <a:extLst>
                  <a:ext uri="{FF2B5EF4-FFF2-40B4-BE49-F238E27FC236}">
                    <a16:creationId xmlns:a16="http://schemas.microsoft.com/office/drawing/2014/main" id="{9EBF37E4-0640-4E9F-FE0E-FBFAEDA6F445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937028" y="4366696"/>
              <a:ext cx="1522880" cy="1777365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761440">
                      <a:extLst>
                        <a:ext uri="{9D8B030D-6E8A-4147-A177-3AD203B41FA5}">
                          <a16:colId xmlns:a16="http://schemas.microsoft.com/office/drawing/2014/main" val="963991280"/>
                        </a:ext>
                      </a:extLst>
                    </a:gridCol>
                    <a:gridCol w="761440">
                      <a:extLst>
                        <a:ext uri="{9D8B030D-6E8A-4147-A177-3AD203B41FA5}">
                          <a16:colId xmlns:a16="http://schemas.microsoft.com/office/drawing/2014/main" val="476073063"/>
                        </a:ext>
                      </a:extLst>
                    </a:gridCol>
                  </a:tblGrid>
                  <a:tr h="253365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9525" marR="9525" marT="9525" marB="0" anchor="b">
                        <a:blipFill>
                          <a:blip r:embed="rId4"/>
                          <a:stretch>
                            <a:fillRect l="-794" t="-2381" r="-102381" b="-628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9525" marR="9525" marT="9525" marB="0" anchor="b">
                        <a:blipFill>
                          <a:blip r:embed="rId4"/>
                          <a:stretch>
                            <a:fillRect l="-101600" t="-2381" r="-3200" b="-62857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80812640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u="none" strike="noStrike">
                              <a:effectLst/>
                            </a:rPr>
                            <a:t>30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u="none" strike="noStrike">
                              <a:effectLst/>
                            </a:rPr>
                            <a:t>100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884531569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u="none" strike="noStrike">
                              <a:effectLst/>
                            </a:rPr>
                            <a:t>25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u="none" strike="noStrike">
                              <a:effectLst/>
                            </a:rPr>
                            <a:t>200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74390277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u="none" strike="noStrike">
                              <a:effectLst/>
                            </a:rPr>
                            <a:t>20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u="none" strike="noStrike">
                              <a:effectLst/>
                            </a:rPr>
                            <a:t>240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923457496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u="none" strike="noStrike">
                              <a:effectLst/>
                            </a:rPr>
                            <a:t>18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u="none" strike="noStrike">
                              <a:effectLst/>
                            </a:rPr>
                            <a:t>300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47900759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u="none" strike="noStrike">
                              <a:effectLst/>
                            </a:rPr>
                            <a:t>15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u="none" strike="noStrike">
                              <a:effectLst/>
                            </a:rPr>
                            <a:t>400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390597593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u="none" strike="noStrike">
                              <a:effectLst/>
                            </a:rPr>
                            <a:t>10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u="none" strike="noStrike">
                              <a:effectLst/>
                            </a:rPr>
                            <a:t>600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722596144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u="none" strike="noStrike">
                              <a:effectLst/>
                            </a:rPr>
                            <a:t>5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u="none" strike="noStrike">
                              <a:effectLst/>
                            </a:rPr>
                            <a:t>1000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663244273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u="none" strike="noStrike">
                              <a:effectLst/>
                            </a:rPr>
                            <a:t>1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u="none" strike="noStrike">
                              <a:effectLst/>
                            </a:rPr>
                            <a:t>5000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06235460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Tabelle 11">
                <a:extLst>
                  <a:ext uri="{FF2B5EF4-FFF2-40B4-BE49-F238E27FC236}">
                    <a16:creationId xmlns:a16="http://schemas.microsoft.com/office/drawing/2014/main" id="{2753A909-E030-24A8-969B-3D2BE70B7E25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638563" y="4366695"/>
              <a:ext cx="1522880" cy="177736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61440">
                      <a:extLst>
                        <a:ext uri="{9D8B030D-6E8A-4147-A177-3AD203B41FA5}">
                          <a16:colId xmlns:a16="http://schemas.microsoft.com/office/drawing/2014/main" val="963991280"/>
                        </a:ext>
                      </a:extLst>
                    </a:gridCol>
                    <a:gridCol w="761440">
                      <a:extLst>
                        <a:ext uri="{9D8B030D-6E8A-4147-A177-3AD203B41FA5}">
                          <a16:colId xmlns:a16="http://schemas.microsoft.com/office/drawing/2014/main" val="476073063"/>
                        </a:ext>
                      </a:extLst>
                    </a:gridCol>
                  </a:tblGrid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de-DE" sz="1600" b="0" u="none" strike="noStrike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ln</m:t>
                                </m:r>
                                <m:d>
                                  <m:dPr>
                                    <m:ctrlPr>
                                      <a:rPr lang="de-DE" sz="1600" b="0" i="1" u="none" strike="noStrike" smtClean="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sz="1600" b="0" u="none" strike="noStrike" smtClean="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de-DE" sz="1600" b="0" i="0" u="none" strike="noStrike">
                            <a:solidFill>
                              <a:schemeClr val="bg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de-DE" sz="1600" b="0" u="none" strike="noStrike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ln</m:t>
                                </m:r>
                                <m:d>
                                  <m:dPr>
                                    <m:ctrlPr>
                                      <a:rPr lang="de-DE" sz="1600" b="0" i="1" u="none" strike="noStrike" smtClean="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sz="1600" b="0" u="none" strike="noStrike" smtClean="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de-DE" sz="1600" b="0" i="0" u="none" strike="noStrike">
                            <a:solidFill>
                              <a:schemeClr val="bg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980812640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3,4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4,61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884531569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3,22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5,3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74390277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3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5,48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923457496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2,89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5,7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47900759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2,71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5,99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390597593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2,3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6,4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722596144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1,61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6,91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663244273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0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8,52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06235460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Tabelle 11">
                <a:extLst>
                  <a:ext uri="{FF2B5EF4-FFF2-40B4-BE49-F238E27FC236}">
                    <a16:creationId xmlns:a16="http://schemas.microsoft.com/office/drawing/2014/main" id="{2753A909-E030-24A8-969B-3D2BE70B7E25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638563" y="4366695"/>
              <a:ext cx="1522880" cy="177736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61440">
                      <a:extLst>
                        <a:ext uri="{9D8B030D-6E8A-4147-A177-3AD203B41FA5}">
                          <a16:colId xmlns:a16="http://schemas.microsoft.com/office/drawing/2014/main" val="963991280"/>
                        </a:ext>
                      </a:extLst>
                    </a:gridCol>
                    <a:gridCol w="761440">
                      <a:extLst>
                        <a:ext uri="{9D8B030D-6E8A-4147-A177-3AD203B41FA5}">
                          <a16:colId xmlns:a16="http://schemas.microsoft.com/office/drawing/2014/main" val="476073063"/>
                        </a:ext>
                      </a:extLst>
                    </a:gridCol>
                  </a:tblGrid>
                  <a:tr h="253365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9525" marR="9525" marT="9525" marB="0" anchor="b">
                        <a:blipFill>
                          <a:blip r:embed="rId5"/>
                          <a:stretch>
                            <a:fillRect l="-794" t="-2381" r="-102381" b="-628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9525" marR="9525" marT="9525" marB="0" anchor="b">
                        <a:blipFill>
                          <a:blip r:embed="rId5"/>
                          <a:stretch>
                            <a:fillRect l="-101600" t="-2381" r="-3200" b="-62857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80812640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3,4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4,61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884531569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3,22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5,3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74390277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3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5,48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923457496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2,89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5,7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47900759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2,71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5,99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390597593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2,3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6,4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722596144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1,61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6,91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663244273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0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8,52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06235460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" name="Tabelle 13">
                <a:extLst>
                  <a:ext uri="{FF2B5EF4-FFF2-40B4-BE49-F238E27FC236}">
                    <a16:creationId xmlns:a16="http://schemas.microsoft.com/office/drawing/2014/main" id="{EE10C8DA-3058-78E4-3A7E-42A6DF636491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0507300" y="4390105"/>
              <a:ext cx="761440" cy="1777365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761440">
                      <a:extLst>
                        <a:ext uri="{9D8B030D-6E8A-4147-A177-3AD203B41FA5}">
                          <a16:colId xmlns:a16="http://schemas.microsoft.com/office/drawing/2014/main" val="3068334757"/>
                        </a:ext>
                      </a:extLst>
                    </a:gridCol>
                  </a:tblGrid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de-DE" sz="1600" b="0" i="1" u="none" strike="noStrike" smtClean="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de-DE" sz="1600" b="0" u="none" strike="noStrike" smtClean="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de-DE" sz="1600" b="0" i="0" u="none" strike="noStrike">
                            <a:solidFill>
                              <a:schemeClr val="bg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019925366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155,88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671715926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188,86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299276461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238,86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10366014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266,88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791997565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323,34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05432637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495,46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635210033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1027,72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366798143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5592,58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90381650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" name="Tabelle 13">
                <a:extLst>
                  <a:ext uri="{FF2B5EF4-FFF2-40B4-BE49-F238E27FC236}">
                    <a16:creationId xmlns:a16="http://schemas.microsoft.com/office/drawing/2014/main" id="{EE10C8DA-3058-78E4-3A7E-42A6DF636491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0507300" y="4390105"/>
              <a:ext cx="761440" cy="1777365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761440">
                      <a:extLst>
                        <a:ext uri="{9D8B030D-6E8A-4147-A177-3AD203B41FA5}">
                          <a16:colId xmlns:a16="http://schemas.microsoft.com/office/drawing/2014/main" val="3068334757"/>
                        </a:ext>
                      </a:extLst>
                    </a:gridCol>
                  </a:tblGrid>
                  <a:tr h="253365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9525" marR="9525" marT="9525" marB="0" anchor="b">
                        <a:blipFill>
                          <a:blip r:embed="rId6"/>
                          <a:stretch>
                            <a:fillRect l="-794" t="-9524" r="-3175" b="-62857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19925366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155,88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671715926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188,86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299276461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238,86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10366014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266,88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791997565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323,34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05432637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495,46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635210033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1027,72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366798143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5592,58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90381650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9" name="Pfeil: nach rechts 18">
            <a:extLst>
              <a:ext uri="{FF2B5EF4-FFF2-40B4-BE49-F238E27FC236}">
                <a16:creationId xmlns:a16="http://schemas.microsoft.com/office/drawing/2014/main" id="{B6E9046C-57A7-6D21-E60E-B96262D8CA9C}"/>
              </a:ext>
            </a:extLst>
          </p:cNvPr>
          <p:cNvSpPr/>
          <p:nvPr/>
        </p:nvSpPr>
        <p:spPr>
          <a:xfrm>
            <a:off x="2523704" y="5008603"/>
            <a:ext cx="1002570" cy="516959"/>
          </a:xfrm>
          <a:prstGeom prst="rightArrow">
            <a:avLst>
              <a:gd name="adj1" fmla="val 85714"/>
              <a:gd name="adj2" fmla="val 25969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/>
              <a:t>transform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83704173-6E8A-06C1-9AA2-75F81304EAAC}"/>
                  </a:ext>
                </a:extLst>
              </p:cNvPr>
              <p:cNvSpPr txBox="1"/>
              <p:nvPr/>
            </p:nvSpPr>
            <p:spPr>
              <a:xfrm>
                <a:off x="6223226" y="4703787"/>
                <a:ext cx="3246839" cy="1683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</m:e>
                      </m:func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=−1,05</m:t>
                      </m:r>
                    </m:oMath>
                  </m:oMathPara>
                </a14:m>
                <a:endParaRPr lang="de-DE" b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func>
                            <m:func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de-DE" b="0" i="0" smtClean="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d>
                            </m:e>
                          </m:func>
                        </m:sup>
                      </m:s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=5592,57</m:t>
                      </m:r>
                    </m:oMath>
                  </m:oMathPara>
                </a14:m>
                <a:endParaRPr lang="de-DE" b="0"/>
              </a:p>
              <a:p>
                <a:endParaRPr lang="de-DE" b="0" i="1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=−1,05</m:t>
                      </m:r>
                    </m:oMath>
                  </m:oMathPara>
                </a14:m>
                <a:endParaRPr lang="de-DE"/>
              </a:p>
              <a:p>
                <a:endParaRPr lang="de-DE" b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=5592,57⋅</m:t>
                      </m:r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−1,05</m:t>
                          </m:r>
                        </m:sup>
                      </m:sSup>
                    </m:oMath>
                  </m:oMathPara>
                </a14:m>
                <a:endParaRPr lang="de-DE" b="0"/>
              </a:p>
            </p:txBody>
          </p:sp>
        </mc:Choice>
        <mc:Fallback xmlns="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83704173-6E8A-06C1-9AA2-75F81304EA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3226" y="4703787"/>
                <a:ext cx="3246839" cy="1683666"/>
              </a:xfrm>
              <a:prstGeom prst="rect">
                <a:avLst/>
              </a:prstGeom>
              <a:blipFill>
                <a:blip r:embed="rId7"/>
                <a:stretch>
                  <a:fillRect b="-507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Pfeil: nach rechts 20">
            <a:extLst>
              <a:ext uri="{FF2B5EF4-FFF2-40B4-BE49-F238E27FC236}">
                <a16:creationId xmlns:a16="http://schemas.microsoft.com/office/drawing/2014/main" id="{7266A5DB-9658-EF5B-7AAC-7100E599F129}"/>
              </a:ext>
            </a:extLst>
          </p:cNvPr>
          <p:cNvSpPr/>
          <p:nvPr/>
        </p:nvSpPr>
        <p:spPr>
          <a:xfrm>
            <a:off x="5283014" y="5008603"/>
            <a:ext cx="1002570" cy="516959"/>
          </a:xfrm>
          <a:prstGeom prst="rightArrow">
            <a:avLst>
              <a:gd name="adj1" fmla="val 85714"/>
              <a:gd name="adj2" fmla="val 25969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 err="1"/>
              <a:t>regression</a:t>
            </a:r>
            <a:endParaRPr lang="de-DE" sz="1100" dirty="0"/>
          </a:p>
        </p:txBody>
      </p:sp>
      <p:sp>
        <p:nvSpPr>
          <p:cNvPr id="22" name="Pfeil: nach rechts 21">
            <a:extLst>
              <a:ext uri="{FF2B5EF4-FFF2-40B4-BE49-F238E27FC236}">
                <a16:creationId xmlns:a16="http://schemas.microsoft.com/office/drawing/2014/main" id="{26E6C166-1660-8CBF-8E6B-C13668C8360E}"/>
              </a:ext>
            </a:extLst>
          </p:cNvPr>
          <p:cNvSpPr/>
          <p:nvPr/>
        </p:nvSpPr>
        <p:spPr>
          <a:xfrm>
            <a:off x="9398838" y="5020307"/>
            <a:ext cx="1002570" cy="516959"/>
          </a:xfrm>
          <a:prstGeom prst="rightArrow">
            <a:avLst>
              <a:gd name="adj1" fmla="val 85714"/>
              <a:gd name="adj2" fmla="val 25969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/>
              <a:t>predict</a:t>
            </a:r>
          </a:p>
        </p:txBody>
      </p:sp>
      <p:sp>
        <p:nvSpPr>
          <p:cNvPr id="23" name="Geschweifte Klammer rechts 22">
            <a:extLst>
              <a:ext uri="{FF2B5EF4-FFF2-40B4-BE49-F238E27FC236}">
                <a16:creationId xmlns:a16="http://schemas.microsoft.com/office/drawing/2014/main" id="{20FBB1CF-B7D8-A3E7-B567-8D236419FE19}"/>
              </a:ext>
            </a:extLst>
          </p:cNvPr>
          <p:cNvSpPr/>
          <p:nvPr/>
        </p:nvSpPr>
        <p:spPr>
          <a:xfrm rot="5400000">
            <a:off x="7681754" y="4701326"/>
            <a:ext cx="248020" cy="2484475"/>
          </a:xfrm>
          <a:prstGeom prst="rightBrace">
            <a:avLst>
              <a:gd name="adj1" fmla="val 26515"/>
              <a:gd name="adj2" fmla="val 50000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aphicFrame>
        <p:nvGraphicFramePr>
          <p:cNvPr id="4" name="Diagramm 3">
            <a:extLst>
              <a:ext uri="{FF2B5EF4-FFF2-40B4-BE49-F238E27FC236}">
                <a16:creationId xmlns:a16="http://schemas.microsoft.com/office/drawing/2014/main" id="{7D020428-13EF-47AA-85D5-DAD50AEF275C}"/>
              </a:ext>
            </a:extLst>
          </p:cNvPr>
          <p:cNvGraphicFramePr>
            <a:graphicFrameLocks/>
          </p:cNvGraphicFramePr>
          <p:nvPr/>
        </p:nvGraphicFramePr>
        <p:xfrm>
          <a:off x="6943060" y="610920"/>
          <a:ext cx="4572000" cy="28289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sp>
        <p:nvSpPr>
          <p:cNvPr id="5" name="Pfeil: nach rechts 4">
            <a:extLst>
              <a:ext uri="{FF2B5EF4-FFF2-40B4-BE49-F238E27FC236}">
                <a16:creationId xmlns:a16="http://schemas.microsoft.com/office/drawing/2014/main" id="{95643E4D-BC6F-4FC0-4F57-F1338099CC3D}"/>
              </a:ext>
            </a:extLst>
          </p:cNvPr>
          <p:cNvSpPr/>
          <p:nvPr/>
        </p:nvSpPr>
        <p:spPr>
          <a:xfrm>
            <a:off x="9407707" y="6257889"/>
            <a:ext cx="1002570" cy="516959"/>
          </a:xfrm>
          <a:prstGeom prst="rightArrow">
            <a:avLst>
              <a:gd name="adj1" fmla="val 85714"/>
              <a:gd name="adj2" fmla="val 25969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 err="1"/>
              <a:t>evaluate</a:t>
            </a:r>
            <a:endParaRPr lang="de-DE" sz="11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87672DFD-9DB3-4943-F089-89186B782434}"/>
                  </a:ext>
                </a:extLst>
              </p:cNvPr>
              <p:cNvSpPr txBox="1"/>
              <p:nvPr/>
            </p:nvSpPr>
            <p:spPr>
              <a:xfrm>
                <a:off x="10561122" y="6358857"/>
                <a:ext cx="117686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=0,998</m:t>
                      </m:r>
                    </m:oMath>
                  </m:oMathPara>
                </a14:m>
                <a:endParaRPr lang="de-DE"/>
              </a:p>
            </p:txBody>
          </p:sp>
        </mc:Choice>
        <mc:Fallback xmlns="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87672DFD-9DB3-4943-F089-89186B7824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61122" y="6358857"/>
                <a:ext cx="1176861" cy="276999"/>
              </a:xfrm>
              <a:prstGeom prst="rect">
                <a:avLst/>
              </a:prstGeom>
              <a:blipFill>
                <a:blip r:embed="rId9"/>
                <a:stretch>
                  <a:fillRect l="-4124" t="-4348" r="-4639" b="-652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7974187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E9B5BED-AA33-8C51-D0F5-421C6D7CC2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Polynomial </a:t>
            </a:r>
            <a:r>
              <a:rPr lang="de-DE" dirty="0" err="1"/>
              <a:t>function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AE0793A1-CD2B-F862-3CB1-40EEDC4A6C0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097066" cy="1876748"/>
              </a:xfrm>
            </p:spPr>
            <p:txBody>
              <a:bodyPr>
                <a:normAutofit fontScale="55000" lnSpcReduction="20000"/>
              </a:bodyPr>
              <a:lstStyle/>
              <a:p>
                <a:r>
                  <a:rPr lang="de-DE" dirty="0"/>
                  <a:t>Polynomial </a:t>
                </a:r>
                <a:r>
                  <a:rPr lang="de-DE" dirty="0" err="1"/>
                  <a:t>function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degree</a:t>
                </a:r>
                <a:r>
                  <a:rPr lang="de-DE" dirty="0"/>
                  <a:t> 2: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800" b="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de-DE" sz="2800" b="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2800" b="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de-DE" sz="28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de-DE" sz="2800" b="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2800" b="0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de-DE" sz="2800" b="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e-DE" sz="2800" b="0" i="1">
                          <a:latin typeface="Cambria Math" panose="02040503050406030204" pitchFamily="18" charset="0"/>
                        </a:rPr>
                        <m:t>𝑏</m:t>
                      </m:r>
                      <m:sSup>
                        <m:sSupPr>
                          <m:ctrlPr>
                            <a:rPr lang="de-DE" sz="2800" b="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2800" b="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de-DE" sz="2800" b="0" i="1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  <m:r>
                        <a:rPr lang="de-DE" sz="2800" b="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e-DE" sz="2800" b="0" i="1">
                          <a:latin typeface="Cambria Math" panose="02040503050406030204" pitchFamily="18" charset="0"/>
                        </a:rPr>
                        <m:t>𝑐</m:t>
                      </m:r>
                      <m:sSup>
                        <m:sSupPr>
                          <m:ctrlPr>
                            <a:rPr lang="de-DE" sz="2800" b="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2800" b="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de-DE" sz="2800" b="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de-DE" sz="2800" dirty="0"/>
              </a:p>
              <a:p>
                <a:endParaRPr lang="de-DE" dirty="0"/>
              </a:p>
              <a:p>
                <a:r>
                  <a:rPr lang="en-US" dirty="0"/>
                  <a:t>We get the equation by expanding the calculation path from above in the following way: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2800" b="0" i="1" smtClean="0">
                              <a:solidFill>
                                <a:schemeClr val="accent1"/>
                              </a:solidFill>
                              <a:effectLst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de-DE" sz="2800" i="1">
                                  <a:solidFill>
                                    <a:schemeClr val="accent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de-DE" sz="2800" i="1">
                                      <a:solidFill>
                                        <a:schemeClr val="accent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2800" b="0" i="1">
                                        <a:solidFill>
                                          <a:schemeClr val="accent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</m:t>
                                    </m:r>
                                  </m:e>
                                </m:mr>
                                <m:mr>
                                  <m:e>
                                    <m:sSup>
                                      <m:sSupPr>
                                        <m:ctrlPr>
                                          <a:rPr lang="de-DE" sz="2800" i="1">
                                            <a:solidFill>
                                              <a:schemeClr val="accent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de-DE" sz="2800" b="0" i="1">
                                            <a:solidFill>
                                              <a:schemeClr val="accent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de-DE" sz="2800" b="0" i="1">
                                            <a:solidFill>
                                              <a:schemeClr val="accent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 </m:t>
                                        </m:r>
                                      </m:sup>
                                    </m:sSup>
                                  </m:e>
                                </m:mr>
                                <m:mr>
                                  <m:e>
                                    <m:sSup>
                                      <m:sSupPr>
                                        <m:ctrlPr>
                                          <a:rPr lang="de-DE" sz="2800" i="1">
                                            <a:solidFill>
                                              <a:schemeClr val="accent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de-DE" sz="2800" b="0" i="1">
                                            <a:solidFill>
                                              <a:schemeClr val="accent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de-DE" sz="2800" b="0" i="1">
                                            <a:solidFill>
                                              <a:schemeClr val="accent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de-DE" sz="2800" b="0" i="1">
                              <a:solidFill>
                                <a:schemeClr val="accent1"/>
                              </a:solidFill>
                              <a:effectLst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</m:t>
                          </m:r>
                        </m:sup>
                      </m:sSup>
                      <m:r>
                        <a:rPr lang="de-DE" sz="2800" b="0" i="1">
                          <a:solidFill>
                            <a:schemeClr val="accent1"/>
                          </a:solidFill>
                          <a:effectLst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⋅</m:t>
                      </m:r>
                      <m:r>
                        <a:rPr lang="de-DE" sz="2800" b="0" i="1">
                          <a:solidFill>
                            <a:schemeClr val="accent1"/>
                          </a:solidFill>
                          <a:effectLst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𝑦</m:t>
                      </m:r>
                      <m:r>
                        <a:rPr lang="de-DE" sz="2800" b="0" i="1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p>
                        <m:sSupPr>
                          <m:ctrlPr>
                            <a:rPr lang="de-DE" sz="2800" b="0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de-DE" sz="2800" i="1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de-DE" sz="2800" i="1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2800" b="0" i="1">
                                        <a:solidFill>
                                          <a:schemeClr val="accent2">
                                            <a:lumMod val="75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</m:t>
                                    </m:r>
                                  </m:e>
                                </m:mr>
                                <m:mr>
                                  <m:e>
                                    <m:sSup>
                                      <m:sSupPr>
                                        <m:ctrlPr>
                                          <a:rPr lang="de-DE" sz="2800" i="1">
                                            <a:solidFill>
                                              <a:schemeClr val="accent2">
                                                <a:lumMod val="75000"/>
                                              </a:schemeClr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de-DE" sz="2800" b="0" i="1">
                                            <a:solidFill>
                                              <a:schemeClr val="accent2">
                                                <a:lumMod val="75000"/>
                                              </a:schemeClr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de-DE" sz="2800" b="0" i="1">
                                            <a:solidFill>
                                              <a:schemeClr val="accent2">
                                                <a:lumMod val="75000"/>
                                              </a:schemeClr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 </m:t>
                                        </m:r>
                                      </m:sup>
                                    </m:sSup>
                                  </m:e>
                                </m:mr>
                                <m:mr>
                                  <m:e>
                                    <m:sSup>
                                      <m:sSupPr>
                                        <m:ctrlPr>
                                          <a:rPr lang="de-DE" sz="2800" i="1">
                                            <a:solidFill>
                                              <a:schemeClr val="accent2">
                                                <a:lumMod val="75000"/>
                                              </a:schemeClr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de-DE" sz="2800" b="0" i="1">
                                            <a:solidFill>
                                              <a:schemeClr val="accent2">
                                                <a:lumMod val="75000"/>
                                              </a:schemeClr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de-DE" sz="2800" b="0" i="1">
                                            <a:solidFill>
                                              <a:schemeClr val="accent2">
                                                <a:lumMod val="75000"/>
                                              </a:schemeClr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de-DE" sz="2800" b="0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</m:t>
                          </m:r>
                        </m:sup>
                      </m:sSup>
                      <m:r>
                        <a:rPr lang="de-DE" sz="2800" b="0" i="1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de-DE" sz="2800" b="0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de-DE" sz="2800" i="1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de-DE" sz="2800" i="1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2800" b="0" i="1">
                                        <a:solidFill>
                                          <a:schemeClr val="accent2">
                                            <a:lumMod val="75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</m:t>
                                    </m:r>
                                  </m:e>
                                </m:mr>
                                <m:mr>
                                  <m:e>
                                    <m:sSup>
                                      <m:sSupPr>
                                        <m:ctrlPr>
                                          <a:rPr lang="de-DE" sz="2800" i="1">
                                            <a:solidFill>
                                              <a:schemeClr val="accent2">
                                                <a:lumMod val="75000"/>
                                              </a:schemeClr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de-DE" sz="2800" b="0" i="1">
                                            <a:solidFill>
                                              <a:schemeClr val="accent2">
                                                <a:lumMod val="75000"/>
                                              </a:schemeClr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de-DE" sz="2800" b="0" i="1">
                                            <a:solidFill>
                                              <a:schemeClr val="accent2">
                                                <a:lumMod val="75000"/>
                                              </a:schemeClr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 </m:t>
                                        </m:r>
                                      </m:sup>
                                    </m:sSup>
                                  </m:e>
                                </m:mr>
                                <m:mr>
                                  <m:e>
                                    <m:sSup>
                                      <m:sSupPr>
                                        <m:ctrlPr>
                                          <a:rPr lang="de-DE" sz="2800" i="1">
                                            <a:solidFill>
                                              <a:schemeClr val="accent2">
                                                <a:lumMod val="75000"/>
                                              </a:schemeClr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de-DE" sz="2800" b="0" i="1">
                                            <a:solidFill>
                                              <a:schemeClr val="accent2">
                                                <a:lumMod val="75000"/>
                                              </a:schemeClr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de-DE" sz="2800" b="0" i="1">
                                            <a:solidFill>
                                              <a:schemeClr val="accent2">
                                                <a:lumMod val="75000"/>
                                              </a:schemeClr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de-DE" sz="2800" b="0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de-DE" sz="2800" b="0" i="1"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de-DE" sz="2800" i="1">
                              <a:solidFill>
                                <a:schemeClr val="accent6"/>
                              </a:solidFill>
                              <a:effectLst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2800" i="1">
                                  <a:solidFill>
                                    <a:schemeClr val="accent6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sz="2800" b="0" i="1">
                                    <a:solidFill>
                                      <a:schemeClr val="accent6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𝑎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sz="2800" b="0" i="1">
                                    <a:solidFill>
                                      <a:schemeClr val="accent6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𝑏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sz="2800" b="0" i="1">
                                    <a:solidFill>
                                      <a:schemeClr val="accent6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𝑐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de-DE" sz="2800" dirty="0"/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AE0793A1-CD2B-F862-3CB1-40EEDC4A6C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097066" cy="1876748"/>
              </a:xfrm>
              <a:blipFill>
                <a:blip r:embed="rId2"/>
                <a:stretch>
                  <a:fillRect l="-359" t="-3571" r="-47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Diagramm 3">
            <a:extLst>
              <a:ext uri="{FF2B5EF4-FFF2-40B4-BE49-F238E27FC236}">
                <a16:creationId xmlns:a16="http://schemas.microsoft.com/office/drawing/2014/main" id="{6133EE6A-54F2-4106-A8C4-3C46C930AF32}"/>
              </a:ext>
            </a:extLst>
          </p:cNvPr>
          <p:cNvGraphicFramePr>
            <a:graphicFrameLocks/>
          </p:cNvGraphicFramePr>
          <p:nvPr/>
        </p:nvGraphicFramePr>
        <p:xfrm>
          <a:off x="6596976" y="365125"/>
          <a:ext cx="5164930" cy="31694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elle 6">
                <a:extLst>
                  <a:ext uri="{FF2B5EF4-FFF2-40B4-BE49-F238E27FC236}">
                    <a16:creationId xmlns:a16="http://schemas.microsoft.com/office/drawing/2014/main" id="{AAC63FC0-230F-5733-37FA-3EAA7D1DD498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840090" y="3702373"/>
              <a:ext cx="1522880" cy="2920365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761440">
                      <a:extLst>
                        <a:ext uri="{9D8B030D-6E8A-4147-A177-3AD203B41FA5}">
                          <a16:colId xmlns:a16="http://schemas.microsoft.com/office/drawing/2014/main" val="963991280"/>
                        </a:ext>
                      </a:extLst>
                    </a:gridCol>
                    <a:gridCol w="761440">
                      <a:extLst>
                        <a:ext uri="{9D8B030D-6E8A-4147-A177-3AD203B41FA5}">
                          <a16:colId xmlns:a16="http://schemas.microsoft.com/office/drawing/2014/main" val="476073063"/>
                        </a:ext>
                      </a:extLst>
                    </a:gridCol>
                  </a:tblGrid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600" b="0" u="none" strike="noStrike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oMath>
                            </m:oMathPara>
                          </a14:m>
                          <a:endParaRPr lang="de-DE" sz="1600" b="0" i="0" u="none" strike="noStrike">
                            <a:solidFill>
                              <a:schemeClr val="bg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600" b="0" u="none" strike="noStrike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de-DE" sz="1600" b="0" i="0" u="none" strike="noStrike">
                            <a:solidFill>
                              <a:schemeClr val="bg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980812640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1800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884531569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3600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844664397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45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6840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073002014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60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7200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181462109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75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8100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964851971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90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8460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190370633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105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8640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1525392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9000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74390277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135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9180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923457496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150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9000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47900759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165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8640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390597593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180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8460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722596144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195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8100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663244273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210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7740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06235460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elle 6">
                <a:extLst>
                  <a:ext uri="{FF2B5EF4-FFF2-40B4-BE49-F238E27FC236}">
                    <a16:creationId xmlns:a16="http://schemas.microsoft.com/office/drawing/2014/main" id="{AAC63FC0-230F-5733-37FA-3EAA7D1DD498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840090" y="3702373"/>
              <a:ext cx="1522880" cy="2920365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761440">
                      <a:extLst>
                        <a:ext uri="{9D8B030D-6E8A-4147-A177-3AD203B41FA5}">
                          <a16:colId xmlns:a16="http://schemas.microsoft.com/office/drawing/2014/main" val="963991280"/>
                        </a:ext>
                      </a:extLst>
                    </a:gridCol>
                    <a:gridCol w="761440">
                      <a:extLst>
                        <a:ext uri="{9D8B030D-6E8A-4147-A177-3AD203B41FA5}">
                          <a16:colId xmlns:a16="http://schemas.microsoft.com/office/drawing/2014/main" val="476073063"/>
                        </a:ext>
                      </a:extLst>
                    </a:gridCol>
                  </a:tblGrid>
                  <a:tr h="253365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9525" marR="9525" marT="9525" marB="0" anchor="b">
                        <a:blipFill>
                          <a:blip r:embed="rId4"/>
                          <a:stretch>
                            <a:fillRect l="-794" t="-2381" r="-102381" b="-10738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9525" marR="9525" marT="9525" marB="0" anchor="b">
                        <a:blipFill>
                          <a:blip r:embed="rId4"/>
                          <a:stretch>
                            <a:fillRect l="-101600" t="-2381" r="-3200" b="-107381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80812640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1800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884531569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3600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844664397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45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6840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073002014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60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7200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181462109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75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8100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964851971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90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8460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190370633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105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8640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1525392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9000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74390277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135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9180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923457496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150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9000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47900759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165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8640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390597593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180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8460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722596144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195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8100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663244273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210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7740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06235460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8" name="Pfeil: nach rechts 7">
            <a:extLst>
              <a:ext uri="{FF2B5EF4-FFF2-40B4-BE49-F238E27FC236}">
                <a16:creationId xmlns:a16="http://schemas.microsoft.com/office/drawing/2014/main" id="{57CFC665-EA98-DC75-C588-69E1DE0431C5}"/>
              </a:ext>
            </a:extLst>
          </p:cNvPr>
          <p:cNvSpPr/>
          <p:nvPr/>
        </p:nvSpPr>
        <p:spPr>
          <a:xfrm>
            <a:off x="2523704" y="5008603"/>
            <a:ext cx="1002570" cy="516959"/>
          </a:xfrm>
          <a:prstGeom prst="rightArrow">
            <a:avLst>
              <a:gd name="adj1" fmla="val 85714"/>
              <a:gd name="adj2" fmla="val 25969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/>
              <a:t>transform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8782EE52-79FD-EA35-BDA5-B1B9CD351769}"/>
                  </a:ext>
                </a:extLst>
              </p:cNvPr>
              <p:cNvSpPr txBox="1"/>
              <p:nvPr/>
            </p:nvSpPr>
            <p:spPr>
              <a:xfrm>
                <a:off x="4350553" y="4742598"/>
                <a:ext cx="4178182" cy="166199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=881,20</m:t>
                      </m:r>
                    </m:oMath>
                  </m:oMathPara>
                </a14:m>
                <a:endParaRPr lang="de-DE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=122,96</m:t>
                      </m:r>
                    </m:oMath>
                  </m:oMathPara>
                </a14:m>
                <a:endParaRPr lang="de-DE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=−0,443</m:t>
                      </m:r>
                    </m:oMath>
                  </m:oMathPara>
                </a14:m>
                <a:endParaRPr lang="de-DE" dirty="0"/>
              </a:p>
              <a:p>
                <a:endParaRPr lang="de-DE" b="0" dirty="0"/>
              </a:p>
              <a:p>
                <a:endParaRPr lang="de-DE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=881,2+122,96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−0,443</m:t>
                      </m:r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8782EE52-79FD-EA35-BDA5-B1B9CD3517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0553" y="4742598"/>
                <a:ext cx="4178182" cy="1661993"/>
              </a:xfrm>
              <a:prstGeom prst="rect">
                <a:avLst/>
              </a:prstGeom>
              <a:blipFill>
                <a:blip r:embed="rId5"/>
                <a:stretch>
                  <a:fillRect b="-476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Pfeil: nach rechts 9">
            <a:extLst>
              <a:ext uri="{FF2B5EF4-FFF2-40B4-BE49-F238E27FC236}">
                <a16:creationId xmlns:a16="http://schemas.microsoft.com/office/drawing/2014/main" id="{27587D8E-8492-2185-10CF-9C12D8276172}"/>
              </a:ext>
            </a:extLst>
          </p:cNvPr>
          <p:cNvSpPr/>
          <p:nvPr/>
        </p:nvSpPr>
        <p:spPr>
          <a:xfrm>
            <a:off x="4497645" y="5011785"/>
            <a:ext cx="1002570" cy="516959"/>
          </a:xfrm>
          <a:prstGeom prst="rightArrow">
            <a:avLst>
              <a:gd name="adj1" fmla="val 85714"/>
              <a:gd name="adj2" fmla="val 25969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 err="1"/>
              <a:t>regression</a:t>
            </a:r>
            <a:endParaRPr lang="de-DE" sz="1100" dirty="0"/>
          </a:p>
        </p:txBody>
      </p:sp>
      <p:sp>
        <p:nvSpPr>
          <p:cNvPr id="11" name="Pfeil: nach rechts 10">
            <a:extLst>
              <a:ext uri="{FF2B5EF4-FFF2-40B4-BE49-F238E27FC236}">
                <a16:creationId xmlns:a16="http://schemas.microsoft.com/office/drawing/2014/main" id="{437FB099-86C4-2FEA-EFFC-7DE90A058721}"/>
              </a:ext>
            </a:extLst>
          </p:cNvPr>
          <p:cNvSpPr/>
          <p:nvPr/>
        </p:nvSpPr>
        <p:spPr>
          <a:xfrm>
            <a:off x="7269545" y="5007316"/>
            <a:ext cx="1002570" cy="516959"/>
          </a:xfrm>
          <a:prstGeom prst="rightArrow">
            <a:avLst>
              <a:gd name="adj1" fmla="val 85714"/>
              <a:gd name="adj2" fmla="val 25969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/>
              <a:t>predict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Tabelle 11">
                <a:extLst>
                  <a:ext uri="{FF2B5EF4-FFF2-40B4-BE49-F238E27FC236}">
                    <a16:creationId xmlns:a16="http://schemas.microsoft.com/office/drawing/2014/main" id="{F56047D9-4D3F-8888-F3AC-9122BF1A419F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589113" y="3696847"/>
              <a:ext cx="761440" cy="292036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61440">
                      <a:extLst>
                        <a:ext uri="{9D8B030D-6E8A-4147-A177-3AD203B41FA5}">
                          <a16:colId xmlns:a16="http://schemas.microsoft.com/office/drawing/2014/main" val="963991280"/>
                        </a:ext>
                      </a:extLst>
                    </a:gridCol>
                  </a:tblGrid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de-DE" sz="1600" b="0" i="1" u="none" strike="noStrike" smtClean="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600" b="0" u="none" strike="noStrike" smtClean="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de-DE" sz="1600" b="0" u="none" strike="noStrike" smtClean="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de-DE" sz="1600" b="0" i="0" u="none" strike="noStrike">
                            <a:solidFill>
                              <a:schemeClr val="bg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980812640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225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884531569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u="none" strike="noStrike" dirty="0">
                              <a:solidFill>
                                <a:srgbClr val="000000"/>
                              </a:solidFill>
                              <a:effectLst/>
                            </a:rPr>
                            <a:t>900</a:t>
                          </a:r>
                          <a:endParaRPr lang="de-DE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844664397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2025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073002014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3600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181462109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5625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964851971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8100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190370633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11025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1525392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14400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74390277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18225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923457496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22500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47900759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27225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390597593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32400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722596144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38025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663244273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u="none" strike="noStrike" dirty="0">
                              <a:solidFill>
                                <a:srgbClr val="000000"/>
                              </a:solidFill>
                              <a:effectLst/>
                            </a:rPr>
                            <a:t>44100</a:t>
                          </a:r>
                          <a:endParaRPr lang="de-DE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06235460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Tabelle 11">
                <a:extLst>
                  <a:ext uri="{FF2B5EF4-FFF2-40B4-BE49-F238E27FC236}">
                    <a16:creationId xmlns:a16="http://schemas.microsoft.com/office/drawing/2014/main" id="{F56047D9-4D3F-8888-F3AC-9122BF1A419F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589113" y="3696847"/>
              <a:ext cx="761440" cy="292036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61440">
                      <a:extLst>
                        <a:ext uri="{9D8B030D-6E8A-4147-A177-3AD203B41FA5}">
                          <a16:colId xmlns:a16="http://schemas.microsoft.com/office/drawing/2014/main" val="963991280"/>
                        </a:ext>
                      </a:extLst>
                    </a:gridCol>
                  </a:tblGrid>
                  <a:tr h="253365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9525" marR="9525" marT="9525" marB="0" anchor="b">
                        <a:blipFill>
                          <a:blip r:embed="rId6"/>
                          <a:stretch>
                            <a:fillRect l="-794" t="-2381" r="-3175" b="-107381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80812640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225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884531569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900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844664397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2025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073002014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3600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181462109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5625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964851971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8100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190370633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11025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1525392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14400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74390277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18225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923457496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22500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47900759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27225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390597593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32400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722596144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38025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663244273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44100</a:t>
                          </a:r>
                          <a:endParaRPr lang="de-DE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06235460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3" name="Tabelle 12">
                <a:extLst>
                  <a:ext uri="{FF2B5EF4-FFF2-40B4-BE49-F238E27FC236}">
                    <a16:creationId xmlns:a16="http://schemas.microsoft.com/office/drawing/2014/main" id="{04959359-69FF-3407-022B-0E096A0FD53C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8538721" y="3702372"/>
              <a:ext cx="761440" cy="2920365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761440">
                      <a:extLst>
                        <a:ext uri="{9D8B030D-6E8A-4147-A177-3AD203B41FA5}">
                          <a16:colId xmlns:a16="http://schemas.microsoft.com/office/drawing/2014/main" val="963991280"/>
                        </a:ext>
                      </a:extLst>
                    </a:gridCol>
                  </a:tblGrid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de-DE" sz="1600" b="0" i="1" u="none" strike="noStrike" smtClean="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de-DE" sz="1600" b="0" u="none" strike="noStrike" smtClean="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de-DE" sz="1600" b="0" i="0" u="none" strike="noStrike">
                            <a:solidFill>
                              <a:schemeClr val="bg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980812640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2626,07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884531569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4171,4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844664397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5517,2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073002014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6663,46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181462109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7610,19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964851971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8357,39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190370633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8905,05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1525392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9253,19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74390277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9401,79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923457496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9350,85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47900759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9100,38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390597593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8650,38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722596144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8000,85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663244273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7151,79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06235460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3" name="Tabelle 12">
                <a:extLst>
                  <a:ext uri="{FF2B5EF4-FFF2-40B4-BE49-F238E27FC236}">
                    <a16:creationId xmlns:a16="http://schemas.microsoft.com/office/drawing/2014/main" id="{04959359-69FF-3407-022B-0E096A0FD53C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8538721" y="3702372"/>
              <a:ext cx="761440" cy="2920365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761440">
                      <a:extLst>
                        <a:ext uri="{9D8B030D-6E8A-4147-A177-3AD203B41FA5}">
                          <a16:colId xmlns:a16="http://schemas.microsoft.com/office/drawing/2014/main" val="963991280"/>
                        </a:ext>
                      </a:extLst>
                    </a:gridCol>
                  </a:tblGrid>
                  <a:tr h="253365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9525" marR="9525" marT="9525" marB="0" anchor="b">
                        <a:blipFill>
                          <a:blip r:embed="rId7"/>
                          <a:stretch>
                            <a:fillRect l="-794" t="-9524" r="-3175" b="-107381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80812640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2626,07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884531569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4171,4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844664397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5517,2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073002014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6663,46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181462109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7610,19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964851971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8357,39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190370633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8905,05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1525392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9253,19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74390277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9401,79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923457496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9350,85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47900759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9100,38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390597593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8650,38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722596144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8000,85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663244273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7151,79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06235460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4" name="Geschweifte Klammer rechts 13">
            <a:extLst>
              <a:ext uri="{FF2B5EF4-FFF2-40B4-BE49-F238E27FC236}">
                <a16:creationId xmlns:a16="http://schemas.microsoft.com/office/drawing/2014/main" id="{FB86780D-057C-5CB0-DD2E-10464177ACB6}"/>
              </a:ext>
            </a:extLst>
          </p:cNvPr>
          <p:cNvSpPr/>
          <p:nvPr/>
        </p:nvSpPr>
        <p:spPr>
          <a:xfrm rot="5400000">
            <a:off x="6249690" y="5107726"/>
            <a:ext cx="248020" cy="1455531"/>
          </a:xfrm>
          <a:prstGeom prst="rightBrace">
            <a:avLst>
              <a:gd name="adj1" fmla="val 26515"/>
              <a:gd name="adj2" fmla="val 50000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Pfeil: nach rechts 14">
            <a:extLst>
              <a:ext uri="{FF2B5EF4-FFF2-40B4-BE49-F238E27FC236}">
                <a16:creationId xmlns:a16="http://schemas.microsoft.com/office/drawing/2014/main" id="{E3A0E4E5-E7B9-E5E2-5C35-ACB0AD0DD8FD}"/>
              </a:ext>
            </a:extLst>
          </p:cNvPr>
          <p:cNvSpPr/>
          <p:nvPr/>
        </p:nvSpPr>
        <p:spPr>
          <a:xfrm>
            <a:off x="9426854" y="5007276"/>
            <a:ext cx="1002570" cy="516959"/>
          </a:xfrm>
          <a:prstGeom prst="rightArrow">
            <a:avLst>
              <a:gd name="adj1" fmla="val 85714"/>
              <a:gd name="adj2" fmla="val 25969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 err="1"/>
              <a:t>evaluate</a:t>
            </a:r>
            <a:endParaRPr lang="de-DE" sz="11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EC035375-1F31-3975-B196-29943F2CD784}"/>
                  </a:ext>
                </a:extLst>
              </p:cNvPr>
              <p:cNvSpPr txBox="1"/>
              <p:nvPr/>
            </p:nvSpPr>
            <p:spPr>
              <a:xfrm>
                <a:off x="10580269" y="5108244"/>
                <a:ext cx="104862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=0,93</m:t>
                      </m:r>
                    </m:oMath>
                  </m:oMathPara>
                </a14:m>
                <a:endParaRPr lang="de-DE"/>
              </a:p>
            </p:txBody>
          </p:sp>
        </mc:Choice>
        <mc:Fallback xmlns="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EC035375-1F31-3975-B196-29943F2CD7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80269" y="5108244"/>
                <a:ext cx="1048620" cy="276999"/>
              </a:xfrm>
              <a:prstGeom prst="rect">
                <a:avLst/>
              </a:prstGeom>
              <a:blipFill>
                <a:blip r:embed="rId8"/>
                <a:stretch>
                  <a:fillRect l="-5233" t="-4444" r="-5233" b="-666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804778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6D231D5-3E69-8A9F-6167-6299098DD8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/>
              <a:t>scikit-learn</a:t>
            </a:r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656D86B-690C-32A6-55D6-AB360260CE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>
                <a:hlinkClick r:id="rId2"/>
              </a:rPr>
              <a:t>scikit-learn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an open source </a:t>
            </a:r>
            <a:r>
              <a:rPr lang="de-DE" dirty="0" err="1"/>
              <a:t>library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python</a:t>
            </a:r>
            <a:r>
              <a:rPr lang="de-DE" dirty="0"/>
              <a:t>.  Many different </a:t>
            </a:r>
            <a:r>
              <a:rPr lang="de-DE" dirty="0" err="1"/>
              <a:t>machine</a:t>
            </a:r>
            <a:r>
              <a:rPr lang="de-DE" dirty="0"/>
              <a:t> </a:t>
            </a:r>
            <a:r>
              <a:rPr lang="de-DE" dirty="0" err="1"/>
              <a:t>learning</a:t>
            </a:r>
            <a:r>
              <a:rPr lang="de-DE" dirty="0"/>
              <a:t> </a:t>
            </a:r>
            <a:r>
              <a:rPr lang="de-DE" dirty="0" err="1"/>
              <a:t>algorithms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implemented</a:t>
            </a:r>
            <a:r>
              <a:rPr lang="de-DE" dirty="0"/>
              <a:t> </a:t>
            </a:r>
            <a:r>
              <a:rPr lang="de-DE" dirty="0" err="1"/>
              <a:t>here</a:t>
            </a:r>
            <a:r>
              <a:rPr lang="de-DE" dirty="0"/>
              <a:t>.</a:t>
            </a:r>
          </a:p>
          <a:p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it‘s</a:t>
            </a:r>
            <a:r>
              <a:rPr lang="de-DE" dirty="0"/>
              <a:t> </a:t>
            </a:r>
            <a:r>
              <a:rPr lang="de-DE" dirty="0" err="1"/>
              <a:t>key</a:t>
            </a:r>
            <a:r>
              <a:rPr lang="de-DE" dirty="0"/>
              <a:t> </a:t>
            </a:r>
            <a:r>
              <a:rPr lang="de-DE" dirty="0" err="1"/>
              <a:t>features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easy </a:t>
            </a:r>
            <a:r>
              <a:rPr lang="de-DE" dirty="0" err="1"/>
              <a:t>usage</a:t>
            </a:r>
            <a:r>
              <a:rPr lang="de-DE" dirty="0"/>
              <a:t>.</a:t>
            </a:r>
          </a:p>
        </p:txBody>
      </p:sp>
      <p:pic>
        <p:nvPicPr>
          <p:cNvPr id="1028" name="Picture 4" descr="logo">
            <a:extLst>
              <a:ext uri="{FF2B5EF4-FFF2-40B4-BE49-F238E27FC236}">
                <a16:creationId xmlns:a16="http://schemas.microsoft.com/office/drawing/2014/main" id="{399272D8-E2E1-321B-CB54-E6AF2E00BE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9172" y="723659"/>
            <a:ext cx="1524000" cy="552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643208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B660AFB-7FB1-FF59-A0F2-32866694B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Logistic</a:t>
            </a:r>
            <a:r>
              <a:rPr lang="de-DE" dirty="0"/>
              <a:t> </a:t>
            </a:r>
            <a:r>
              <a:rPr lang="de-DE" dirty="0" err="1"/>
              <a:t>Function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6624FC4C-E6C6-F297-B3B3-E26991D5AA9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5966637" cy="1962689"/>
              </a:xfrm>
            </p:spPr>
            <p:txBody>
              <a:bodyPr>
                <a:normAutofit fontScale="55000" lnSpcReduction="20000"/>
              </a:bodyPr>
              <a:lstStyle/>
              <a:p>
                <a:r>
                  <a:rPr lang="de-DE" dirty="0"/>
                  <a:t>Logistic </a:t>
                </a:r>
                <a:r>
                  <a:rPr lang="de-DE" dirty="0" err="1"/>
                  <a:t>functions</a:t>
                </a:r>
                <a:r>
                  <a:rPr lang="de-DE" dirty="0"/>
                  <a:t> </a:t>
                </a:r>
                <a:r>
                  <a:rPr lang="de-DE" dirty="0" err="1"/>
                  <a:t>have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form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800" b="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de-DE" sz="2800" b="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2800" b="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de-DE" sz="28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de-DE" sz="2800" b="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sz="2800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2800" b="0" i="1">
                              <a:latin typeface="Cambria Math" panose="02040503050406030204" pitchFamily="18" charset="0"/>
                            </a:rPr>
                            <m:t>𝑘</m:t>
                          </m:r>
                        </m:num>
                        <m:den>
                          <m:r>
                            <a:rPr lang="de-DE" sz="2800" b="0" i="1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de-DE" sz="2800" b="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2800" b="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de-DE" sz="2800" b="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de-DE" sz="2800" b="0" i="1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de-DE" sz="2800" b="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de-DE" sz="2800" b="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de-DE" sz="2800" b="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de-DE" dirty="0"/>
              </a:p>
              <a:p>
                <a:pPr marL="0" indent="0">
                  <a:buNone/>
                </a:pPr>
                <a:r>
                  <a:rPr lang="de-DE" dirty="0"/>
                  <a:t>     where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</m:oMath>
                </a14:m>
                <a:r>
                  <a:rPr lang="de-DE" dirty="0"/>
                  <a:t> ist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highest</a:t>
                </a:r>
                <a:r>
                  <a:rPr lang="de-DE" dirty="0"/>
                  <a:t> possible </a:t>
                </a:r>
                <a:r>
                  <a:rPr lang="de-DE" dirty="0" err="1"/>
                  <a:t>value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de-DE" dirty="0"/>
                  <a:t> (</a:t>
                </a:r>
                <a:r>
                  <a:rPr lang="de-DE" dirty="0" err="1"/>
                  <a:t>hyperparamter</a:t>
                </a:r>
                <a:r>
                  <a:rPr lang="de-DE" dirty="0"/>
                  <a:t>). </a:t>
                </a:r>
              </a:p>
              <a:p>
                <a:r>
                  <a:rPr lang="de-DE" dirty="0"/>
                  <a:t>After </a:t>
                </a:r>
                <a:r>
                  <a:rPr lang="de-DE" dirty="0" err="1"/>
                  <a:t>conversion</a:t>
                </a:r>
                <a:r>
                  <a:rPr lang="de-DE" dirty="0"/>
                  <a:t> </a:t>
                </a:r>
                <a:r>
                  <a:rPr lang="de-DE" dirty="0" err="1"/>
                  <a:t>we</a:t>
                </a:r>
                <a:r>
                  <a:rPr lang="de-DE" dirty="0"/>
                  <a:t> </a:t>
                </a:r>
                <a:r>
                  <a:rPr lang="de-DE" dirty="0" err="1"/>
                  <a:t>get</a:t>
                </a:r>
                <a:r>
                  <a:rPr lang="de-DE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8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𝑙𝑛</m:t>
                      </m:r>
                      <m:d>
                        <m:dPr>
                          <m:ctrlPr>
                            <a:rPr lang="de-DE" sz="2800" b="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de-DE" sz="28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fPr>
                            <m:num>
                              <m:r>
                                <a:rPr lang="de-DE" sz="2800" b="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𝑘</m:t>
                              </m:r>
                            </m:num>
                            <m:den>
                              <m:acc>
                                <m:accPr>
                                  <m:chr m:val="̂"/>
                                  <m:ctrlPr>
                                    <a:rPr lang="de-DE" sz="2800" b="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accPr>
                                <m:e>
                                  <m:r>
                                    <a:rPr lang="de-DE" sz="2800" b="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𝑦</m:t>
                                  </m:r>
                                </m:e>
                              </m:acc>
                            </m:den>
                          </m:f>
                          <m:r>
                            <a:rPr lang="de-DE" sz="2800" b="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−1</m:t>
                          </m:r>
                        </m:e>
                      </m:d>
                      <m:r>
                        <a:rPr lang="de-DE" sz="2800" b="0" i="1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lang="de-DE" sz="2800" b="0" i="1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𝑎</m:t>
                      </m:r>
                      <m:r>
                        <a:rPr lang="de-DE" sz="2800" b="0" i="1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⋅</m:t>
                      </m:r>
                      <m:r>
                        <a:rPr lang="de-DE" sz="2800" b="0" i="1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𝑥</m:t>
                      </m:r>
                      <m:r>
                        <a:rPr lang="de-DE" sz="2800" b="0" i="1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r>
                        <a:rPr lang="de-DE" sz="2800" b="0" i="1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𝑏</m:t>
                      </m:r>
                    </m:oMath>
                  </m:oMathPara>
                </a14:m>
                <a:endParaRPr lang="de-DE" sz="2800" dirty="0"/>
              </a:p>
              <a:p>
                <a:endParaRPr lang="de-DE" sz="2800" dirty="0"/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6624FC4C-E6C6-F297-B3B3-E26991D5AA9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5966637" cy="1962689"/>
              </a:xfrm>
              <a:blipFill>
                <a:blip r:embed="rId3"/>
                <a:stretch>
                  <a:fillRect l="-204" t="-341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elle 10">
                <a:extLst>
                  <a:ext uri="{FF2B5EF4-FFF2-40B4-BE49-F238E27FC236}">
                    <a16:creationId xmlns:a16="http://schemas.microsoft.com/office/drawing/2014/main" id="{9EBF37E4-0640-4E9F-FE0E-FBFAEDA6F445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894932" y="3955445"/>
              <a:ext cx="1522880" cy="2893695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761440">
                      <a:extLst>
                        <a:ext uri="{9D8B030D-6E8A-4147-A177-3AD203B41FA5}">
                          <a16:colId xmlns:a16="http://schemas.microsoft.com/office/drawing/2014/main" val="963991280"/>
                        </a:ext>
                      </a:extLst>
                    </a:gridCol>
                    <a:gridCol w="761440">
                      <a:extLst>
                        <a:ext uri="{9D8B030D-6E8A-4147-A177-3AD203B41FA5}">
                          <a16:colId xmlns:a16="http://schemas.microsoft.com/office/drawing/2014/main" val="476073063"/>
                        </a:ext>
                      </a:extLst>
                    </a:gridCol>
                  </a:tblGrid>
                  <a:tr h="209923">
                    <a:tc>
                      <a:txBody>
                        <a:bodyPr/>
                        <a:lstStyle/>
                        <a:p>
                          <a:pPr algn="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600" b="0" u="none" strike="noStrike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oMath>
                            </m:oMathPara>
                          </a14:m>
                          <a:endParaRPr lang="de-DE" sz="1600" b="0" i="0" u="none" strike="noStrike">
                            <a:solidFill>
                              <a:schemeClr val="bg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600" b="0" u="none" strike="noStrike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de-DE" sz="1600" b="0" i="0" u="none" strike="noStrike">
                            <a:solidFill>
                              <a:schemeClr val="bg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980812640"/>
                      </a:ext>
                    </a:extLst>
                  </a:tr>
                  <a:tr h="140475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9,6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884531569"/>
                      </a:ext>
                    </a:extLst>
                  </a:tr>
                  <a:tr h="140475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18,3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754253084"/>
                      </a:ext>
                    </a:extLst>
                  </a:tr>
                  <a:tr h="140475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47,2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579669083"/>
                      </a:ext>
                    </a:extLst>
                  </a:tr>
                  <a:tr h="140475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4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71,1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110656203"/>
                      </a:ext>
                    </a:extLst>
                  </a:tr>
                  <a:tr h="140475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119,1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10281294"/>
                      </a:ext>
                    </a:extLst>
                  </a:tr>
                  <a:tr h="140475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6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174,6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33277429"/>
                      </a:ext>
                    </a:extLst>
                  </a:tr>
                  <a:tr h="140475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7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257,3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349972081"/>
                      </a:ext>
                    </a:extLst>
                  </a:tr>
                  <a:tr h="140475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350,7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98968666"/>
                      </a:ext>
                    </a:extLst>
                  </a:tr>
                  <a:tr h="140475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9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441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74390277"/>
                      </a:ext>
                    </a:extLst>
                  </a:tr>
                  <a:tr h="140475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513,3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923457496"/>
                      </a:ext>
                    </a:extLst>
                  </a:tr>
                  <a:tr h="140475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11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559,7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47900759"/>
                      </a:ext>
                    </a:extLst>
                  </a:tr>
                  <a:tr h="140475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12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594,8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390597593"/>
                      </a:ext>
                    </a:extLst>
                  </a:tr>
                  <a:tr h="140475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13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629,4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722596144"/>
                      </a:ext>
                    </a:extLst>
                  </a:tr>
                  <a:tr h="140475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14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640,8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663244273"/>
                      </a:ext>
                    </a:extLst>
                  </a:tr>
                  <a:tr h="140475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651,1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062354605"/>
                      </a:ext>
                    </a:extLst>
                  </a:tr>
                  <a:tr h="140475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16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655,9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32332443"/>
                      </a:ext>
                    </a:extLst>
                  </a:tr>
                  <a:tr h="140475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17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659,6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994950935"/>
                      </a:ext>
                    </a:extLst>
                  </a:tr>
                  <a:tr h="140475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18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661,8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78583190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elle 10">
                <a:extLst>
                  <a:ext uri="{FF2B5EF4-FFF2-40B4-BE49-F238E27FC236}">
                    <a16:creationId xmlns:a16="http://schemas.microsoft.com/office/drawing/2014/main" id="{9EBF37E4-0640-4E9F-FE0E-FBFAEDA6F445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894932" y="3955445"/>
              <a:ext cx="1522880" cy="2893695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761440">
                      <a:extLst>
                        <a:ext uri="{9D8B030D-6E8A-4147-A177-3AD203B41FA5}">
                          <a16:colId xmlns:a16="http://schemas.microsoft.com/office/drawing/2014/main" val="963991280"/>
                        </a:ext>
                      </a:extLst>
                    </a:gridCol>
                    <a:gridCol w="761440">
                      <a:extLst>
                        <a:ext uri="{9D8B030D-6E8A-4147-A177-3AD203B41FA5}">
                          <a16:colId xmlns:a16="http://schemas.microsoft.com/office/drawing/2014/main" val="476073063"/>
                        </a:ext>
                      </a:extLst>
                    </a:gridCol>
                  </a:tblGrid>
                  <a:tr h="253365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9525" marR="9525" marT="9525" marB="0" anchor="b">
                        <a:blipFill>
                          <a:blip r:embed="rId4"/>
                          <a:stretch>
                            <a:fillRect l="-794" t="-2381" r="-102381" b="-10619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9525" marR="9525" marT="9525" marB="0" anchor="b">
                        <a:blipFill>
                          <a:blip r:embed="rId4"/>
                          <a:stretch>
                            <a:fillRect l="-101600" t="-2381" r="-3200" b="-10619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80812640"/>
                      </a:ext>
                    </a:extLst>
                  </a:tr>
                  <a:tr h="146685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9,6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884531569"/>
                      </a:ext>
                    </a:extLst>
                  </a:tr>
                  <a:tr h="146685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18,3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754253084"/>
                      </a:ext>
                    </a:extLst>
                  </a:tr>
                  <a:tr h="146685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47,2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579669083"/>
                      </a:ext>
                    </a:extLst>
                  </a:tr>
                  <a:tr h="146685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4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71,1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110656203"/>
                      </a:ext>
                    </a:extLst>
                  </a:tr>
                  <a:tr h="146685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119,1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10281294"/>
                      </a:ext>
                    </a:extLst>
                  </a:tr>
                  <a:tr h="146685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6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174,6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33277429"/>
                      </a:ext>
                    </a:extLst>
                  </a:tr>
                  <a:tr h="146685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7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257,3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349972081"/>
                      </a:ext>
                    </a:extLst>
                  </a:tr>
                  <a:tr h="146685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350,7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98968666"/>
                      </a:ext>
                    </a:extLst>
                  </a:tr>
                  <a:tr h="146685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9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441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74390277"/>
                      </a:ext>
                    </a:extLst>
                  </a:tr>
                  <a:tr h="146685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513,3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923457496"/>
                      </a:ext>
                    </a:extLst>
                  </a:tr>
                  <a:tr h="146685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11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559,7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47900759"/>
                      </a:ext>
                    </a:extLst>
                  </a:tr>
                  <a:tr h="146685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12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594,8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390597593"/>
                      </a:ext>
                    </a:extLst>
                  </a:tr>
                  <a:tr h="146685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13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629,4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722596144"/>
                      </a:ext>
                    </a:extLst>
                  </a:tr>
                  <a:tr h="146685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14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640,8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663244273"/>
                      </a:ext>
                    </a:extLst>
                  </a:tr>
                  <a:tr h="146685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651,1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062354605"/>
                      </a:ext>
                    </a:extLst>
                  </a:tr>
                  <a:tr h="146685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16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655,9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32332443"/>
                      </a:ext>
                    </a:extLst>
                  </a:tr>
                  <a:tr h="146685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17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659,6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994950935"/>
                      </a:ext>
                    </a:extLst>
                  </a:tr>
                  <a:tr h="146685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18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661,8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78583190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Tabelle 11">
                <a:extLst>
                  <a:ext uri="{FF2B5EF4-FFF2-40B4-BE49-F238E27FC236}">
                    <a16:creationId xmlns:a16="http://schemas.microsoft.com/office/drawing/2014/main" id="{2753A909-E030-24A8-969B-3D2BE70B7E25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625590" y="3788313"/>
              <a:ext cx="761440" cy="3060827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61440">
                      <a:extLst>
                        <a:ext uri="{9D8B030D-6E8A-4147-A177-3AD203B41FA5}">
                          <a16:colId xmlns:a16="http://schemas.microsoft.com/office/drawing/2014/main" val="963991280"/>
                        </a:ext>
                      </a:extLst>
                    </a:gridCol>
                  </a:tblGrid>
                  <a:tr h="420399">
                    <a:tc>
                      <a:txBody>
                        <a:bodyPr/>
                        <a:lstStyle/>
                        <a:p>
                          <a:pPr algn="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de-DE" sz="1200" b="0" u="none" strike="noStrike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ln</m:t>
                                </m:r>
                                <m:d>
                                  <m:dPr>
                                    <m:ctrlPr>
                                      <a:rPr lang="de-DE" sz="1200" b="0" i="1" u="none" strike="noStrike" smtClean="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de-DE" sz="1200" b="0" i="1" u="none" strike="noStrike" smtClean="0">
                                            <a:solidFill>
                                              <a:schemeClr val="bg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m:rPr>
                                            <m:sty m:val="p"/>
                                          </m:rPr>
                                          <a:rPr lang="de-DE" sz="1200" b="0" i="0" u="none" strike="noStrike" smtClean="0">
                                            <a:solidFill>
                                              <a:schemeClr val="bg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k</m:t>
                                        </m:r>
                                      </m:num>
                                      <m:den>
                                        <m:r>
                                          <m:rPr>
                                            <m:sty m:val="p"/>
                                          </m:rPr>
                                          <a:rPr lang="de-DE" sz="1200" b="0" i="0" u="none" strike="noStrike" smtClean="0">
                                            <a:solidFill>
                                              <a:schemeClr val="bg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y</m:t>
                                        </m:r>
                                      </m:den>
                                    </m:f>
                                    <m:r>
                                      <a:rPr lang="de-DE" sz="1200" b="0" i="0" u="none" strike="noStrike" smtClean="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de-DE" sz="1600" b="0" i="0" u="none" strike="noStrike">
                            <a:solidFill>
                              <a:schemeClr val="bg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980812640"/>
                      </a:ext>
                    </a:extLst>
                  </a:tr>
                  <a:tr h="146651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4,22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884531569"/>
                      </a:ext>
                    </a:extLst>
                  </a:tr>
                  <a:tr h="146651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3,56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835149420"/>
                      </a:ext>
                    </a:extLst>
                  </a:tr>
                  <a:tr h="146651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2,57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505164173"/>
                      </a:ext>
                    </a:extLst>
                  </a:tr>
                  <a:tr h="146651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2,12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260410138"/>
                      </a:ext>
                    </a:extLst>
                  </a:tr>
                  <a:tr h="146651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1,52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778266100"/>
                      </a:ext>
                    </a:extLst>
                  </a:tr>
                  <a:tr h="146651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1,03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967572675"/>
                      </a:ext>
                    </a:extLst>
                  </a:tr>
                  <a:tr h="146651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0,46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593709431"/>
                      </a:ext>
                    </a:extLst>
                  </a:tr>
                  <a:tr h="146651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-0,11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74390277"/>
                      </a:ext>
                    </a:extLst>
                  </a:tr>
                  <a:tr h="146651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-0,68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923457496"/>
                      </a:ext>
                    </a:extLst>
                  </a:tr>
                  <a:tr h="146651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-1,22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47900759"/>
                      </a:ext>
                    </a:extLst>
                  </a:tr>
                  <a:tr h="146651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-1,67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390597593"/>
                      </a:ext>
                    </a:extLst>
                  </a:tr>
                  <a:tr h="146651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-2,14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722596144"/>
                      </a:ext>
                    </a:extLst>
                  </a:tr>
                  <a:tr h="146651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-2,87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663244273"/>
                      </a:ext>
                    </a:extLst>
                  </a:tr>
                  <a:tr h="146651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-3,28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062354605"/>
                      </a:ext>
                    </a:extLst>
                  </a:tr>
                  <a:tr h="146651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-3,85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260468104"/>
                      </a:ext>
                    </a:extLst>
                  </a:tr>
                  <a:tr h="146651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-4,28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392842562"/>
                      </a:ext>
                    </a:extLst>
                  </a:tr>
                  <a:tr h="146651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-4,81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032666161"/>
                      </a:ext>
                    </a:extLst>
                  </a:tr>
                  <a:tr h="146651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-5,33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58588961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Tabelle 11">
                <a:extLst>
                  <a:ext uri="{FF2B5EF4-FFF2-40B4-BE49-F238E27FC236}">
                    <a16:creationId xmlns:a16="http://schemas.microsoft.com/office/drawing/2014/main" id="{2753A909-E030-24A8-969B-3D2BE70B7E25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625590" y="3788313"/>
              <a:ext cx="761440" cy="3060827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61440">
                      <a:extLst>
                        <a:ext uri="{9D8B030D-6E8A-4147-A177-3AD203B41FA5}">
                          <a16:colId xmlns:a16="http://schemas.microsoft.com/office/drawing/2014/main" val="963991280"/>
                        </a:ext>
                      </a:extLst>
                    </a:gridCol>
                  </a:tblGrid>
                  <a:tr h="420497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9525" marR="9525" marT="9525" marB="0" anchor="b">
                        <a:blipFill>
                          <a:blip r:embed="rId5"/>
                          <a:stretch>
                            <a:fillRect l="-794" t="-1449" r="-3175" b="-64637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80812640"/>
                      </a:ext>
                    </a:extLst>
                  </a:tr>
                  <a:tr h="146685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4,22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884531569"/>
                      </a:ext>
                    </a:extLst>
                  </a:tr>
                  <a:tr h="146685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3,56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835149420"/>
                      </a:ext>
                    </a:extLst>
                  </a:tr>
                  <a:tr h="146685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2,57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505164173"/>
                      </a:ext>
                    </a:extLst>
                  </a:tr>
                  <a:tr h="146685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2,12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260410138"/>
                      </a:ext>
                    </a:extLst>
                  </a:tr>
                  <a:tr h="146685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1,52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778266100"/>
                      </a:ext>
                    </a:extLst>
                  </a:tr>
                  <a:tr h="146685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1,03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967572675"/>
                      </a:ext>
                    </a:extLst>
                  </a:tr>
                  <a:tr h="146685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0,46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593709431"/>
                      </a:ext>
                    </a:extLst>
                  </a:tr>
                  <a:tr h="146685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-0,11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74390277"/>
                      </a:ext>
                    </a:extLst>
                  </a:tr>
                  <a:tr h="146685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-0,68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923457496"/>
                      </a:ext>
                    </a:extLst>
                  </a:tr>
                  <a:tr h="146685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-1,22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47900759"/>
                      </a:ext>
                    </a:extLst>
                  </a:tr>
                  <a:tr h="146685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-1,67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390597593"/>
                      </a:ext>
                    </a:extLst>
                  </a:tr>
                  <a:tr h="146685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-2,14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722596144"/>
                      </a:ext>
                    </a:extLst>
                  </a:tr>
                  <a:tr h="146685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-2,87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663244273"/>
                      </a:ext>
                    </a:extLst>
                  </a:tr>
                  <a:tr h="146685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-3,28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062354605"/>
                      </a:ext>
                    </a:extLst>
                  </a:tr>
                  <a:tr h="146685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-3,85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260468104"/>
                      </a:ext>
                    </a:extLst>
                  </a:tr>
                  <a:tr h="146685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-4,28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392842562"/>
                      </a:ext>
                    </a:extLst>
                  </a:tr>
                  <a:tr h="146685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-4,81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032666161"/>
                      </a:ext>
                    </a:extLst>
                  </a:tr>
                  <a:tr h="146685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-5,33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58588961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9" name="Pfeil: nach rechts 18">
            <a:extLst>
              <a:ext uri="{FF2B5EF4-FFF2-40B4-BE49-F238E27FC236}">
                <a16:creationId xmlns:a16="http://schemas.microsoft.com/office/drawing/2014/main" id="{B6E9046C-57A7-6D21-E60E-B96262D8CA9C}"/>
              </a:ext>
            </a:extLst>
          </p:cNvPr>
          <p:cNvSpPr/>
          <p:nvPr/>
        </p:nvSpPr>
        <p:spPr>
          <a:xfrm>
            <a:off x="2523704" y="5008603"/>
            <a:ext cx="1002570" cy="516959"/>
          </a:xfrm>
          <a:prstGeom prst="rightArrow">
            <a:avLst>
              <a:gd name="adj1" fmla="val 85714"/>
              <a:gd name="adj2" fmla="val 25969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/>
              <a:t>transform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83704173-6E8A-06C1-9AA2-75F81304EAAC}"/>
                  </a:ext>
                </a:extLst>
              </p:cNvPr>
              <p:cNvSpPr txBox="1"/>
              <p:nvPr/>
            </p:nvSpPr>
            <p:spPr>
              <a:xfrm>
                <a:off x="4527882" y="5000258"/>
                <a:ext cx="3246839" cy="163859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=−0,55</m:t>
                      </m:r>
                    </m:oMath>
                  </m:oMathPara>
                </a14:m>
                <a:endParaRPr lang="de-DE" b="0" i="1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=4,39</m:t>
                      </m:r>
                    </m:oMath>
                  </m:oMathPara>
                </a14:m>
                <a:endParaRPr lang="de-DE" b="0"/>
              </a:p>
              <a:p>
                <a:endParaRPr lang="de-DE"/>
              </a:p>
              <a:p>
                <a:endParaRPr lang="de-DE" b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665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−0,55⋅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+4,39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de-DE" b="0"/>
              </a:p>
            </p:txBody>
          </p:sp>
        </mc:Choice>
        <mc:Fallback xmlns="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83704173-6E8A-06C1-9AA2-75F81304EA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7882" y="5000258"/>
                <a:ext cx="3246839" cy="163859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Pfeil: nach rechts 20">
            <a:extLst>
              <a:ext uri="{FF2B5EF4-FFF2-40B4-BE49-F238E27FC236}">
                <a16:creationId xmlns:a16="http://schemas.microsoft.com/office/drawing/2014/main" id="{7266A5DB-9658-EF5B-7AAC-7100E599F129}"/>
              </a:ext>
            </a:extLst>
          </p:cNvPr>
          <p:cNvSpPr/>
          <p:nvPr/>
        </p:nvSpPr>
        <p:spPr>
          <a:xfrm>
            <a:off x="4448444" y="5008603"/>
            <a:ext cx="1002570" cy="516959"/>
          </a:xfrm>
          <a:prstGeom prst="rightArrow">
            <a:avLst>
              <a:gd name="adj1" fmla="val 85714"/>
              <a:gd name="adj2" fmla="val 25969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 err="1"/>
              <a:t>regression</a:t>
            </a:r>
            <a:endParaRPr lang="de-DE" sz="1100" dirty="0"/>
          </a:p>
        </p:txBody>
      </p:sp>
      <p:sp>
        <p:nvSpPr>
          <p:cNvPr id="22" name="Pfeil: nach rechts 21">
            <a:extLst>
              <a:ext uri="{FF2B5EF4-FFF2-40B4-BE49-F238E27FC236}">
                <a16:creationId xmlns:a16="http://schemas.microsoft.com/office/drawing/2014/main" id="{26E6C166-1660-8CBF-8E6B-C13668C8360E}"/>
              </a:ext>
            </a:extLst>
          </p:cNvPr>
          <p:cNvSpPr/>
          <p:nvPr/>
        </p:nvSpPr>
        <p:spPr>
          <a:xfrm>
            <a:off x="6945934" y="5020307"/>
            <a:ext cx="1002570" cy="516959"/>
          </a:xfrm>
          <a:prstGeom prst="rightArrow">
            <a:avLst>
              <a:gd name="adj1" fmla="val 85714"/>
              <a:gd name="adj2" fmla="val 25969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/>
              <a:t>predict</a:t>
            </a:r>
          </a:p>
        </p:txBody>
      </p:sp>
      <p:sp>
        <p:nvSpPr>
          <p:cNvPr id="23" name="Geschweifte Klammer rechts 22">
            <a:extLst>
              <a:ext uri="{FF2B5EF4-FFF2-40B4-BE49-F238E27FC236}">
                <a16:creationId xmlns:a16="http://schemas.microsoft.com/office/drawing/2014/main" id="{20FBB1CF-B7D8-A3E7-B567-8D236419FE19}"/>
              </a:ext>
            </a:extLst>
          </p:cNvPr>
          <p:cNvSpPr/>
          <p:nvPr/>
        </p:nvSpPr>
        <p:spPr>
          <a:xfrm rot="5400000">
            <a:off x="5972083" y="5391442"/>
            <a:ext cx="248020" cy="1002571"/>
          </a:xfrm>
          <a:prstGeom prst="rightBrace">
            <a:avLst>
              <a:gd name="adj1" fmla="val 26515"/>
              <a:gd name="adj2" fmla="val 50000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4E4886BB-A352-D45D-47B7-9A8950392B78}"/>
                  </a:ext>
                </a:extLst>
              </p:cNvPr>
              <p:cNvSpPr txBox="1"/>
              <p:nvPr/>
            </p:nvSpPr>
            <p:spPr>
              <a:xfrm>
                <a:off x="2548562" y="4646500"/>
                <a:ext cx="87235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=665</m:t>
                      </m:r>
                    </m:oMath>
                  </m:oMathPara>
                </a14:m>
                <a:endParaRPr lang="de-DE"/>
              </a:p>
            </p:txBody>
          </p:sp>
        </mc:Choice>
        <mc:Fallback xmlns="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4E4886BB-A352-D45D-47B7-9A8950392B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8562" y="4646500"/>
                <a:ext cx="872355" cy="276999"/>
              </a:xfrm>
              <a:prstGeom prst="rect">
                <a:avLst/>
              </a:prstGeom>
              <a:blipFill>
                <a:blip r:embed="rId7"/>
                <a:stretch>
                  <a:fillRect l="-6294" r="-6993" b="-652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elle 6">
                <a:extLst>
                  <a:ext uri="{FF2B5EF4-FFF2-40B4-BE49-F238E27FC236}">
                    <a16:creationId xmlns:a16="http://schemas.microsoft.com/office/drawing/2014/main" id="{0D7D924A-0D25-1A33-E707-E4AC8651A042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8016335" y="3955444"/>
              <a:ext cx="761440" cy="2893695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761440">
                      <a:extLst>
                        <a:ext uri="{9D8B030D-6E8A-4147-A177-3AD203B41FA5}">
                          <a16:colId xmlns:a16="http://schemas.microsoft.com/office/drawing/2014/main" val="476073063"/>
                        </a:ext>
                      </a:extLst>
                    </a:gridCol>
                  </a:tblGrid>
                  <a:tr h="209923">
                    <a:tc>
                      <a:txBody>
                        <a:bodyPr/>
                        <a:lstStyle/>
                        <a:p>
                          <a:pPr algn="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de-DE" sz="1600" b="0" i="1" u="none" strike="noStrike" smtClean="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de-DE" sz="1600" b="0" u="none" strike="noStrike" smtClean="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de-DE" sz="1600" b="0" i="0" u="none" strike="noStrike">
                            <a:solidFill>
                              <a:schemeClr val="bg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980812640"/>
                      </a:ext>
                    </a:extLst>
                  </a:tr>
                  <a:tr h="140475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13,94</a:t>
                          </a:r>
                          <a:endParaRPr lang="de-DE" sz="9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884531569"/>
                      </a:ext>
                    </a:extLst>
                  </a:tr>
                  <a:tr h="140475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23,76</a:t>
                          </a:r>
                          <a:endParaRPr lang="de-DE" sz="9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754253084"/>
                      </a:ext>
                    </a:extLst>
                  </a:tr>
                  <a:tr h="140475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40,08</a:t>
                          </a:r>
                          <a:endParaRPr lang="de-DE" sz="9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579669083"/>
                      </a:ext>
                    </a:extLst>
                  </a:tr>
                  <a:tr h="140475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66,43</a:t>
                          </a:r>
                          <a:endParaRPr lang="de-DE" sz="9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110656203"/>
                      </a:ext>
                    </a:extLst>
                  </a:tr>
                  <a:tr h="140475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107,15</a:t>
                          </a:r>
                          <a:endParaRPr lang="de-DE" sz="9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10281294"/>
                      </a:ext>
                    </a:extLst>
                  </a:tr>
                  <a:tr h="140475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165,9</a:t>
                          </a:r>
                          <a:endParaRPr lang="de-DE" sz="9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33277429"/>
                      </a:ext>
                    </a:extLst>
                  </a:tr>
                  <a:tr h="140475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242,83</a:t>
                          </a:r>
                          <a:endParaRPr lang="de-DE" sz="9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349972081"/>
                      </a:ext>
                    </a:extLst>
                  </a:tr>
                  <a:tr h="140475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331,74</a:t>
                          </a:r>
                          <a:endParaRPr lang="de-DE" sz="9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98968666"/>
                      </a:ext>
                    </a:extLst>
                  </a:tr>
                  <a:tr h="140475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420,75</a:t>
                          </a:r>
                          <a:endParaRPr lang="de-DE" sz="9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74390277"/>
                      </a:ext>
                    </a:extLst>
                  </a:tr>
                  <a:tr h="140475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497,96</a:t>
                          </a:r>
                          <a:endParaRPr lang="de-DE" sz="9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923457496"/>
                      </a:ext>
                    </a:extLst>
                  </a:tr>
                  <a:tr h="140475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557,03</a:t>
                          </a:r>
                          <a:endParaRPr lang="de-DE" sz="9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47900759"/>
                      </a:ext>
                    </a:extLst>
                  </a:tr>
                  <a:tr h="140475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598,02</a:t>
                          </a:r>
                          <a:endParaRPr lang="de-DE" sz="9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390597593"/>
                      </a:ext>
                    </a:extLst>
                  </a:tr>
                  <a:tr h="140475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624,57</a:t>
                          </a:r>
                          <a:endParaRPr lang="de-DE" sz="9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722596144"/>
                      </a:ext>
                    </a:extLst>
                  </a:tr>
                  <a:tr h="140475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641,02</a:t>
                          </a:r>
                          <a:endParaRPr lang="de-DE" sz="9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663244273"/>
                      </a:ext>
                    </a:extLst>
                  </a:tr>
                  <a:tr h="140475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650,93</a:t>
                          </a:r>
                          <a:endParaRPr lang="de-DE" sz="9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062354605"/>
                      </a:ext>
                    </a:extLst>
                  </a:tr>
                  <a:tr h="140475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656,8</a:t>
                          </a:r>
                          <a:endParaRPr lang="de-DE" sz="9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32332443"/>
                      </a:ext>
                    </a:extLst>
                  </a:tr>
                  <a:tr h="140475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660,24</a:t>
                          </a:r>
                          <a:endParaRPr lang="de-DE" sz="9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994950935"/>
                      </a:ext>
                    </a:extLst>
                  </a:tr>
                  <a:tr h="140475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662,24</a:t>
                          </a:r>
                          <a:endParaRPr lang="de-DE" sz="9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78583190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elle 6">
                <a:extLst>
                  <a:ext uri="{FF2B5EF4-FFF2-40B4-BE49-F238E27FC236}">
                    <a16:creationId xmlns:a16="http://schemas.microsoft.com/office/drawing/2014/main" id="{0D7D924A-0D25-1A33-E707-E4AC8651A042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8016335" y="3955444"/>
              <a:ext cx="761440" cy="2893695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761440">
                      <a:extLst>
                        <a:ext uri="{9D8B030D-6E8A-4147-A177-3AD203B41FA5}">
                          <a16:colId xmlns:a16="http://schemas.microsoft.com/office/drawing/2014/main" val="476073063"/>
                        </a:ext>
                      </a:extLst>
                    </a:gridCol>
                  </a:tblGrid>
                  <a:tr h="253365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9525" marR="9525" marT="9525" marB="0" anchor="b">
                        <a:blipFill>
                          <a:blip r:embed="rId8"/>
                          <a:stretch>
                            <a:fillRect l="-1600" t="-7143" r="-4000" b="-10619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80812640"/>
                      </a:ext>
                    </a:extLst>
                  </a:tr>
                  <a:tr h="146685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13,94</a:t>
                          </a:r>
                          <a:endParaRPr lang="de-DE" sz="9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884531569"/>
                      </a:ext>
                    </a:extLst>
                  </a:tr>
                  <a:tr h="146685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23,76</a:t>
                          </a:r>
                          <a:endParaRPr lang="de-DE" sz="9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754253084"/>
                      </a:ext>
                    </a:extLst>
                  </a:tr>
                  <a:tr h="146685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40,08</a:t>
                          </a:r>
                          <a:endParaRPr lang="de-DE" sz="9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579669083"/>
                      </a:ext>
                    </a:extLst>
                  </a:tr>
                  <a:tr h="146685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66,43</a:t>
                          </a:r>
                          <a:endParaRPr lang="de-DE" sz="9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110656203"/>
                      </a:ext>
                    </a:extLst>
                  </a:tr>
                  <a:tr h="146685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107,15</a:t>
                          </a:r>
                          <a:endParaRPr lang="de-DE" sz="9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10281294"/>
                      </a:ext>
                    </a:extLst>
                  </a:tr>
                  <a:tr h="146685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165,9</a:t>
                          </a:r>
                          <a:endParaRPr lang="de-DE" sz="9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33277429"/>
                      </a:ext>
                    </a:extLst>
                  </a:tr>
                  <a:tr h="146685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242,83</a:t>
                          </a:r>
                          <a:endParaRPr lang="de-DE" sz="9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349972081"/>
                      </a:ext>
                    </a:extLst>
                  </a:tr>
                  <a:tr h="146685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331,74</a:t>
                          </a:r>
                          <a:endParaRPr lang="de-DE" sz="9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98968666"/>
                      </a:ext>
                    </a:extLst>
                  </a:tr>
                  <a:tr h="146685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420,75</a:t>
                          </a:r>
                          <a:endParaRPr lang="de-DE" sz="9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74390277"/>
                      </a:ext>
                    </a:extLst>
                  </a:tr>
                  <a:tr h="146685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497,96</a:t>
                          </a:r>
                          <a:endParaRPr lang="de-DE" sz="9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923457496"/>
                      </a:ext>
                    </a:extLst>
                  </a:tr>
                  <a:tr h="146685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557,03</a:t>
                          </a:r>
                          <a:endParaRPr lang="de-DE" sz="9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47900759"/>
                      </a:ext>
                    </a:extLst>
                  </a:tr>
                  <a:tr h="146685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598,02</a:t>
                          </a:r>
                          <a:endParaRPr lang="de-DE" sz="9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390597593"/>
                      </a:ext>
                    </a:extLst>
                  </a:tr>
                  <a:tr h="146685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624,57</a:t>
                          </a:r>
                          <a:endParaRPr lang="de-DE" sz="9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722596144"/>
                      </a:ext>
                    </a:extLst>
                  </a:tr>
                  <a:tr h="146685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641,02</a:t>
                          </a:r>
                          <a:endParaRPr lang="de-DE" sz="9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663244273"/>
                      </a:ext>
                    </a:extLst>
                  </a:tr>
                  <a:tr h="146685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650,93</a:t>
                          </a:r>
                          <a:endParaRPr lang="de-DE" sz="9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062354605"/>
                      </a:ext>
                    </a:extLst>
                  </a:tr>
                  <a:tr h="146685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656,8</a:t>
                          </a:r>
                          <a:endParaRPr lang="de-DE" sz="9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32332443"/>
                      </a:ext>
                    </a:extLst>
                  </a:tr>
                  <a:tr h="146685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660,24</a:t>
                          </a:r>
                          <a:endParaRPr lang="de-DE" sz="9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994950935"/>
                      </a:ext>
                    </a:extLst>
                  </a:tr>
                  <a:tr h="146685"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9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662,24</a:t>
                          </a:r>
                          <a:endParaRPr lang="de-DE" sz="9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785831905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8" name="Diagramm 7">
            <a:extLst>
              <a:ext uri="{FF2B5EF4-FFF2-40B4-BE49-F238E27FC236}">
                <a16:creationId xmlns:a16="http://schemas.microsoft.com/office/drawing/2014/main" id="{EF9A335D-7330-4A0A-9C36-3CA409E7A114}"/>
              </a:ext>
            </a:extLst>
          </p:cNvPr>
          <p:cNvGraphicFramePr>
            <a:graphicFrameLocks/>
          </p:cNvGraphicFramePr>
          <p:nvPr/>
        </p:nvGraphicFramePr>
        <p:xfrm>
          <a:off x="7255713" y="637494"/>
          <a:ext cx="4286250" cy="29337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sp>
        <p:nvSpPr>
          <p:cNvPr id="10" name="Pfeil: nach rechts 9">
            <a:extLst>
              <a:ext uri="{FF2B5EF4-FFF2-40B4-BE49-F238E27FC236}">
                <a16:creationId xmlns:a16="http://schemas.microsoft.com/office/drawing/2014/main" id="{7611C1A7-325F-795B-5D6F-042130A6295F}"/>
              </a:ext>
            </a:extLst>
          </p:cNvPr>
          <p:cNvSpPr/>
          <p:nvPr/>
        </p:nvSpPr>
        <p:spPr>
          <a:xfrm>
            <a:off x="9019389" y="5008603"/>
            <a:ext cx="1002570" cy="516959"/>
          </a:xfrm>
          <a:prstGeom prst="rightArrow">
            <a:avLst>
              <a:gd name="adj1" fmla="val 85714"/>
              <a:gd name="adj2" fmla="val 25969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 err="1"/>
              <a:t>evaluate</a:t>
            </a:r>
            <a:endParaRPr lang="de-DE" sz="11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214977EC-A57D-A1F5-B22B-6CDC182C3FCB}"/>
                  </a:ext>
                </a:extLst>
              </p:cNvPr>
              <p:cNvSpPr txBox="1"/>
              <p:nvPr/>
            </p:nvSpPr>
            <p:spPr>
              <a:xfrm>
                <a:off x="10172804" y="5109571"/>
                <a:ext cx="117686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=0,998</m:t>
                      </m:r>
                    </m:oMath>
                  </m:oMathPara>
                </a14:m>
                <a:endParaRPr lang="de-DE"/>
              </a:p>
            </p:txBody>
          </p:sp>
        </mc:Choice>
        <mc:Fallback xmlns="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214977EC-A57D-A1F5-B22B-6CDC182C3F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72804" y="5109571"/>
                <a:ext cx="1176861" cy="276999"/>
              </a:xfrm>
              <a:prstGeom prst="rect">
                <a:avLst/>
              </a:prstGeom>
              <a:blipFill>
                <a:blip r:embed="rId10"/>
                <a:stretch>
                  <a:fillRect l="-4663" t="-4348" r="-4663" b="-652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5735055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A2D8A6C-2458-75D2-06FF-BE7DD48FE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Logistic</a:t>
            </a:r>
            <a:r>
              <a:rPr lang="de-DE" dirty="0"/>
              <a:t> </a:t>
            </a:r>
            <a:r>
              <a:rPr lang="de-DE" dirty="0" err="1"/>
              <a:t>regression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2CAB248-75E6-C52D-E98A-3AEE198089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Calcualation</a:t>
            </a:r>
            <a:r>
              <a:rPr lang="de-DE" dirty="0"/>
              <a:t> </a:t>
            </a:r>
            <a:r>
              <a:rPr lang="de-DE" dirty="0" err="1"/>
              <a:t>way</a:t>
            </a:r>
            <a:r>
              <a:rPr lang="de-DE" dirty="0"/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feld 15">
                <a:extLst>
                  <a:ext uri="{FF2B5EF4-FFF2-40B4-BE49-F238E27FC236}">
                    <a16:creationId xmlns:a16="http://schemas.microsoft.com/office/drawing/2014/main" id="{68D10695-C6C3-4D96-998F-FCCFF19E4183}"/>
                  </a:ext>
                </a:extLst>
              </p:cNvPr>
              <p:cNvSpPr txBox="1"/>
              <p:nvPr/>
            </p:nvSpPr>
            <p:spPr>
              <a:xfrm>
                <a:off x="1959256" y="2585484"/>
                <a:ext cx="2712602" cy="2990499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0" tIns="0" rIns="0" bIns="0" rtlCol="0" anchor="t">
                <a:spAutoFit/>
              </a:bodyPr>
              <a:lstStyle>
                <a:lvl1pPr marL="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de-DE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de-DE" sz="18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  <m:e>
                            <m:acc>
                              <m:accPr>
                                <m:chr m:val="̂"/>
                                <m:ctrlPr>
                                  <a:rPr lang="de-DE" sz="1800" b="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de-DE" sz="1800" b="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  <m:r>
                              <a:rPr lang="de-DE" sz="1800" b="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=</m:t>
                            </m:r>
                            <m:f>
                              <m:fPr>
                                <m:ctrlPr>
                                  <a:rPr lang="de-DE" sz="1800" b="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de-DE" sz="1800" b="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num>
                              <m:den>
                                <m:r>
                                  <a:rPr lang="de-DE" sz="1800" b="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1+</m:t>
                                </m:r>
                                <m:sSup>
                                  <m:sSupPr>
                                    <m:ctrlPr>
                                      <a:rPr lang="de-DE" sz="1800" b="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800" b="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de-DE" sz="1800" b="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800" b="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⋅</m:t>
                                    </m:r>
                                    <m:r>
                                      <a:rPr lang="de-DE" sz="1800" b="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de-DE" sz="1800" b="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de-DE" sz="1800" b="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p>
                                </m:sSup>
                              </m:den>
                            </m:f>
                            <m:r>
                              <m:rPr>
                                <m:nor/>
                              </m:rPr>
                              <a:rPr lang="de-DE" sz="1800">
                                <a:solidFill>
                                  <a:schemeClr val="tx1"/>
                                </a:solidFill>
                                <a:effectLst/>
                              </a:rPr>
                              <m:t> </m:t>
                            </m:r>
                          </m:e>
                        </m:mr>
                        <m:mr>
                          <m:e>
                            <m:r>
                              <a:rPr lang="de-DE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⇔</m:t>
                            </m:r>
                          </m:e>
                          <m:e>
                            <m:f>
                              <m:fPr>
                                <m:ctrlPr>
                                  <a:rPr lang="de-DE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acc>
                                  <m:accPr>
                                    <m:chr m:val="̂"/>
                                    <m:ctrlPr>
                                      <a:rPr lang="de-DE" sz="1800" b="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de-DE" sz="1800" b="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num>
                              <m:den>
                                <m:r>
                                  <a:rPr lang="de-DE" sz="1800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den>
                            </m:f>
                            <m:r>
                              <a:rPr lang="de-DE" sz="18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f>
                              <m:fPr>
                                <m:ctrlPr>
                                  <a:rPr lang="de-DE" sz="1800" b="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de-DE" sz="1800" b="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de-DE" sz="1800" b="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1+</m:t>
                                </m:r>
                                <m:sSup>
                                  <m:sSupPr>
                                    <m:ctrlPr>
                                      <a:rPr lang="de-DE" sz="1800" b="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800" b="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de-DE" sz="1800" b="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800" b="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⋅</m:t>
                                    </m:r>
                                    <m:r>
                                      <a:rPr lang="de-DE" sz="1800" b="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de-DE" sz="1800" b="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de-DE" sz="1800" b="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p>
                                </m:sSup>
                              </m:den>
                            </m:f>
                            <m:r>
                              <m:rPr>
                                <m:nor/>
                              </m:rPr>
                              <a:rPr lang="de-DE" sz="1800" i="1">
                                <a:solidFill>
                                  <a:schemeClr val="tx1"/>
                                </a:solidFill>
                                <a:effectLst/>
                              </a:rPr>
                              <m:t> </m:t>
                            </m:r>
                          </m:e>
                        </m:mr>
                        <m:mr>
                          <m:e>
                            <m:r>
                              <a:rPr lang="de-DE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⇔</m:t>
                            </m:r>
                          </m:e>
                          <m:e>
                            <m:f>
                              <m:fPr>
                                <m:ctrlPr>
                                  <a:rPr lang="de-DE" sz="18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de-DE" sz="1800" b="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num>
                              <m:den>
                                <m:acc>
                                  <m:accPr>
                                    <m:chr m:val="̂"/>
                                    <m:ctrlPr>
                                      <a:rPr lang="de-DE" sz="1800" b="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de-DE" sz="1800" b="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den>
                            </m:f>
                            <m:r>
                              <a:rPr lang="de-DE" sz="1800" b="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=1+</m:t>
                            </m:r>
                            <m:sSup>
                              <m:sSupPr>
                                <m:ctrlPr>
                                  <a:rPr lang="de-DE" sz="1800" b="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sz="1800" b="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de-DE" sz="1800" b="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de-DE" sz="1800" b="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r>
                                  <a:rPr lang="de-DE" sz="1800" b="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800" b="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de-DE" sz="1800" b="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sup>
                            </m:sSup>
                          </m:e>
                        </m:mr>
                        <m:mr>
                          <m:e>
                            <m:r>
                              <a:rPr lang="de-DE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⇔</m:t>
                            </m:r>
                          </m:e>
                          <m:e>
                            <m:f>
                              <m:fPr>
                                <m:ctrlPr>
                                  <a:rPr lang="de-DE" sz="18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de-DE" sz="1800" b="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num>
                              <m:den>
                                <m:acc>
                                  <m:accPr>
                                    <m:chr m:val="̂"/>
                                    <m:ctrlPr>
                                      <a:rPr lang="de-DE" sz="1800" b="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de-DE" sz="1800" b="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den>
                            </m:f>
                            <m:r>
                              <a:rPr lang="de-DE" sz="1800" b="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−1=</m:t>
                            </m:r>
                            <m:sSup>
                              <m:sSupPr>
                                <m:ctrlPr>
                                  <a:rPr lang="de-DE" sz="1800" b="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sz="1800" b="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de-DE" sz="1800" b="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de-DE" sz="1800" b="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r>
                                  <a:rPr lang="de-DE" sz="1800" b="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800" b="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de-DE" sz="1800" b="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sup>
                            </m:sSup>
                          </m:e>
                        </m:mr>
                        <m:mr>
                          <m:e>
                            <m:r>
                              <a:rPr lang="de-DE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⇔</m:t>
                            </m:r>
                          </m:e>
                          <m:e>
                            <m:r>
                              <a:rPr lang="de-DE" sz="18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𝑙𝑛</m:t>
                            </m:r>
                            <m:d>
                              <m:dPr>
                                <m:ctrlPr>
                                  <a:rPr lang="de-DE" sz="1800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de-DE" sz="18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800" b="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num>
                                  <m:den>
                                    <m:acc>
                                      <m:accPr>
                                        <m:chr m:val="̂"/>
                                        <m:ctrlPr>
                                          <a:rPr lang="de-DE" sz="1800" b="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de-DE" sz="1800" b="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den>
                                </m:f>
                                <m:r>
                                  <a:rPr lang="de-DE" sz="1800" b="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  <m:r>
                              <a:rPr lang="de-DE" sz="18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de-DE" sz="1800" b="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de-DE" sz="1800" b="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⋅</m:t>
                            </m:r>
                            <m:r>
                              <a:rPr lang="de-DE" sz="1800" b="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de-DE" sz="1800" b="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de-DE" sz="1800" b="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mr>
                      </m:m>
                    </m:oMath>
                  </m:oMathPara>
                </a14:m>
                <a:endParaRPr lang="de-DE" sz="1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Textfeld 15">
                <a:extLst>
                  <a:ext uri="{FF2B5EF4-FFF2-40B4-BE49-F238E27FC236}">
                    <a16:creationId xmlns:a16="http://schemas.microsoft.com/office/drawing/2014/main" id="{68D10695-C6C3-4D96-998F-FCCFF19E41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9256" y="2585484"/>
                <a:ext cx="2712602" cy="299049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Diagramm 4">
            <a:extLst>
              <a:ext uri="{FF2B5EF4-FFF2-40B4-BE49-F238E27FC236}">
                <a16:creationId xmlns:a16="http://schemas.microsoft.com/office/drawing/2014/main" id="{EF9A335D-7330-4A0A-9C36-3CA409E7A114}"/>
              </a:ext>
            </a:extLst>
          </p:cNvPr>
          <p:cNvGraphicFramePr>
            <a:graphicFrameLocks/>
          </p:cNvGraphicFramePr>
          <p:nvPr/>
        </p:nvGraphicFramePr>
        <p:xfrm>
          <a:off x="6781136" y="495300"/>
          <a:ext cx="4286250" cy="29337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6" name="Diagramm 5">
            <a:extLst>
              <a:ext uri="{FF2B5EF4-FFF2-40B4-BE49-F238E27FC236}">
                <a16:creationId xmlns:a16="http://schemas.microsoft.com/office/drawing/2014/main" id="{1208071A-51D2-4BBB-9B0B-7F5CF24E29FA}"/>
              </a:ext>
            </a:extLst>
          </p:cNvPr>
          <p:cNvGraphicFramePr>
            <a:graphicFrameLocks/>
          </p:cNvGraphicFramePr>
          <p:nvPr/>
        </p:nvGraphicFramePr>
        <p:xfrm>
          <a:off x="6781136" y="3619500"/>
          <a:ext cx="4286250" cy="2667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315903181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896CEF-20ED-934E-58E9-17117A0B7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Other…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AF988598-C86F-DB29-D743-AB2331C9284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DE" dirty="0"/>
                  <a:t>Other </a:t>
                </a:r>
                <a:r>
                  <a:rPr lang="de-DE" dirty="0" err="1"/>
                  <a:t>regressionstyps</a:t>
                </a:r>
                <a:r>
                  <a:rPr lang="de-DE" dirty="0"/>
                  <a:t> </a:t>
                </a:r>
                <a:r>
                  <a:rPr lang="de-DE" dirty="0" err="1"/>
                  <a:t>can</a:t>
                </a:r>
                <a:r>
                  <a:rPr lang="de-DE" dirty="0"/>
                  <a:t> </a:t>
                </a:r>
                <a:r>
                  <a:rPr lang="de-DE" dirty="0" err="1"/>
                  <a:t>be</a:t>
                </a:r>
                <a:r>
                  <a:rPr lang="de-DE" dirty="0"/>
                  <a:t> </a:t>
                </a:r>
                <a:r>
                  <a:rPr lang="de-DE" dirty="0" err="1"/>
                  <a:t>lead</a:t>
                </a:r>
                <a:r>
                  <a:rPr lang="de-DE" dirty="0"/>
                  <a:t> back </a:t>
                </a:r>
                <a:r>
                  <a:rPr lang="de-DE" dirty="0" err="1"/>
                  <a:t>to</a:t>
                </a:r>
                <a:r>
                  <a:rPr lang="de-DE" dirty="0"/>
                  <a:t> linear </a:t>
                </a:r>
                <a:r>
                  <a:rPr lang="de-DE" dirty="0" err="1"/>
                  <a:t>regression</a:t>
                </a:r>
                <a:r>
                  <a:rPr lang="de-DE" dirty="0"/>
                  <a:t>:</a:t>
                </a:r>
              </a:p>
              <a:p>
                <a:pPr lvl="1"/>
                <a:r>
                  <a:rPr lang="de-DE" b="0" dirty="0" err="1"/>
                  <a:t>Polynomials</a:t>
                </a:r>
                <a:r>
                  <a:rPr lang="de-DE" b="0" dirty="0"/>
                  <a:t> </a:t>
                </a:r>
                <a:r>
                  <a:rPr lang="de-DE" b="0" dirty="0" err="1"/>
                  <a:t>of</a:t>
                </a:r>
                <a:r>
                  <a:rPr lang="de-DE" b="0" dirty="0"/>
                  <a:t> </a:t>
                </a:r>
                <a:r>
                  <a:rPr lang="de-DE" b="0" dirty="0" err="1"/>
                  <a:t>higher</a:t>
                </a:r>
                <a:r>
                  <a:rPr lang="de-DE" b="0" dirty="0"/>
                  <a:t> </a:t>
                </a:r>
                <a:r>
                  <a:rPr lang="de-DE" b="0" dirty="0" err="1"/>
                  <a:t>degree</a:t>
                </a:r>
                <a:r>
                  <a:rPr lang="de-DE" b="0" dirty="0"/>
                  <a:t>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de-DE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de-DE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sSup>
                      <m:sSupPr>
                        <m:ctrlPr>
                          <a:rPr lang="de-DE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de-DE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de-DE" b="0" i="1" dirty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de-DE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de-DE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de-DE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sSup>
                      <m:sSupPr>
                        <m:ctrlPr>
                          <a:rPr lang="de-DE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de-DE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de-DE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de-DE" b="0" i="1" dirty="0" smtClean="0"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de-DE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de-DE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b="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de-DE" b="0" i="1" dirty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de-DE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de-DE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de-DE" dirty="0"/>
              </a:p>
              <a:p>
                <a:pPr lvl="1"/>
                <a:r>
                  <a:rPr lang="de-DE" dirty="0"/>
                  <a:t>Hyperbel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de-DE" i="1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num>
                          <m:den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den>
                        </m:f>
                        <m:r>
                          <a:rPr lang="de-DE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</m:oMath>
                </a14:m>
                <a:endParaRPr lang="de-DE" dirty="0"/>
              </a:p>
              <a:p>
                <a:pPr lvl="1"/>
                <a:r>
                  <a:rPr lang="de-DE" dirty="0" err="1"/>
                  <a:t>Logarithm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de-DE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𝑙𝑛</m:t>
                        </m:r>
                        <m:d>
                          <m:d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de-DE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m:rPr>
                            <m:nor/>
                          </m:rPr>
                          <a:rPr lang="de-DE"/>
                          <m:t> </m:t>
                        </m:r>
                      </m:e>
                    </m:d>
                  </m:oMath>
                </a14:m>
                <a:endParaRPr lang="de-DE" dirty="0"/>
              </a:p>
              <a:p>
                <a:pPr lvl="1"/>
                <a:r>
                  <a:rPr lang="de-DE" dirty="0"/>
                  <a:t>…</a:t>
                </a:r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AF988598-C86F-DB29-D743-AB2331C9284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3915573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33F4D4-E2D2-7487-FFE7-27EB43AA0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Example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25A64A4-A374-90A7-8D4A-DA3CC89D07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122801" cy="4351338"/>
          </a:xfrm>
        </p:spPr>
        <p:txBody>
          <a:bodyPr/>
          <a:lstStyle/>
          <a:p>
            <a:r>
              <a:rPr lang="de-DE" dirty="0">
                <a:hlinkClick r:id="rId3"/>
              </a:rPr>
              <a:t>Notebook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extensive </a:t>
            </a:r>
            <a:r>
              <a:rPr lang="de-DE" dirty="0" err="1"/>
              <a:t>example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linear and </a:t>
            </a:r>
            <a:r>
              <a:rPr lang="de-DE" dirty="0" err="1"/>
              <a:t>exponential</a:t>
            </a:r>
            <a:r>
              <a:rPr lang="de-DE" dirty="0"/>
              <a:t> </a:t>
            </a:r>
            <a:r>
              <a:rPr lang="de-DE" dirty="0" err="1"/>
              <a:t>regression</a:t>
            </a:r>
            <a:r>
              <a:rPr lang="de-DE" dirty="0"/>
              <a:t>.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24608E9-F555-60DF-14F9-F91ADF9601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6279" y="3299790"/>
            <a:ext cx="4378507" cy="2205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71491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8782BF0-44BB-BE15-1D72-A617ABA37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Naive Bayes </a:t>
            </a:r>
            <a:r>
              <a:rPr lang="de-DE" dirty="0" err="1"/>
              <a:t>classifier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0132E3C1-30AC-796B-16F1-85CAE03EA69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019800" cy="4351338"/>
              </a:xfrm>
            </p:spPr>
            <p:txBody>
              <a:bodyPr>
                <a:normAutofit/>
              </a:bodyPr>
              <a:lstStyle/>
              <a:p>
                <a:r>
                  <a:rPr lang="de-DE" dirty="0"/>
                  <a:t>The </a:t>
                </a:r>
                <a:r>
                  <a:rPr lang="de-DE" dirty="0" err="1"/>
                  <a:t>main</a:t>
                </a:r>
                <a:r>
                  <a:rPr lang="de-DE" dirty="0"/>
                  <a:t> </a:t>
                </a:r>
                <a:r>
                  <a:rPr lang="de-DE" dirty="0" err="1"/>
                  <a:t>idea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this</a:t>
                </a:r>
                <a:r>
                  <a:rPr lang="de-DE" dirty="0"/>
                  <a:t> </a:t>
                </a:r>
                <a:r>
                  <a:rPr lang="de-DE" dirty="0" err="1"/>
                  <a:t>classifier</a:t>
                </a:r>
                <a:r>
                  <a:rPr lang="de-DE" dirty="0"/>
                  <a:t> </a:t>
                </a:r>
                <a:r>
                  <a:rPr lang="de-DE" dirty="0" err="1"/>
                  <a:t>is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use</a:t>
                </a:r>
                <a:r>
                  <a:rPr lang="de-DE" dirty="0"/>
                  <a:t> Bayes </a:t>
                </a:r>
                <a:r>
                  <a:rPr lang="de-DE" dirty="0" err="1"/>
                  <a:t>theorem</a:t>
                </a:r>
                <a:r>
                  <a:rPr lang="de-DE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de-DE" dirty="0"/>
              </a:p>
              <a:p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Propabilty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event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de-DE" dirty="0"/>
                  <a:t>.</a:t>
                </a:r>
              </a:p>
              <a:p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Propabilty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event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de-DE" dirty="0"/>
                  <a:t>.</a:t>
                </a:r>
              </a:p>
              <a:p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Propabilty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event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given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de-DE" dirty="0"/>
                  <a:t>.</a:t>
                </a:r>
              </a:p>
              <a:p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Propabilty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event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given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de-DE" dirty="0"/>
                  <a:t>.</a:t>
                </a:r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0132E3C1-30AC-796B-16F1-85CAE03EA6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019800" cy="4351338"/>
              </a:xfrm>
              <a:blipFill>
                <a:blip r:embed="rId2"/>
                <a:stretch>
                  <a:fillRect l="-1824" t="-2241" r="-50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926191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6E4EE3-489D-0BCB-D750-44B708A44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Example</a:t>
            </a:r>
            <a:r>
              <a:rPr lang="de-DE" dirty="0"/>
              <a:t> Data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FBD52293-4690-CA29-BE8F-56F3CC3C228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955675"/>
              </a:xfrm>
            </p:spPr>
            <p:txBody>
              <a:bodyPr/>
              <a:lstStyle/>
              <a:p>
                <a:r>
                  <a:rPr lang="de-DE" dirty="0"/>
                  <a:t>Assume </a:t>
                </a:r>
                <a:r>
                  <a:rPr lang="de-DE" dirty="0" err="1"/>
                  <a:t>we</a:t>
                </a:r>
                <a:r>
                  <a:rPr lang="de-DE" dirty="0"/>
                  <a:t> </a:t>
                </a:r>
                <a:r>
                  <a:rPr lang="de-DE" dirty="0" err="1"/>
                  <a:t>have</a:t>
                </a:r>
                <a:r>
                  <a:rPr lang="de-DE" dirty="0"/>
                  <a:t> a </a:t>
                </a:r>
                <a:r>
                  <a:rPr lang="de-DE" dirty="0" err="1"/>
                  <a:t>lot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cats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de-DE" dirty="0"/>
                  <a:t> and </a:t>
                </a:r>
                <a:r>
                  <a:rPr lang="de-DE" dirty="0" err="1"/>
                  <a:t>dogs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acc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with</a:t>
                </a:r>
                <a:r>
                  <a:rPr lang="de-DE" dirty="0"/>
                  <a:t> </a:t>
                </a:r>
                <a:r>
                  <a:rPr lang="de-DE" dirty="0" err="1"/>
                  <a:t>either</a:t>
                </a:r>
                <a:r>
                  <a:rPr lang="de-DE" dirty="0"/>
                  <a:t> </a:t>
                </a:r>
                <a:r>
                  <a:rPr lang="de-DE" dirty="0" err="1"/>
                  <a:t>white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de-DE" dirty="0"/>
                  <a:t> and </a:t>
                </a:r>
                <a:r>
                  <a:rPr lang="de-DE" dirty="0" err="1"/>
                  <a:t>black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</m:acc>
                  </m:oMath>
                </a14:m>
                <a:r>
                  <a:rPr lang="de-DE" dirty="0"/>
                  <a:t> fur.</a:t>
                </a:r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FBD52293-4690-CA29-BE8F-56F3CC3C22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955675"/>
              </a:xfrm>
              <a:blipFill>
                <a:blip r:embed="rId2"/>
                <a:stretch>
                  <a:fillRect l="-1043" t="-10191" b="-828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Grafik 8" descr="Hund mit einfarbiger Füllung">
            <a:extLst>
              <a:ext uri="{FF2B5EF4-FFF2-40B4-BE49-F238E27FC236}">
                <a16:creationId xmlns:a16="http://schemas.microsoft.com/office/drawing/2014/main" id="{FB8BD1FC-3826-30AF-DAC8-E46B850EB2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52640" y="4935140"/>
            <a:ext cx="914400" cy="914400"/>
          </a:xfrm>
          <a:prstGeom prst="rect">
            <a:avLst/>
          </a:prstGeom>
        </p:spPr>
      </p:pic>
      <p:pic>
        <p:nvPicPr>
          <p:cNvPr id="11" name="Grafik 10" descr="Hund Silhouette">
            <a:extLst>
              <a:ext uri="{FF2B5EF4-FFF2-40B4-BE49-F238E27FC236}">
                <a16:creationId xmlns:a16="http://schemas.microsoft.com/office/drawing/2014/main" id="{38A5FA68-CC52-2040-C636-BFA7A2F681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04197" y="3032965"/>
            <a:ext cx="914400" cy="914400"/>
          </a:xfrm>
          <a:prstGeom prst="rect">
            <a:avLst/>
          </a:prstGeom>
        </p:spPr>
      </p:pic>
      <p:pic>
        <p:nvPicPr>
          <p:cNvPr id="13" name="Grafik 12" descr="Welpe mit einfarbiger Füllung">
            <a:extLst>
              <a:ext uri="{FF2B5EF4-FFF2-40B4-BE49-F238E27FC236}">
                <a16:creationId xmlns:a16="http://schemas.microsoft.com/office/drawing/2014/main" id="{746FAA0C-2FD4-F1AB-E848-C35406C3B7B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227155" y="5402921"/>
            <a:ext cx="914400" cy="914400"/>
          </a:xfrm>
          <a:prstGeom prst="rect">
            <a:avLst/>
          </a:prstGeom>
        </p:spPr>
      </p:pic>
      <p:pic>
        <p:nvPicPr>
          <p:cNvPr id="15" name="Grafik 14" descr="Welpe 2 Silhouette">
            <a:extLst>
              <a:ext uri="{FF2B5EF4-FFF2-40B4-BE49-F238E27FC236}">
                <a16:creationId xmlns:a16="http://schemas.microsoft.com/office/drawing/2014/main" id="{EE04AC7B-4000-EDF7-A8C4-457B466277C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237951" y="3839566"/>
            <a:ext cx="819848" cy="819848"/>
          </a:xfrm>
          <a:prstGeom prst="rect">
            <a:avLst/>
          </a:prstGeom>
        </p:spPr>
      </p:pic>
      <p:pic>
        <p:nvPicPr>
          <p:cNvPr id="19" name="Grafik 18" descr="Katze mit einfarbiger Füllung">
            <a:extLst>
              <a:ext uri="{FF2B5EF4-FFF2-40B4-BE49-F238E27FC236}">
                <a16:creationId xmlns:a16="http://schemas.microsoft.com/office/drawing/2014/main" id="{0DAD26AC-CE34-59A6-595A-C7F9541CED0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066388" y="4652351"/>
            <a:ext cx="914400" cy="914400"/>
          </a:xfrm>
          <a:prstGeom prst="rect">
            <a:avLst/>
          </a:prstGeom>
        </p:spPr>
      </p:pic>
      <p:pic>
        <p:nvPicPr>
          <p:cNvPr id="21" name="Grafik 20" descr="Katze Silhouette">
            <a:extLst>
              <a:ext uri="{FF2B5EF4-FFF2-40B4-BE49-F238E27FC236}">
                <a16:creationId xmlns:a16="http://schemas.microsoft.com/office/drawing/2014/main" id="{A0C28122-0FF4-192F-4A8A-2613FAAEC56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724422" y="3225559"/>
            <a:ext cx="914400" cy="914400"/>
          </a:xfrm>
          <a:prstGeom prst="rect">
            <a:avLst/>
          </a:prstGeom>
        </p:spPr>
      </p:pic>
      <p:pic>
        <p:nvPicPr>
          <p:cNvPr id="25" name="Grafik 24" descr="Kätzchen mit einfarbiger Füllung">
            <a:extLst>
              <a:ext uri="{FF2B5EF4-FFF2-40B4-BE49-F238E27FC236}">
                <a16:creationId xmlns:a16="http://schemas.microsoft.com/office/drawing/2014/main" id="{BA4698B8-C4BF-5273-8473-11F840D3BE7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334652" y="4659414"/>
            <a:ext cx="914400" cy="914400"/>
          </a:xfrm>
          <a:prstGeom prst="rect">
            <a:avLst/>
          </a:prstGeom>
        </p:spPr>
      </p:pic>
      <p:pic>
        <p:nvPicPr>
          <p:cNvPr id="26" name="Grafik 25" descr="Kätzchen mit einfarbiger Füllung">
            <a:extLst>
              <a:ext uri="{FF2B5EF4-FFF2-40B4-BE49-F238E27FC236}">
                <a16:creationId xmlns:a16="http://schemas.microsoft.com/office/drawing/2014/main" id="{E0F28367-0F9A-76B4-1D07-541B2AC8CAD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695983" y="5392340"/>
            <a:ext cx="731736" cy="731736"/>
          </a:xfrm>
          <a:prstGeom prst="rect">
            <a:avLst/>
          </a:prstGeom>
        </p:spPr>
      </p:pic>
      <p:pic>
        <p:nvPicPr>
          <p:cNvPr id="28" name="Grafik 27" descr="Welpe Silhouette">
            <a:extLst>
              <a:ext uri="{FF2B5EF4-FFF2-40B4-BE49-F238E27FC236}">
                <a16:creationId xmlns:a16="http://schemas.microsoft.com/office/drawing/2014/main" id="{B2F96796-B263-063D-FEE3-4095FEB0853E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4885909" y="3320775"/>
            <a:ext cx="601303" cy="601303"/>
          </a:xfrm>
          <a:prstGeom prst="rect">
            <a:avLst/>
          </a:prstGeom>
        </p:spPr>
      </p:pic>
      <p:pic>
        <p:nvPicPr>
          <p:cNvPr id="29" name="Grafik 28" descr="Hund Silhouette">
            <a:extLst>
              <a:ext uri="{FF2B5EF4-FFF2-40B4-BE49-F238E27FC236}">
                <a16:creationId xmlns:a16="http://schemas.microsoft.com/office/drawing/2014/main" id="{0C79B0DF-80B0-B082-2738-F0FA99C2E6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601116" y="3944415"/>
            <a:ext cx="607200" cy="6072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1" name="Tabelle 31">
                <a:extLst>
                  <a:ext uri="{FF2B5EF4-FFF2-40B4-BE49-F238E27FC236}">
                    <a16:creationId xmlns:a16="http://schemas.microsoft.com/office/drawing/2014/main" id="{DAB47471-B71A-7DE9-A7C8-A70441943E6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22695584"/>
                  </p:ext>
                </p:extLst>
              </p:nvPr>
            </p:nvGraphicFramePr>
            <p:xfrm>
              <a:off x="6224936" y="3480323"/>
              <a:ext cx="4632412" cy="2493628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158103">
                      <a:extLst>
                        <a:ext uri="{9D8B030D-6E8A-4147-A177-3AD203B41FA5}">
                          <a16:colId xmlns:a16="http://schemas.microsoft.com/office/drawing/2014/main" val="1485922670"/>
                        </a:ext>
                      </a:extLst>
                    </a:gridCol>
                    <a:gridCol w="1158103">
                      <a:extLst>
                        <a:ext uri="{9D8B030D-6E8A-4147-A177-3AD203B41FA5}">
                          <a16:colId xmlns:a16="http://schemas.microsoft.com/office/drawing/2014/main" val="2498114203"/>
                        </a:ext>
                      </a:extLst>
                    </a:gridCol>
                    <a:gridCol w="1158103">
                      <a:extLst>
                        <a:ext uri="{9D8B030D-6E8A-4147-A177-3AD203B41FA5}">
                          <a16:colId xmlns:a16="http://schemas.microsoft.com/office/drawing/2014/main" val="1209160121"/>
                        </a:ext>
                      </a:extLst>
                    </a:gridCol>
                    <a:gridCol w="1158103">
                      <a:extLst>
                        <a:ext uri="{9D8B030D-6E8A-4147-A177-3AD203B41FA5}">
                          <a16:colId xmlns:a16="http://schemas.microsoft.com/office/drawing/2014/main" val="783585915"/>
                        </a:ext>
                      </a:extLst>
                    </a:gridCol>
                  </a:tblGrid>
                  <a:tr h="666870">
                    <a:tc>
                      <a:txBody>
                        <a:bodyPr/>
                        <a:lstStyle/>
                        <a:p>
                          <a:pPr algn="ctr"/>
                          <a:endParaRPr lang="de-DE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Cat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1" i="1" smtClean="0">
                                    <a:latin typeface="Cambria Math" panose="02040503050406030204" pitchFamily="18" charset="0"/>
                                  </a:rPr>
                                  <m:t>𝑪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Dog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de-D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de-DE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Sum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376786103"/>
                      </a:ext>
                    </a:extLst>
                  </a:tr>
                  <a:tr h="66627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White fur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1" i="1" smtClean="0"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4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5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094949539"/>
                      </a:ext>
                    </a:extLst>
                  </a:tr>
                  <a:tr h="66627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Black fur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de-D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de-DE" b="1" i="1" smtClean="0">
                                        <a:latin typeface="Cambria Math" panose="02040503050406030204" pitchFamily="18" charset="0"/>
                                      </a:rPr>
                                      <m:t>𝑾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5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264113361"/>
                      </a:ext>
                    </a:extLst>
                  </a:tr>
                  <a:tr h="49421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Sum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4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6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10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00836938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1" name="Tabelle 31">
                <a:extLst>
                  <a:ext uri="{FF2B5EF4-FFF2-40B4-BE49-F238E27FC236}">
                    <a16:creationId xmlns:a16="http://schemas.microsoft.com/office/drawing/2014/main" id="{DAB47471-B71A-7DE9-A7C8-A70441943E6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22695584"/>
                  </p:ext>
                </p:extLst>
              </p:nvPr>
            </p:nvGraphicFramePr>
            <p:xfrm>
              <a:off x="6224936" y="3480323"/>
              <a:ext cx="4632412" cy="2493628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158103">
                      <a:extLst>
                        <a:ext uri="{9D8B030D-6E8A-4147-A177-3AD203B41FA5}">
                          <a16:colId xmlns:a16="http://schemas.microsoft.com/office/drawing/2014/main" val="1485922670"/>
                        </a:ext>
                      </a:extLst>
                    </a:gridCol>
                    <a:gridCol w="1158103">
                      <a:extLst>
                        <a:ext uri="{9D8B030D-6E8A-4147-A177-3AD203B41FA5}">
                          <a16:colId xmlns:a16="http://schemas.microsoft.com/office/drawing/2014/main" val="2498114203"/>
                        </a:ext>
                      </a:extLst>
                    </a:gridCol>
                    <a:gridCol w="1158103">
                      <a:extLst>
                        <a:ext uri="{9D8B030D-6E8A-4147-A177-3AD203B41FA5}">
                          <a16:colId xmlns:a16="http://schemas.microsoft.com/office/drawing/2014/main" val="1209160121"/>
                        </a:ext>
                      </a:extLst>
                    </a:gridCol>
                    <a:gridCol w="1158103">
                      <a:extLst>
                        <a:ext uri="{9D8B030D-6E8A-4147-A177-3AD203B41FA5}">
                          <a16:colId xmlns:a16="http://schemas.microsoft.com/office/drawing/2014/main" val="783585915"/>
                        </a:ext>
                      </a:extLst>
                    </a:gridCol>
                  </a:tblGrid>
                  <a:tr h="666870">
                    <a:tc>
                      <a:txBody>
                        <a:bodyPr/>
                        <a:lstStyle/>
                        <a:p>
                          <a:pPr algn="ctr"/>
                          <a:endParaRPr lang="de-DE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19"/>
                          <a:stretch>
                            <a:fillRect l="-100000" t="-1818" r="-201047" b="-277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19"/>
                          <a:stretch>
                            <a:fillRect l="-201053" t="-1818" r="-102105" b="-277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Sum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376786103"/>
                      </a:ext>
                    </a:extLst>
                  </a:tr>
                  <a:tr h="666274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19"/>
                          <a:stretch>
                            <a:fillRect l="-526" t="-102752" r="-302632" b="-1798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4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5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094949539"/>
                      </a:ext>
                    </a:extLst>
                  </a:tr>
                  <a:tr h="666274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19"/>
                          <a:stretch>
                            <a:fillRect l="-526" t="-200909" r="-302632" b="-781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5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264113361"/>
                      </a:ext>
                    </a:extLst>
                  </a:tr>
                  <a:tr h="49421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Sum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4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6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10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00836938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8122702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6E4EE3-489D-0BCB-D750-44B708A44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Contingency</a:t>
            </a:r>
            <a:r>
              <a:rPr lang="de-DE" dirty="0"/>
              <a:t> </a:t>
            </a:r>
            <a:r>
              <a:rPr lang="de-DE" dirty="0" err="1"/>
              <a:t>table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BD52293-4690-CA29-BE8F-56F3CC3C22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955675"/>
          </a:xfrm>
        </p:spPr>
        <p:txBody>
          <a:bodyPr/>
          <a:lstStyle/>
          <a:p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sort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propabilities</a:t>
            </a:r>
            <a:r>
              <a:rPr lang="de-DE" dirty="0"/>
              <a:t> in a </a:t>
            </a:r>
            <a:r>
              <a:rPr lang="de-DE" dirty="0" err="1"/>
              <a:t>contingency</a:t>
            </a:r>
            <a:r>
              <a:rPr lang="de-DE" dirty="0"/>
              <a:t> </a:t>
            </a:r>
            <a:r>
              <a:rPr lang="de-DE" dirty="0" err="1"/>
              <a:t>table</a:t>
            </a:r>
            <a:endParaRPr lang="de-DE" dirty="0"/>
          </a:p>
        </p:txBody>
      </p:sp>
      <p:pic>
        <p:nvPicPr>
          <p:cNvPr id="9" name="Grafik 8" descr="Hund mit einfarbiger Füllung">
            <a:extLst>
              <a:ext uri="{FF2B5EF4-FFF2-40B4-BE49-F238E27FC236}">
                <a16:creationId xmlns:a16="http://schemas.microsoft.com/office/drawing/2014/main" id="{FB8BD1FC-3826-30AF-DAC8-E46B850EB2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52640" y="4935140"/>
            <a:ext cx="914400" cy="914400"/>
          </a:xfrm>
          <a:prstGeom prst="rect">
            <a:avLst/>
          </a:prstGeom>
        </p:spPr>
      </p:pic>
      <p:pic>
        <p:nvPicPr>
          <p:cNvPr id="11" name="Grafik 10" descr="Hund Silhouette">
            <a:extLst>
              <a:ext uri="{FF2B5EF4-FFF2-40B4-BE49-F238E27FC236}">
                <a16:creationId xmlns:a16="http://schemas.microsoft.com/office/drawing/2014/main" id="{38A5FA68-CC52-2040-C636-BFA7A2F681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04197" y="3032965"/>
            <a:ext cx="914400" cy="914400"/>
          </a:xfrm>
          <a:prstGeom prst="rect">
            <a:avLst/>
          </a:prstGeom>
        </p:spPr>
      </p:pic>
      <p:pic>
        <p:nvPicPr>
          <p:cNvPr id="13" name="Grafik 12" descr="Welpe mit einfarbiger Füllung">
            <a:extLst>
              <a:ext uri="{FF2B5EF4-FFF2-40B4-BE49-F238E27FC236}">
                <a16:creationId xmlns:a16="http://schemas.microsoft.com/office/drawing/2014/main" id="{746FAA0C-2FD4-F1AB-E848-C35406C3B7B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227155" y="5402921"/>
            <a:ext cx="914400" cy="914400"/>
          </a:xfrm>
          <a:prstGeom prst="rect">
            <a:avLst/>
          </a:prstGeom>
        </p:spPr>
      </p:pic>
      <p:pic>
        <p:nvPicPr>
          <p:cNvPr id="15" name="Grafik 14" descr="Welpe 2 Silhouette">
            <a:extLst>
              <a:ext uri="{FF2B5EF4-FFF2-40B4-BE49-F238E27FC236}">
                <a16:creationId xmlns:a16="http://schemas.microsoft.com/office/drawing/2014/main" id="{EE04AC7B-4000-EDF7-A8C4-457B466277C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237951" y="3839566"/>
            <a:ext cx="819848" cy="819848"/>
          </a:xfrm>
          <a:prstGeom prst="rect">
            <a:avLst/>
          </a:prstGeom>
        </p:spPr>
      </p:pic>
      <p:pic>
        <p:nvPicPr>
          <p:cNvPr id="19" name="Grafik 18" descr="Katze mit einfarbiger Füllung">
            <a:extLst>
              <a:ext uri="{FF2B5EF4-FFF2-40B4-BE49-F238E27FC236}">
                <a16:creationId xmlns:a16="http://schemas.microsoft.com/office/drawing/2014/main" id="{0DAD26AC-CE34-59A6-595A-C7F9541CED0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066388" y="4652351"/>
            <a:ext cx="914400" cy="914400"/>
          </a:xfrm>
          <a:prstGeom prst="rect">
            <a:avLst/>
          </a:prstGeom>
        </p:spPr>
      </p:pic>
      <p:pic>
        <p:nvPicPr>
          <p:cNvPr id="21" name="Grafik 20" descr="Katze Silhouette">
            <a:extLst>
              <a:ext uri="{FF2B5EF4-FFF2-40B4-BE49-F238E27FC236}">
                <a16:creationId xmlns:a16="http://schemas.microsoft.com/office/drawing/2014/main" id="{A0C28122-0FF4-192F-4A8A-2613FAAEC56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724422" y="3225559"/>
            <a:ext cx="914400" cy="914400"/>
          </a:xfrm>
          <a:prstGeom prst="rect">
            <a:avLst/>
          </a:prstGeom>
        </p:spPr>
      </p:pic>
      <p:pic>
        <p:nvPicPr>
          <p:cNvPr id="25" name="Grafik 24" descr="Kätzchen mit einfarbiger Füllung">
            <a:extLst>
              <a:ext uri="{FF2B5EF4-FFF2-40B4-BE49-F238E27FC236}">
                <a16:creationId xmlns:a16="http://schemas.microsoft.com/office/drawing/2014/main" id="{BA4698B8-C4BF-5273-8473-11F840D3BE7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334652" y="4659414"/>
            <a:ext cx="914400" cy="914400"/>
          </a:xfrm>
          <a:prstGeom prst="rect">
            <a:avLst/>
          </a:prstGeom>
        </p:spPr>
      </p:pic>
      <p:pic>
        <p:nvPicPr>
          <p:cNvPr id="26" name="Grafik 25" descr="Kätzchen mit einfarbiger Füllung">
            <a:extLst>
              <a:ext uri="{FF2B5EF4-FFF2-40B4-BE49-F238E27FC236}">
                <a16:creationId xmlns:a16="http://schemas.microsoft.com/office/drawing/2014/main" id="{E0F28367-0F9A-76B4-1D07-541B2AC8CAD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695983" y="5392340"/>
            <a:ext cx="731736" cy="731736"/>
          </a:xfrm>
          <a:prstGeom prst="rect">
            <a:avLst/>
          </a:prstGeom>
        </p:spPr>
      </p:pic>
      <p:pic>
        <p:nvPicPr>
          <p:cNvPr id="28" name="Grafik 27" descr="Welpe Silhouette">
            <a:extLst>
              <a:ext uri="{FF2B5EF4-FFF2-40B4-BE49-F238E27FC236}">
                <a16:creationId xmlns:a16="http://schemas.microsoft.com/office/drawing/2014/main" id="{B2F96796-B263-063D-FEE3-4095FEB0853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885909" y="3320775"/>
            <a:ext cx="601303" cy="601303"/>
          </a:xfrm>
          <a:prstGeom prst="rect">
            <a:avLst/>
          </a:prstGeom>
        </p:spPr>
      </p:pic>
      <p:pic>
        <p:nvPicPr>
          <p:cNvPr id="29" name="Grafik 28" descr="Hund Silhouette">
            <a:extLst>
              <a:ext uri="{FF2B5EF4-FFF2-40B4-BE49-F238E27FC236}">
                <a16:creationId xmlns:a16="http://schemas.microsoft.com/office/drawing/2014/main" id="{0C79B0DF-80B0-B082-2738-F0FA99C2E6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01116" y="3944415"/>
            <a:ext cx="607200" cy="6072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1" name="Tabelle 31">
                <a:extLst>
                  <a:ext uri="{FF2B5EF4-FFF2-40B4-BE49-F238E27FC236}">
                    <a16:creationId xmlns:a16="http://schemas.microsoft.com/office/drawing/2014/main" id="{DAB47471-B71A-7DE9-A7C8-A70441943E6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86702268"/>
                  </p:ext>
                </p:extLst>
              </p:nvPr>
            </p:nvGraphicFramePr>
            <p:xfrm>
              <a:off x="5616070" y="3320775"/>
              <a:ext cx="6413710" cy="2643752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134166">
                      <a:extLst>
                        <a:ext uri="{9D8B030D-6E8A-4147-A177-3AD203B41FA5}">
                          <a16:colId xmlns:a16="http://schemas.microsoft.com/office/drawing/2014/main" val="1485922670"/>
                        </a:ext>
                      </a:extLst>
                    </a:gridCol>
                    <a:gridCol w="1759848">
                      <a:extLst>
                        <a:ext uri="{9D8B030D-6E8A-4147-A177-3AD203B41FA5}">
                          <a16:colId xmlns:a16="http://schemas.microsoft.com/office/drawing/2014/main" val="2498114203"/>
                        </a:ext>
                      </a:extLst>
                    </a:gridCol>
                    <a:gridCol w="1759848">
                      <a:extLst>
                        <a:ext uri="{9D8B030D-6E8A-4147-A177-3AD203B41FA5}">
                          <a16:colId xmlns:a16="http://schemas.microsoft.com/office/drawing/2014/main" val="1209160121"/>
                        </a:ext>
                      </a:extLst>
                    </a:gridCol>
                    <a:gridCol w="1759848">
                      <a:extLst>
                        <a:ext uri="{9D8B030D-6E8A-4147-A177-3AD203B41FA5}">
                          <a16:colId xmlns:a16="http://schemas.microsoft.com/office/drawing/2014/main" val="783585915"/>
                        </a:ext>
                      </a:extLst>
                    </a:gridCol>
                  </a:tblGrid>
                  <a:tr h="667800">
                    <a:tc>
                      <a:txBody>
                        <a:bodyPr/>
                        <a:lstStyle/>
                        <a:p>
                          <a:pPr algn="ctr"/>
                          <a:endParaRPr lang="de-DE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Cat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1" i="1" smtClean="0">
                                    <a:latin typeface="Cambria Math" panose="02040503050406030204" pitchFamily="18" charset="0"/>
                                  </a:rPr>
                                  <m:t>𝑪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Dog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de-D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de-DE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Sum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376786103"/>
                      </a:ext>
                    </a:extLst>
                  </a:tr>
                  <a:tr h="66720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White fur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1" i="1" smtClean="0"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∩</m:t>
                                    </m:r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</m:d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=0.1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∩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</m:e>
                                    </m:acc>
                                  </m:e>
                                </m:d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=0.4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</m:d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=0.5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094949539"/>
                      </a:ext>
                    </a:extLst>
                  </a:tr>
                  <a:tr h="66720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Black fur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de-D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de-DE" b="1" i="1" smtClean="0">
                                        <a:latin typeface="Cambria Math" panose="02040503050406030204" pitchFamily="18" charset="0"/>
                                      </a:rPr>
                                      <m:t>𝑾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  <m:t>𝑊</m:t>
                                        </m:r>
                                      </m:e>
                                    </m:acc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∩</m:t>
                                    </m:r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</m:d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=0.3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  <m:t>𝑊</m:t>
                                        </m:r>
                                      </m:e>
                                    </m:acc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∩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</m:e>
                                    </m:acc>
                                  </m:e>
                                </m:d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=0.2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  <m:t>𝑊</m:t>
                                        </m:r>
                                      </m:e>
                                    </m:acc>
                                  </m:e>
                                </m:d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=0.5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264113361"/>
                      </a:ext>
                    </a:extLst>
                  </a:tr>
                  <a:tr h="64154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Sum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</m:d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=0.4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</m:e>
                                    </m:acc>
                                  </m:e>
                                </m:d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=0.6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de-DE" b="0" i="0" smtClean="0">
                                        <a:latin typeface="Cambria Math" panose="02040503050406030204" pitchFamily="18" charset="0"/>
                                      </a:rPr>
                                      <m:t>Ω</m:t>
                                    </m:r>
                                  </m:e>
                                </m:d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00836938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1" name="Tabelle 31">
                <a:extLst>
                  <a:ext uri="{FF2B5EF4-FFF2-40B4-BE49-F238E27FC236}">
                    <a16:creationId xmlns:a16="http://schemas.microsoft.com/office/drawing/2014/main" id="{DAB47471-B71A-7DE9-A7C8-A70441943E6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86702268"/>
                  </p:ext>
                </p:extLst>
              </p:nvPr>
            </p:nvGraphicFramePr>
            <p:xfrm>
              <a:off x="5616070" y="3320775"/>
              <a:ext cx="6413710" cy="2643752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134166">
                      <a:extLst>
                        <a:ext uri="{9D8B030D-6E8A-4147-A177-3AD203B41FA5}">
                          <a16:colId xmlns:a16="http://schemas.microsoft.com/office/drawing/2014/main" val="1485922670"/>
                        </a:ext>
                      </a:extLst>
                    </a:gridCol>
                    <a:gridCol w="1759848">
                      <a:extLst>
                        <a:ext uri="{9D8B030D-6E8A-4147-A177-3AD203B41FA5}">
                          <a16:colId xmlns:a16="http://schemas.microsoft.com/office/drawing/2014/main" val="2498114203"/>
                        </a:ext>
                      </a:extLst>
                    </a:gridCol>
                    <a:gridCol w="1759848">
                      <a:extLst>
                        <a:ext uri="{9D8B030D-6E8A-4147-A177-3AD203B41FA5}">
                          <a16:colId xmlns:a16="http://schemas.microsoft.com/office/drawing/2014/main" val="1209160121"/>
                        </a:ext>
                      </a:extLst>
                    </a:gridCol>
                    <a:gridCol w="1759848">
                      <a:extLst>
                        <a:ext uri="{9D8B030D-6E8A-4147-A177-3AD203B41FA5}">
                          <a16:colId xmlns:a16="http://schemas.microsoft.com/office/drawing/2014/main" val="783585915"/>
                        </a:ext>
                      </a:extLst>
                    </a:gridCol>
                  </a:tblGrid>
                  <a:tr h="667800">
                    <a:tc>
                      <a:txBody>
                        <a:bodyPr/>
                        <a:lstStyle/>
                        <a:p>
                          <a:pPr algn="ctr"/>
                          <a:endParaRPr lang="de-DE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18"/>
                          <a:stretch>
                            <a:fillRect l="-64706" t="-2727" r="-201384" b="-297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18"/>
                          <a:stretch>
                            <a:fillRect l="-164706" t="-2727" r="-101384" b="-297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Sum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376786103"/>
                      </a:ext>
                    </a:extLst>
                  </a:tr>
                  <a:tr h="667203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18"/>
                          <a:stretch>
                            <a:fillRect l="-538" t="-102727" r="-468280" b="-197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18"/>
                          <a:stretch>
                            <a:fillRect l="-64706" t="-102727" r="-201384" b="-197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18"/>
                          <a:stretch>
                            <a:fillRect l="-164706" t="-102727" r="-101384" b="-197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18"/>
                          <a:stretch>
                            <a:fillRect l="-264706" t="-102727" r="-1384" b="-19727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94949539"/>
                      </a:ext>
                    </a:extLst>
                  </a:tr>
                  <a:tr h="667203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18"/>
                          <a:stretch>
                            <a:fillRect l="-538" t="-204587" r="-468280" b="-990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18"/>
                          <a:stretch>
                            <a:fillRect l="-64706" t="-204587" r="-201384" b="-990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18"/>
                          <a:stretch>
                            <a:fillRect l="-164706" t="-204587" r="-101384" b="-990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18"/>
                          <a:stretch>
                            <a:fillRect l="-264706" t="-204587" r="-1384" b="-9908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64113361"/>
                      </a:ext>
                    </a:extLst>
                  </a:tr>
                  <a:tr h="64154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Sum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18"/>
                          <a:stretch>
                            <a:fillRect l="-64706" t="-313208" r="-201384" b="-18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18"/>
                          <a:stretch>
                            <a:fillRect l="-164706" t="-313208" r="-101384" b="-18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18"/>
                          <a:stretch>
                            <a:fillRect l="-264706" t="-313208" r="-1384" b="-188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0836938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90885034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6E4EE3-489D-0BCB-D750-44B708A44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Propability</a:t>
            </a:r>
            <a:r>
              <a:rPr lang="de-DE" dirty="0"/>
              <a:t> </a:t>
            </a:r>
            <a:r>
              <a:rPr lang="de-DE" dirty="0" err="1"/>
              <a:t>tree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BD52293-4690-CA29-BE8F-56F3CC3C22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003766" cy="955675"/>
          </a:xfrm>
        </p:spPr>
        <p:txBody>
          <a:bodyPr/>
          <a:lstStyle/>
          <a:p>
            <a:r>
              <a:rPr lang="de-DE" dirty="0" err="1"/>
              <a:t>Another</a:t>
            </a:r>
            <a:r>
              <a:rPr lang="de-DE" dirty="0"/>
              <a:t> </a:t>
            </a:r>
            <a:r>
              <a:rPr lang="de-DE" dirty="0" err="1"/>
              <a:t>way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visualize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a </a:t>
            </a:r>
            <a:r>
              <a:rPr lang="de-DE" dirty="0" err="1"/>
              <a:t>propabality</a:t>
            </a:r>
            <a:r>
              <a:rPr lang="de-DE" dirty="0"/>
              <a:t> </a:t>
            </a:r>
            <a:r>
              <a:rPr lang="de-DE" dirty="0" err="1"/>
              <a:t>tree</a:t>
            </a:r>
            <a:endParaRPr lang="de-DE" dirty="0"/>
          </a:p>
        </p:txBody>
      </p:sp>
      <p:pic>
        <p:nvPicPr>
          <p:cNvPr id="9" name="Grafik 8" descr="Hund mit einfarbiger Füllung">
            <a:extLst>
              <a:ext uri="{FF2B5EF4-FFF2-40B4-BE49-F238E27FC236}">
                <a16:creationId xmlns:a16="http://schemas.microsoft.com/office/drawing/2014/main" id="{FB8BD1FC-3826-30AF-DAC8-E46B850EB2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52640" y="4935140"/>
            <a:ext cx="914400" cy="914400"/>
          </a:xfrm>
          <a:prstGeom prst="rect">
            <a:avLst/>
          </a:prstGeom>
        </p:spPr>
      </p:pic>
      <p:pic>
        <p:nvPicPr>
          <p:cNvPr id="11" name="Grafik 10" descr="Hund Silhouette">
            <a:extLst>
              <a:ext uri="{FF2B5EF4-FFF2-40B4-BE49-F238E27FC236}">
                <a16:creationId xmlns:a16="http://schemas.microsoft.com/office/drawing/2014/main" id="{38A5FA68-CC52-2040-C636-BFA7A2F681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04197" y="3032965"/>
            <a:ext cx="914400" cy="914400"/>
          </a:xfrm>
          <a:prstGeom prst="rect">
            <a:avLst/>
          </a:prstGeom>
        </p:spPr>
      </p:pic>
      <p:pic>
        <p:nvPicPr>
          <p:cNvPr id="13" name="Grafik 12" descr="Welpe mit einfarbiger Füllung">
            <a:extLst>
              <a:ext uri="{FF2B5EF4-FFF2-40B4-BE49-F238E27FC236}">
                <a16:creationId xmlns:a16="http://schemas.microsoft.com/office/drawing/2014/main" id="{746FAA0C-2FD4-F1AB-E848-C35406C3B7B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227155" y="5402921"/>
            <a:ext cx="914400" cy="914400"/>
          </a:xfrm>
          <a:prstGeom prst="rect">
            <a:avLst/>
          </a:prstGeom>
        </p:spPr>
      </p:pic>
      <p:pic>
        <p:nvPicPr>
          <p:cNvPr id="15" name="Grafik 14" descr="Welpe 2 Silhouette">
            <a:extLst>
              <a:ext uri="{FF2B5EF4-FFF2-40B4-BE49-F238E27FC236}">
                <a16:creationId xmlns:a16="http://schemas.microsoft.com/office/drawing/2014/main" id="{EE04AC7B-4000-EDF7-A8C4-457B466277C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237951" y="3839566"/>
            <a:ext cx="819848" cy="819848"/>
          </a:xfrm>
          <a:prstGeom prst="rect">
            <a:avLst/>
          </a:prstGeom>
        </p:spPr>
      </p:pic>
      <p:pic>
        <p:nvPicPr>
          <p:cNvPr id="19" name="Grafik 18" descr="Katze mit einfarbiger Füllung">
            <a:extLst>
              <a:ext uri="{FF2B5EF4-FFF2-40B4-BE49-F238E27FC236}">
                <a16:creationId xmlns:a16="http://schemas.microsoft.com/office/drawing/2014/main" id="{0DAD26AC-CE34-59A6-595A-C7F9541CED0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066388" y="4652351"/>
            <a:ext cx="914400" cy="914400"/>
          </a:xfrm>
          <a:prstGeom prst="rect">
            <a:avLst/>
          </a:prstGeom>
        </p:spPr>
      </p:pic>
      <p:pic>
        <p:nvPicPr>
          <p:cNvPr id="21" name="Grafik 20" descr="Katze Silhouette">
            <a:extLst>
              <a:ext uri="{FF2B5EF4-FFF2-40B4-BE49-F238E27FC236}">
                <a16:creationId xmlns:a16="http://schemas.microsoft.com/office/drawing/2014/main" id="{A0C28122-0FF4-192F-4A8A-2613FAAEC56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724422" y="3225559"/>
            <a:ext cx="914400" cy="914400"/>
          </a:xfrm>
          <a:prstGeom prst="rect">
            <a:avLst/>
          </a:prstGeom>
        </p:spPr>
      </p:pic>
      <p:pic>
        <p:nvPicPr>
          <p:cNvPr id="25" name="Grafik 24" descr="Kätzchen mit einfarbiger Füllung">
            <a:extLst>
              <a:ext uri="{FF2B5EF4-FFF2-40B4-BE49-F238E27FC236}">
                <a16:creationId xmlns:a16="http://schemas.microsoft.com/office/drawing/2014/main" id="{BA4698B8-C4BF-5273-8473-11F840D3BE7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334652" y="4659414"/>
            <a:ext cx="914400" cy="914400"/>
          </a:xfrm>
          <a:prstGeom prst="rect">
            <a:avLst/>
          </a:prstGeom>
        </p:spPr>
      </p:pic>
      <p:pic>
        <p:nvPicPr>
          <p:cNvPr id="26" name="Grafik 25" descr="Kätzchen mit einfarbiger Füllung">
            <a:extLst>
              <a:ext uri="{FF2B5EF4-FFF2-40B4-BE49-F238E27FC236}">
                <a16:creationId xmlns:a16="http://schemas.microsoft.com/office/drawing/2014/main" id="{E0F28367-0F9A-76B4-1D07-541B2AC8CAD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695983" y="5392340"/>
            <a:ext cx="731736" cy="731736"/>
          </a:xfrm>
          <a:prstGeom prst="rect">
            <a:avLst/>
          </a:prstGeom>
        </p:spPr>
      </p:pic>
      <p:pic>
        <p:nvPicPr>
          <p:cNvPr id="28" name="Grafik 27" descr="Welpe Silhouette">
            <a:extLst>
              <a:ext uri="{FF2B5EF4-FFF2-40B4-BE49-F238E27FC236}">
                <a16:creationId xmlns:a16="http://schemas.microsoft.com/office/drawing/2014/main" id="{B2F96796-B263-063D-FEE3-4095FEB0853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885909" y="3320775"/>
            <a:ext cx="601303" cy="601303"/>
          </a:xfrm>
          <a:prstGeom prst="rect">
            <a:avLst/>
          </a:prstGeom>
        </p:spPr>
      </p:pic>
      <p:pic>
        <p:nvPicPr>
          <p:cNvPr id="29" name="Grafik 28" descr="Hund Silhouette">
            <a:extLst>
              <a:ext uri="{FF2B5EF4-FFF2-40B4-BE49-F238E27FC236}">
                <a16:creationId xmlns:a16="http://schemas.microsoft.com/office/drawing/2014/main" id="{0C79B0DF-80B0-B082-2738-F0FA99C2E6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01116" y="3944415"/>
            <a:ext cx="607200" cy="607200"/>
          </a:xfrm>
          <a:prstGeom prst="rect">
            <a:avLst/>
          </a:prstGeom>
        </p:spPr>
      </p:pic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8ED12329-A938-5887-1F07-C8CFC46C3929}"/>
              </a:ext>
            </a:extLst>
          </p:cNvPr>
          <p:cNvCxnSpPr>
            <a:cxnSpLocks/>
          </p:cNvCxnSpPr>
          <p:nvPr/>
        </p:nvCxnSpPr>
        <p:spPr>
          <a:xfrm flipV="1">
            <a:off x="7962900" y="1248886"/>
            <a:ext cx="982980" cy="404654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id="{F8ADC2EC-F5E8-87D0-9FD1-F87D9FC8D377}"/>
              </a:ext>
            </a:extLst>
          </p:cNvPr>
          <p:cNvCxnSpPr>
            <a:cxnSpLocks/>
          </p:cNvCxnSpPr>
          <p:nvPr/>
        </p:nvCxnSpPr>
        <p:spPr>
          <a:xfrm>
            <a:off x="7962900" y="1882140"/>
            <a:ext cx="982980" cy="456406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03E784F5-BB09-8566-D397-E4D956D9B570}"/>
              </a:ext>
            </a:extLst>
          </p:cNvPr>
          <p:cNvCxnSpPr>
            <a:cxnSpLocks/>
          </p:cNvCxnSpPr>
          <p:nvPr/>
        </p:nvCxnSpPr>
        <p:spPr>
          <a:xfrm flipV="1">
            <a:off x="9532620" y="563880"/>
            <a:ext cx="982980" cy="404654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991902AF-EA5B-9E2E-FA8D-FF2687342689}"/>
              </a:ext>
            </a:extLst>
          </p:cNvPr>
          <p:cNvCxnSpPr>
            <a:cxnSpLocks/>
          </p:cNvCxnSpPr>
          <p:nvPr/>
        </p:nvCxnSpPr>
        <p:spPr>
          <a:xfrm>
            <a:off x="9532620" y="1197134"/>
            <a:ext cx="982980" cy="456406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4D8D8533-479C-4E42-1060-1828A90F0971}"/>
              </a:ext>
            </a:extLst>
          </p:cNvPr>
          <p:cNvCxnSpPr>
            <a:cxnSpLocks/>
          </p:cNvCxnSpPr>
          <p:nvPr/>
        </p:nvCxnSpPr>
        <p:spPr>
          <a:xfrm flipV="1">
            <a:off x="9532620" y="1996440"/>
            <a:ext cx="982980" cy="404654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E270E0F7-C5FF-A640-78F9-D052E02999DF}"/>
              </a:ext>
            </a:extLst>
          </p:cNvPr>
          <p:cNvCxnSpPr>
            <a:cxnSpLocks/>
          </p:cNvCxnSpPr>
          <p:nvPr/>
        </p:nvCxnSpPr>
        <p:spPr>
          <a:xfrm>
            <a:off x="9532620" y="2629694"/>
            <a:ext cx="982980" cy="456406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B305459F-EA41-6E31-E16B-8A3012BF6CD6}"/>
                  </a:ext>
                </a:extLst>
              </p:cNvPr>
              <p:cNvSpPr txBox="1"/>
              <p:nvPr/>
            </p:nvSpPr>
            <p:spPr>
              <a:xfrm>
                <a:off x="9008519" y="2214195"/>
                <a:ext cx="451470" cy="4624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acc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B305459F-EA41-6E31-E16B-8A3012BF6C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8519" y="2214195"/>
                <a:ext cx="451470" cy="462434"/>
              </a:xfrm>
              <a:prstGeom prst="rect">
                <a:avLst/>
              </a:prstGeom>
              <a:blipFill>
                <a:blip r:embed="rId18"/>
                <a:stretch>
                  <a:fillRect r="-3648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D44EACAB-B3CE-559B-457D-CDAD4AAEBFEA}"/>
                  </a:ext>
                </a:extLst>
              </p:cNvPr>
              <p:cNvSpPr txBox="1"/>
              <p:nvPr/>
            </p:nvSpPr>
            <p:spPr>
              <a:xfrm>
                <a:off x="9008520" y="914350"/>
                <a:ext cx="45146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D44EACAB-B3CE-559B-457D-CDAD4AAEBF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8520" y="914350"/>
                <a:ext cx="451469" cy="461665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2B8210CE-14CF-13E9-938F-3808D648B2AA}"/>
                  </a:ext>
                </a:extLst>
              </p:cNvPr>
              <p:cNvSpPr txBox="1"/>
              <p:nvPr/>
            </p:nvSpPr>
            <p:spPr>
              <a:xfrm>
                <a:off x="10515600" y="2944791"/>
                <a:ext cx="55739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acc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2B8210CE-14CF-13E9-938F-3808D648B2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5600" y="2944791"/>
                <a:ext cx="557397" cy="461665"/>
              </a:xfrm>
              <a:prstGeom prst="rect">
                <a:avLst/>
              </a:prstGeom>
              <a:blipFill>
                <a:blip r:embed="rId20"/>
                <a:stretch>
                  <a:fillRect r="-989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F25D5BB7-329C-2E76-BE45-6A560F946A30}"/>
                  </a:ext>
                </a:extLst>
              </p:cNvPr>
              <p:cNvSpPr txBox="1"/>
              <p:nvPr/>
            </p:nvSpPr>
            <p:spPr>
              <a:xfrm>
                <a:off x="10515599" y="1451213"/>
                <a:ext cx="55739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acc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F25D5BB7-329C-2E76-BE45-6A560F946A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5599" y="1451213"/>
                <a:ext cx="557397" cy="461665"/>
              </a:xfrm>
              <a:prstGeom prst="rect">
                <a:avLst/>
              </a:prstGeom>
              <a:blipFill>
                <a:blip r:embed="rId21"/>
                <a:stretch>
                  <a:fillRect r="-989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ABA1361C-077C-9BA1-1C8D-07C10888D27B}"/>
                  </a:ext>
                </a:extLst>
              </p:cNvPr>
              <p:cNvSpPr txBox="1"/>
              <p:nvPr/>
            </p:nvSpPr>
            <p:spPr>
              <a:xfrm>
                <a:off x="10515599" y="293608"/>
                <a:ext cx="55739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ABA1361C-077C-9BA1-1C8D-07C10888D2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5599" y="293608"/>
                <a:ext cx="557396" cy="461665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0A9CAF5E-560F-7B06-EA65-5CAF44358AFC}"/>
                  </a:ext>
                </a:extLst>
              </p:cNvPr>
              <p:cNvSpPr txBox="1"/>
              <p:nvPr/>
            </p:nvSpPr>
            <p:spPr>
              <a:xfrm>
                <a:off x="10515598" y="1790700"/>
                <a:ext cx="55739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0A9CAF5E-560F-7B06-EA65-5CAF44358A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5598" y="1790700"/>
                <a:ext cx="557396" cy="461665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658C5387-472E-7D29-953F-A2A6E3846671}"/>
                  </a:ext>
                </a:extLst>
              </p:cNvPr>
              <p:cNvSpPr txBox="1"/>
              <p:nvPr/>
            </p:nvSpPr>
            <p:spPr>
              <a:xfrm rot="20251336">
                <a:off x="7801267" y="1216083"/>
                <a:ext cx="1016496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=0.4</m:t>
                      </m:r>
                    </m:oMath>
                  </m:oMathPara>
                </a14:m>
                <a:endParaRPr lang="de-DE" sz="1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658C5387-472E-7D29-953F-A2A6E38466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251336">
                <a:off x="7801267" y="1216083"/>
                <a:ext cx="1016496" cy="246221"/>
              </a:xfrm>
              <a:prstGeom prst="rect">
                <a:avLst/>
              </a:prstGeom>
              <a:blipFill>
                <a:blip r:embed="rId24"/>
                <a:stretch>
                  <a:fillRect l="-2353" r="-4118" b="-392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CE823460-73E5-AADF-2D00-CD0A5D357D3F}"/>
                  </a:ext>
                </a:extLst>
              </p:cNvPr>
              <p:cNvSpPr txBox="1"/>
              <p:nvPr/>
            </p:nvSpPr>
            <p:spPr>
              <a:xfrm rot="1543878">
                <a:off x="7758151" y="2108111"/>
                <a:ext cx="1016496" cy="2467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acc>
                        </m:e>
                      </m:d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=0.6</m:t>
                      </m:r>
                    </m:oMath>
                  </m:oMathPara>
                </a14:m>
                <a:endParaRPr lang="de-DE" sz="1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CE823460-73E5-AADF-2D00-CD0A5D357D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543878">
                <a:off x="7758151" y="2108111"/>
                <a:ext cx="1016496" cy="246799"/>
              </a:xfrm>
              <a:prstGeom prst="rect">
                <a:avLst/>
              </a:prstGeom>
              <a:blipFill>
                <a:blip r:embed="rId25"/>
                <a:stretch>
                  <a:fillRect l="-4167" r="-2381" b="-454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feld 23">
                <a:extLst>
                  <a:ext uri="{FF2B5EF4-FFF2-40B4-BE49-F238E27FC236}">
                    <a16:creationId xmlns:a16="http://schemas.microsoft.com/office/drawing/2014/main" id="{8372AA36-C1E9-0DF4-EAC1-E4DB3CE3CFEB}"/>
                  </a:ext>
                </a:extLst>
              </p:cNvPr>
              <p:cNvSpPr txBox="1"/>
              <p:nvPr/>
            </p:nvSpPr>
            <p:spPr>
              <a:xfrm rot="20213512">
                <a:off x="9234864" y="484948"/>
                <a:ext cx="1398844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e>
                          <m: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=0.25</m:t>
                      </m:r>
                    </m:oMath>
                  </m:oMathPara>
                </a14:m>
                <a:endParaRPr lang="de-DE" sz="1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4" name="Textfeld 23">
                <a:extLst>
                  <a:ext uri="{FF2B5EF4-FFF2-40B4-BE49-F238E27FC236}">
                    <a16:creationId xmlns:a16="http://schemas.microsoft.com/office/drawing/2014/main" id="{8372AA36-C1E9-0DF4-EAC1-E4DB3CE3CF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213512">
                <a:off x="9234864" y="484948"/>
                <a:ext cx="1398844" cy="246221"/>
              </a:xfrm>
              <a:prstGeom prst="rect">
                <a:avLst/>
              </a:prstGeom>
              <a:blipFill>
                <a:blip r:embed="rId26"/>
                <a:stretch>
                  <a:fillRect l="-1754" t="-781" r="-2632" b="-312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feld 26">
                <a:extLst>
                  <a:ext uri="{FF2B5EF4-FFF2-40B4-BE49-F238E27FC236}">
                    <a16:creationId xmlns:a16="http://schemas.microsoft.com/office/drawing/2014/main" id="{5B213B79-8637-AEFF-4833-DD43201C33E7}"/>
                  </a:ext>
                </a:extLst>
              </p:cNvPr>
              <p:cNvSpPr txBox="1"/>
              <p:nvPr/>
            </p:nvSpPr>
            <p:spPr>
              <a:xfrm rot="1488054">
                <a:off x="9364947" y="1196913"/>
                <a:ext cx="1398844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</m:acc>
                        </m:e>
                        <m:e>
                          <m: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=0.75</m:t>
                      </m:r>
                    </m:oMath>
                  </m:oMathPara>
                </a14:m>
                <a:endParaRPr lang="de-DE" sz="1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7" name="Textfeld 26">
                <a:extLst>
                  <a:ext uri="{FF2B5EF4-FFF2-40B4-BE49-F238E27FC236}">
                    <a16:creationId xmlns:a16="http://schemas.microsoft.com/office/drawing/2014/main" id="{5B213B79-8637-AEFF-4833-DD43201C33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488054">
                <a:off x="9364947" y="1196913"/>
                <a:ext cx="1398844" cy="246221"/>
              </a:xfrm>
              <a:prstGeom prst="rect">
                <a:avLst/>
              </a:prstGeom>
              <a:blipFill>
                <a:blip r:embed="rId27"/>
                <a:stretch>
                  <a:fillRect l="-2655" r="-2212" b="-375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feld 29">
                <a:extLst>
                  <a:ext uri="{FF2B5EF4-FFF2-40B4-BE49-F238E27FC236}">
                    <a16:creationId xmlns:a16="http://schemas.microsoft.com/office/drawing/2014/main" id="{393D6298-DA76-7CE3-B0C8-1BBC14D204BB}"/>
                  </a:ext>
                </a:extLst>
              </p:cNvPr>
              <p:cNvSpPr txBox="1"/>
              <p:nvPr/>
            </p:nvSpPr>
            <p:spPr>
              <a:xfrm rot="20213512">
                <a:off x="9269254" y="1967743"/>
                <a:ext cx="1319207" cy="2467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e>
                          <m:acc>
                            <m:accPr>
                              <m:chr m:val="̅"/>
                              <m:ctrlP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acc>
                        </m:e>
                      </m:d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=0.</m:t>
                      </m:r>
                      <m:acc>
                        <m:accPr>
                          <m:chr m:val="̅"/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e>
                      </m:acc>
                    </m:oMath>
                  </m:oMathPara>
                </a14:m>
                <a:endParaRPr lang="de-DE" sz="1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0" name="Textfeld 29">
                <a:extLst>
                  <a:ext uri="{FF2B5EF4-FFF2-40B4-BE49-F238E27FC236}">
                    <a16:creationId xmlns:a16="http://schemas.microsoft.com/office/drawing/2014/main" id="{393D6298-DA76-7CE3-B0C8-1BBC14D204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213512">
                <a:off x="9269254" y="1967743"/>
                <a:ext cx="1319207" cy="246799"/>
              </a:xfrm>
              <a:prstGeom prst="rect">
                <a:avLst/>
              </a:prstGeom>
              <a:blipFill>
                <a:blip r:embed="rId28"/>
                <a:stretch>
                  <a:fillRect l="-1852" t="-12903" r="-12963" b="-322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feld 31">
                <a:extLst>
                  <a:ext uri="{FF2B5EF4-FFF2-40B4-BE49-F238E27FC236}">
                    <a16:creationId xmlns:a16="http://schemas.microsoft.com/office/drawing/2014/main" id="{BA707F75-EA33-CA4D-7B82-8BB2293D44F4}"/>
                  </a:ext>
                </a:extLst>
              </p:cNvPr>
              <p:cNvSpPr txBox="1"/>
              <p:nvPr/>
            </p:nvSpPr>
            <p:spPr>
              <a:xfrm rot="1488054">
                <a:off x="9257056" y="2847625"/>
                <a:ext cx="1255793" cy="2467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acc>
                        </m:e>
                        <m:e>
                          <m:acc>
                            <m:accPr>
                              <m:chr m:val="̅"/>
                              <m:ctrlP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acc>
                        </m:e>
                      </m:d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=0.</m:t>
                      </m:r>
                      <m:acc>
                        <m:accPr>
                          <m:chr m:val="̅"/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acc>
                    </m:oMath>
                  </m:oMathPara>
                </a14:m>
                <a:endParaRPr lang="de-DE" sz="1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2" name="Textfeld 31">
                <a:extLst>
                  <a:ext uri="{FF2B5EF4-FFF2-40B4-BE49-F238E27FC236}">
                    <a16:creationId xmlns:a16="http://schemas.microsoft.com/office/drawing/2014/main" id="{BA707F75-EA33-CA4D-7B82-8BB2293D44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488054">
                <a:off x="9257056" y="2847625"/>
                <a:ext cx="1255793" cy="246799"/>
              </a:xfrm>
              <a:prstGeom prst="rect">
                <a:avLst/>
              </a:prstGeom>
              <a:blipFill>
                <a:blip r:embed="rId29"/>
                <a:stretch>
                  <a:fillRect l="-2927" r="-19024" b="-403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Ellipse 32">
            <a:extLst>
              <a:ext uri="{FF2B5EF4-FFF2-40B4-BE49-F238E27FC236}">
                <a16:creationId xmlns:a16="http://schemas.microsoft.com/office/drawing/2014/main" id="{A8801586-4C22-167D-8900-DD635CFCD26A}"/>
              </a:ext>
            </a:extLst>
          </p:cNvPr>
          <p:cNvSpPr/>
          <p:nvPr/>
        </p:nvSpPr>
        <p:spPr>
          <a:xfrm>
            <a:off x="7568618" y="1653540"/>
            <a:ext cx="226920" cy="23981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6C33FD4F-AB28-CEA6-D770-B978CE19A77D}"/>
              </a:ext>
            </a:extLst>
          </p:cNvPr>
          <p:cNvCxnSpPr>
            <a:cxnSpLocks/>
          </p:cNvCxnSpPr>
          <p:nvPr/>
        </p:nvCxnSpPr>
        <p:spPr>
          <a:xfrm flipV="1">
            <a:off x="7962900" y="4681965"/>
            <a:ext cx="982980" cy="404654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r Verbinder 34">
            <a:extLst>
              <a:ext uri="{FF2B5EF4-FFF2-40B4-BE49-F238E27FC236}">
                <a16:creationId xmlns:a16="http://schemas.microsoft.com/office/drawing/2014/main" id="{58BDD097-A946-2E7F-7D4C-E0FDD7AD46DA}"/>
              </a:ext>
            </a:extLst>
          </p:cNvPr>
          <p:cNvCxnSpPr>
            <a:cxnSpLocks/>
          </p:cNvCxnSpPr>
          <p:nvPr/>
        </p:nvCxnSpPr>
        <p:spPr>
          <a:xfrm>
            <a:off x="7962900" y="5315219"/>
            <a:ext cx="982980" cy="456406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913E982C-3F07-DB06-8805-6DA6E0408D74}"/>
              </a:ext>
            </a:extLst>
          </p:cNvPr>
          <p:cNvCxnSpPr>
            <a:cxnSpLocks/>
          </p:cNvCxnSpPr>
          <p:nvPr/>
        </p:nvCxnSpPr>
        <p:spPr>
          <a:xfrm flipV="1">
            <a:off x="9532620" y="3996959"/>
            <a:ext cx="982980" cy="404654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r Verbinder 36">
            <a:extLst>
              <a:ext uri="{FF2B5EF4-FFF2-40B4-BE49-F238E27FC236}">
                <a16:creationId xmlns:a16="http://schemas.microsoft.com/office/drawing/2014/main" id="{ED76B945-D709-1D53-890B-A91DCA15C7E5}"/>
              </a:ext>
            </a:extLst>
          </p:cNvPr>
          <p:cNvCxnSpPr>
            <a:cxnSpLocks/>
          </p:cNvCxnSpPr>
          <p:nvPr/>
        </p:nvCxnSpPr>
        <p:spPr>
          <a:xfrm>
            <a:off x="9532620" y="4630213"/>
            <a:ext cx="982980" cy="456406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30FB78C5-FD2D-E2C3-0316-1EDD01386106}"/>
              </a:ext>
            </a:extLst>
          </p:cNvPr>
          <p:cNvCxnSpPr>
            <a:cxnSpLocks/>
          </p:cNvCxnSpPr>
          <p:nvPr/>
        </p:nvCxnSpPr>
        <p:spPr>
          <a:xfrm flipV="1">
            <a:off x="9532620" y="5429519"/>
            <a:ext cx="982980" cy="404654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r Verbinder 38">
            <a:extLst>
              <a:ext uri="{FF2B5EF4-FFF2-40B4-BE49-F238E27FC236}">
                <a16:creationId xmlns:a16="http://schemas.microsoft.com/office/drawing/2014/main" id="{CD781A46-EA70-0197-2670-31B14912C383}"/>
              </a:ext>
            </a:extLst>
          </p:cNvPr>
          <p:cNvCxnSpPr>
            <a:cxnSpLocks/>
          </p:cNvCxnSpPr>
          <p:nvPr/>
        </p:nvCxnSpPr>
        <p:spPr>
          <a:xfrm>
            <a:off x="9532620" y="6062773"/>
            <a:ext cx="982980" cy="456406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feld 39">
                <a:extLst>
                  <a:ext uri="{FF2B5EF4-FFF2-40B4-BE49-F238E27FC236}">
                    <a16:creationId xmlns:a16="http://schemas.microsoft.com/office/drawing/2014/main" id="{23ACAB59-AC08-E978-3685-660034E97A55}"/>
                  </a:ext>
                </a:extLst>
              </p:cNvPr>
              <p:cNvSpPr txBox="1"/>
              <p:nvPr/>
            </p:nvSpPr>
            <p:spPr>
              <a:xfrm>
                <a:off x="9008519" y="5647274"/>
                <a:ext cx="55739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acc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40" name="Textfeld 39">
                <a:extLst>
                  <a:ext uri="{FF2B5EF4-FFF2-40B4-BE49-F238E27FC236}">
                    <a16:creationId xmlns:a16="http://schemas.microsoft.com/office/drawing/2014/main" id="{23ACAB59-AC08-E978-3685-660034E97A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8519" y="5647274"/>
                <a:ext cx="557397" cy="461665"/>
              </a:xfrm>
              <a:prstGeom prst="rect">
                <a:avLst/>
              </a:prstGeom>
              <a:blipFill>
                <a:blip r:embed="rId30"/>
                <a:stretch>
                  <a:fillRect r="-989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feld 40">
                <a:extLst>
                  <a:ext uri="{FF2B5EF4-FFF2-40B4-BE49-F238E27FC236}">
                    <a16:creationId xmlns:a16="http://schemas.microsoft.com/office/drawing/2014/main" id="{DAFD6CCB-9E7B-99FB-F313-7DDA3677D572}"/>
                  </a:ext>
                </a:extLst>
              </p:cNvPr>
              <p:cNvSpPr txBox="1"/>
              <p:nvPr/>
            </p:nvSpPr>
            <p:spPr>
              <a:xfrm>
                <a:off x="9008520" y="4347429"/>
                <a:ext cx="55739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41" name="Textfeld 40">
                <a:extLst>
                  <a:ext uri="{FF2B5EF4-FFF2-40B4-BE49-F238E27FC236}">
                    <a16:creationId xmlns:a16="http://schemas.microsoft.com/office/drawing/2014/main" id="{DAFD6CCB-9E7B-99FB-F313-7DDA3677D5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8520" y="4347429"/>
                <a:ext cx="557396" cy="461665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feld 41">
                <a:extLst>
                  <a:ext uri="{FF2B5EF4-FFF2-40B4-BE49-F238E27FC236}">
                    <a16:creationId xmlns:a16="http://schemas.microsoft.com/office/drawing/2014/main" id="{6C70AB61-1238-830A-9EDD-DAF02D4981EB}"/>
                  </a:ext>
                </a:extLst>
              </p:cNvPr>
              <p:cNvSpPr txBox="1"/>
              <p:nvPr/>
            </p:nvSpPr>
            <p:spPr>
              <a:xfrm>
                <a:off x="10515600" y="6377870"/>
                <a:ext cx="451470" cy="4624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acc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42" name="Textfeld 41">
                <a:extLst>
                  <a:ext uri="{FF2B5EF4-FFF2-40B4-BE49-F238E27FC236}">
                    <a16:creationId xmlns:a16="http://schemas.microsoft.com/office/drawing/2014/main" id="{6C70AB61-1238-830A-9EDD-DAF02D4981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5600" y="6377870"/>
                <a:ext cx="451470" cy="462434"/>
              </a:xfrm>
              <a:prstGeom prst="rect">
                <a:avLst/>
              </a:prstGeom>
              <a:blipFill>
                <a:blip r:embed="rId32"/>
                <a:stretch>
                  <a:fillRect r="-3648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feld 42">
                <a:extLst>
                  <a:ext uri="{FF2B5EF4-FFF2-40B4-BE49-F238E27FC236}">
                    <a16:creationId xmlns:a16="http://schemas.microsoft.com/office/drawing/2014/main" id="{6D699F99-7E6F-8AD9-F23B-9F28B5EE182B}"/>
                  </a:ext>
                </a:extLst>
              </p:cNvPr>
              <p:cNvSpPr txBox="1"/>
              <p:nvPr/>
            </p:nvSpPr>
            <p:spPr>
              <a:xfrm>
                <a:off x="10515599" y="4884292"/>
                <a:ext cx="451470" cy="4624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acc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43" name="Textfeld 42">
                <a:extLst>
                  <a:ext uri="{FF2B5EF4-FFF2-40B4-BE49-F238E27FC236}">
                    <a16:creationId xmlns:a16="http://schemas.microsoft.com/office/drawing/2014/main" id="{6D699F99-7E6F-8AD9-F23B-9F28B5EE18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5599" y="4884292"/>
                <a:ext cx="451470" cy="462434"/>
              </a:xfrm>
              <a:prstGeom prst="rect">
                <a:avLst/>
              </a:prstGeom>
              <a:blipFill>
                <a:blip r:embed="rId33"/>
                <a:stretch>
                  <a:fillRect r="-3648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feld 43">
                <a:extLst>
                  <a:ext uri="{FF2B5EF4-FFF2-40B4-BE49-F238E27FC236}">
                    <a16:creationId xmlns:a16="http://schemas.microsoft.com/office/drawing/2014/main" id="{2502B1CA-959A-377E-340D-5E238F04BBEE}"/>
                  </a:ext>
                </a:extLst>
              </p:cNvPr>
              <p:cNvSpPr txBox="1"/>
              <p:nvPr/>
            </p:nvSpPr>
            <p:spPr>
              <a:xfrm>
                <a:off x="10515599" y="3726687"/>
                <a:ext cx="45146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44" name="Textfeld 43">
                <a:extLst>
                  <a:ext uri="{FF2B5EF4-FFF2-40B4-BE49-F238E27FC236}">
                    <a16:creationId xmlns:a16="http://schemas.microsoft.com/office/drawing/2014/main" id="{2502B1CA-959A-377E-340D-5E238F04BB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5599" y="3726687"/>
                <a:ext cx="451469" cy="461665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feld 44">
                <a:extLst>
                  <a:ext uri="{FF2B5EF4-FFF2-40B4-BE49-F238E27FC236}">
                    <a16:creationId xmlns:a16="http://schemas.microsoft.com/office/drawing/2014/main" id="{FCA7C5B7-881D-0F0C-2CA8-530982E26EB0}"/>
                  </a:ext>
                </a:extLst>
              </p:cNvPr>
              <p:cNvSpPr txBox="1"/>
              <p:nvPr/>
            </p:nvSpPr>
            <p:spPr>
              <a:xfrm>
                <a:off x="10515598" y="5223779"/>
                <a:ext cx="45146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45" name="Textfeld 44">
                <a:extLst>
                  <a:ext uri="{FF2B5EF4-FFF2-40B4-BE49-F238E27FC236}">
                    <a16:creationId xmlns:a16="http://schemas.microsoft.com/office/drawing/2014/main" id="{FCA7C5B7-881D-0F0C-2CA8-530982E26E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5598" y="5223779"/>
                <a:ext cx="451469" cy="461665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feld 45">
                <a:extLst>
                  <a:ext uri="{FF2B5EF4-FFF2-40B4-BE49-F238E27FC236}">
                    <a16:creationId xmlns:a16="http://schemas.microsoft.com/office/drawing/2014/main" id="{04012DB5-C674-0C3C-0841-F0FE9A89FA6F}"/>
                  </a:ext>
                </a:extLst>
              </p:cNvPr>
              <p:cNvSpPr txBox="1"/>
              <p:nvPr/>
            </p:nvSpPr>
            <p:spPr>
              <a:xfrm rot="20251336">
                <a:off x="7753276" y="4664467"/>
                <a:ext cx="1089209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d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de-DE" sz="1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6" name="Textfeld 45">
                <a:extLst>
                  <a:ext uri="{FF2B5EF4-FFF2-40B4-BE49-F238E27FC236}">
                    <a16:creationId xmlns:a16="http://schemas.microsoft.com/office/drawing/2014/main" id="{04012DB5-C674-0C3C-0841-F0FE9A89FA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251336">
                <a:off x="7753276" y="4664467"/>
                <a:ext cx="1089209" cy="246221"/>
              </a:xfrm>
              <a:prstGeom prst="rect">
                <a:avLst/>
              </a:prstGeom>
              <a:blipFill>
                <a:blip r:embed="rId36"/>
                <a:stretch>
                  <a:fillRect l="-2198" r="-3846" b="-280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feld 46">
                <a:extLst>
                  <a:ext uri="{FF2B5EF4-FFF2-40B4-BE49-F238E27FC236}">
                    <a16:creationId xmlns:a16="http://schemas.microsoft.com/office/drawing/2014/main" id="{7719EB73-4048-A478-6D1D-8CE77EAAB258}"/>
                  </a:ext>
                </a:extLst>
              </p:cNvPr>
              <p:cNvSpPr txBox="1"/>
              <p:nvPr/>
            </p:nvSpPr>
            <p:spPr>
              <a:xfrm rot="1543878">
                <a:off x="7711569" y="5504999"/>
                <a:ext cx="1089209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</m:acc>
                        </m:e>
                      </m:d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de-DE" sz="1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7" name="Textfeld 46">
                <a:extLst>
                  <a:ext uri="{FF2B5EF4-FFF2-40B4-BE49-F238E27FC236}">
                    <a16:creationId xmlns:a16="http://schemas.microsoft.com/office/drawing/2014/main" id="{7719EB73-4048-A478-6D1D-8CE77EAAB2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543878">
                <a:off x="7711569" y="5504999"/>
                <a:ext cx="1089209" cy="246221"/>
              </a:xfrm>
              <a:prstGeom prst="rect">
                <a:avLst/>
              </a:prstGeom>
              <a:blipFill>
                <a:blip r:embed="rId37"/>
                <a:stretch>
                  <a:fillRect l="-3352" r="-2793" b="-434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feld 47">
                <a:extLst>
                  <a:ext uri="{FF2B5EF4-FFF2-40B4-BE49-F238E27FC236}">
                    <a16:creationId xmlns:a16="http://schemas.microsoft.com/office/drawing/2014/main" id="{CBB71530-134B-BFA6-49C7-007BF6CA5D82}"/>
                  </a:ext>
                </a:extLst>
              </p:cNvPr>
              <p:cNvSpPr txBox="1"/>
              <p:nvPr/>
            </p:nvSpPr>
            <p:spPr>
              <a:xfrm rot="20213512">
                <a:off x="9196698" y="3978657"/>
                <a:ext cx="1285032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e>
                          <m: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d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=0.2</m:t>
                      </m:r>
                    </m:oMath>
                  </m:oMathPara>
                </a14:m>
                <a:endParaRPr lang="de-DE" sz="1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8" name="Textfeld 47">
                <a:extLst>
                  <a:ext uri="{FF2B5EF4-FFF2-40B4-BE49-F238E27FC236}">
                    <a16:creationId xmlns:a16="http://schemas.microsoft.com/office/drawing/2014/main" id="{CBB71530-134B-BFA6-49C7-007BF6CA5D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213512">
                <a:off x="9196698" y="3978657"/>
                <a:ext cx="1285032" cy="246221"/>
              </a:xfrm>
              <a:prstGeom prst="rect">
                <a:avLst/>
              </a:prstGeom>
              <a:blipFill>
                <a:blip r:embed="rId38"/>
                <a:stretch>
                  <a:fillRect l="-1905" r="-3333" b="-330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feld 48">
                <a:extLst>
                  <a:ext uri="{FF2B5EF4-FFF2-40B4-BE49-F238E27FC236}">
                    <a16:creationId xmlns:a16="http://schemas.microsoft.com/office/drawing/2014/main" id="{F1099A56-7E3D-0514-B0AC-A3030F4AB5B2}"/>
                  </a:ext>
                </a:extLst>
              </p:cNvPr>
              <p:cNvSpPr txBox="1"/>
              <p:nvPr/>
            </p:nvSpPr>
            <p:spPr>
              <a:xfrm rot="1488054">
                <a:off x="9452679" y="4622206"/>
                <a:ext cx="1285032" cy="2467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acc>
                        </m:e>
                        <m:e>
                          <m: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d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=0.8</m:t>
                      </m:r>
                    </m:oMath>
                  </m:oMathPara>
                </a14:m>
                <a:endParaRPr lang="de-DE" sz="1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9" name="Textfeld 48">
                <a:extLst>
                  <a:ext uri="{FF2B5EF4-FFF2-40B4-BE49-F238E27FC236}">
                    <a16:creationId xmlns:a16="http://schemas.microsoft.com/office/drawing/2014/main" id="{F1099A56-7E3D-0514-B0AC-A3030F4AB5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488054">
                <a:off x="9452679" y="4622206"/>
                <a:ext cx="1285032" cy="246799"/>
              </a:xfrm>
              <a:prstGeom prst="rect">
                <a:avLst/>
              </a:prstGeom>
              <a:blipFill>
                <a:blip r:embed="rId39"/>
                <a:stretch>
                  <a:fillRect l="-2857" r="-1429" b="-315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feld 49">
                <a:extLst>
                  <a:ext uri="{FF2B5EF4-FFF2-40B4-BE49-F238E27FC236}">
                    <a16:creationId xmlns:a16="http://schemas.microsoft.com/office/drawing/2014/main" id="{37337E36-5ACE-911A-B4C1-501621AC5ED1}"/>
                  </a:ext>
                </a:extLst>
              </p:cNvPr>
              <p:cNvSpPr txBox="1"/>
              <p:nvPr/>
            </p:nvSpPr>
            <p:spPr>
              <a:xfrm rot="20213512">
                <a:off x="9337654" y="5378353"/>
                <a:ext cx="1285032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e>
                          <m:acc>
                            <m:accPr>
                              <m:chr m:val="̅"/>
                              <m:ctrlP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</m:acc>
                        </m:e>
                      </m:d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=0.6</m:t>
                      </m:r>
                    </m:oMath>
                  </m:oMathPara>
                </a14:m>
                <a:endParaRPr lang="de-DE" sz="1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0" name="Textfeld 49">
                <a:extLst>
                  <a:ext uri="{FF2B5EF4-FFF2-40B4-BE49-F238E27FC236}">
                    <a16:creationId xmlns:a16="http://schemas.microsoft.com/office/drawing/2014/main" id="{37337E36-5ACE-911A-B4C1-501621AC5E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213512">
                <a:off x="9337654" y="5378353"/>
                <a:ext cx="1285032" cy="246221"/>
              </a:xfrm>
              <a:prstGeom prst="rect">
                <a:avLst/>
              </a:prstGeom>
              <a:blipFill>
                <a:blip r:embed="rId40"/>
                <a:stretch>
                  <a:fillRect l="-1896" r="-2844" b="-330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feld 50">
                <a:extLst>
                  <a:ext uri="{FF2B5EF4-FFF2-40B4-BE49-F238E27FC236}">
                    <a16:creationId xmlns:a16="http://schemas.microsoft.com/office/drawing/2014/main" id="{07226E11-1427-5EC9-ECC9-8951582909B6}"/>
                  </a:ext>
                </a:extLst>
              </p:cNvPr>
              <p:cNvSpPr txBox="1"/>
              <p:nvPr/>
            </p:nvSpPr>
            <p:spPr>
              <a:xfrm rot="1488054">
                <a:off x="9243814" y="6254470"/>
                <a:ext cx="1285032" cy="2467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acc>
                        </m:e>
                        <m:e>
                          <m:acc>
                            <m:accPr>
                              <m:chr m:val="̅"/>
                              <m:ctrlP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</m:acc>
                        </m:e>
                      </m:d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=0.4</m:t>
                      </m:r>
                    </m:oMath>
                  </m:oMathPara>
                </a14:m>
                <a:endParaRPr lang="de-DE" sz="1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1" name="Textfeld 50">
                <a:extLst>
                  <a:ext uri="{FF2B5EF4-FFF2-40B4-BE49-F238E27FC236}">
                    <a16:creationId xmlns:a16="http://schemas.microsoft.com/office/drawing/2014/main" id="{07226E11-1427-5EC9-ECC9-8951582909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488054">
                <a:off x="9243814" y="6254470"/>
                <a:ext cx="1285032" cy="246799"/>
              </a:xfrm>
              <a:prstGeom prst="rect">
                <a:avLst/>
              </a:prstGeom>
              <a:blipFill>
                <a:blip r:embed="rId41"/>
                <a:stretch>
                  <a:fillRect l="-2871" r="-1914" b="-396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Ellipse 51">
            <a:extLst>
              <a:ext uri="{FF2B5EF4-FFF2-40B4-BE49-F238E27FC236}">
                <a16:creationId xmlns:a16="http://schemas.microsoft.com/office/drawing/2014/main" id="{66CF92F8-5D6B-82B0-FC0F-62705171B5B4}"/>
              </a:ext>
            </a:extLst>
          </p:cNvPr>
          <p:cNvSpPr/>
          <p:nvPr/>
        </p:nvSpPr>
        <p:spPr>
          <a:xfrm>
            <a:off x="7568618" y="5086619"/>
            <a:ext cx="226920" cy="23981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0943772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Ellipse 53">
            <a:extLst>
              <a:ext uri="{FF2B5EF4-FFF2-40B4-BE49-F238E27FC236}">
                <a16:creationId xmlns:a16="http://schemas.microsoft.com/office/drawing/2014/main" id="{1E118534-1132-E67C-2A3E-EBDBF8739738}"/>
              </a:ext>
            </a:extLst>
          </p:cNvPr>
          <p:cNvSpPr/>
          <p:nvPr/>
        </p:nvSpPr>
        <p:spPr>
          <a:xfrm>
            <a:off x="3495083" y="2848232"/>
            <a:ext cx="2528185" cy="1833733"/>
          </a:xfrm>
          <a:prstGeom prst="ellipse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66E4EE3-489D-0BCB-D750-44B708A44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Propability</a:t>
            </a:r>
            <a:r>
              <a:rPr lang="de-DE" dirty="0"/>
              <a:t> </a:t>
            </a:r>
            <a:r>
              <a:rPr lang="de-DE" dirty="0" err="1"/>
              <a:t>tree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BD52293-4690-CA29-BE8F-56F3CC3C22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003766" cy="955675"/>
          </a:xfrm>
        </p:spPr>
        <p:txBody>
          <a:bodyPr/>
          <a:lstStyle/>
          <a:p>
            <a:r>
              <a:rPr lang="de-DE" dirty="0" err="1"/>
              <a:t>Another</a:t>
            </a:r>
            <a:r>
              <a:rPr lang="de-DE" dirty="0"/>
              <a:t> </a:t>
            </a:r>
            <a:r>
              <a:rPr lang="de-DE" dirty="0" err="1"/>
              <a:t>way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visualize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a </a:t>
            </a:r>
            <a:r>
              <a:rPr lang="de-DE" dirty="0" err="1"/>
              <a:t>propabality</a:t>
            </a:r>
            <a:r>
              <a:rPr lang="de-DE" dirty="0"/>
              <a:t> </a:t>
            </a:r>
            <a:r>
              <a:rPr lang="de-DE" dirty="0" err="1"/>
              <a:t>tree</a:t>
            </a:r>
            <a:endParaRPr lang="de-DE" dirty="0"/>
          </a:p>
        </p:txBody>
      </p:sp>
      <p:pic>
        <p:nvPicPr>
          <p:cNvPr id="9" name="Grafik 8" descr="Hund mit einfarbiger Füllung">
            <a:extLst>
              <a:ext uri="{FF2B5EF4-FFF2-40B4-BE49-F238E27FC236}">
                <a16:creationId xmlns:a16="http://schemas.microsoft.com/office/drawing/2014/main" id="{FB8BD1FC-3826-30AF-DAC8-E46B850EB2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52640" y="4935140"/>
            <a:ext cx="914400" cy="914400"/>
          </a:xfrm>
          <a:prstGeom prst="rect">
            <a:avLst/>
          </a:prstGeom>
        </p:spPr>
      </p:pic>
      <p:pic>
        <p:nvPicPr>
          <p:cNvPr id="11" name="Grafik 10" descr="Hund Silhouette">
            <a:extLst>
              <a:ext uri="{FF2B5EF4-FFF2-40B4-BE49-F238E27FC236}">
                <a16:creationId xmlns:a16="http://schemas.microsoft.com/office/drawing/2014/main" id="{38A5FA68-CC52-2040-C636-BFA7A2F681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04197" y="3032965"/>
            <a:ext cx="914400" cy="914400"/>
          </a:xfrm>
          <a:prstGeom prst="rect">
            <a:avLst/>
          </a:prstGeom>
        </p:spPr>
      </p:pic>
      <p:pic>
        <p:nvPicPr>
          <p:cNvPr id="13" name="Grafik 12" descr="Welpe mit einfarbiger Füllung">
            <a:extLst>
              <a:ext uri="{FF2B5EF4-FFF2-40B4-BE49-F238E27FC236}">
                <a16:creationId xmlns:a16="http://schemas.microsoft.com/office/drawing/2014/main" id="{746FAA0C-2FD4-F1AB-E848-C35406C3B7B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227155" y="5402921"/>
            <a:ext cx="914400" cy="914400"/>
          </a:xfrm>
          <a:prstGeom prst="rect">
            <a:avLst/>
          </a:prstGeom>
        </p:spPr>
      </p:pic>
      <p:pic>
        <p:nvPicPr>
          <p:cNvPr id="15" name="Grafik 14" descr="Welpe 2 Silhouette">
            <a:extLst>
              <a:ext uri="{FF2B5EF4-FFF2-40B4-BE49-F238E27FC236}">
                <a16:creationId xmlns:a16="http://schemas.microsoft.com/office/drawing/2014/main" id="{EE04AC7B-4000-EDF7-A8C4-457B466277C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237951" y="3839566"/>
            <a:ext cx="819848" cy="819848"/>
          </a:xfrm>
          <a:prstGeom prst="rect">
            <a:avLst/>
          </a:prstGeom>
        </p:spPr>
      </p:pic>
      <p:pic>
        <p:nvPicPr>
          <p:cNvPr id="19" name="Grafik 18" descr="Katze mit einfarbiger Füllung">
            <a:extLst>
              <a:ext uri="{FF2B5EF4-FFF2-40B4-BE49-F238E27FC236}">
                <a16:creationId xmlns:a16="http://schemas.microsoft.com/office/drawing/2014/main" id="{0DAD26AC-CE34-59A6-595A-C7F9541CED0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066388" y="4652351"/>
            <a:ext cx="914400" cy="914400"/>
          </a:xfrm>
          <a:prstGeom prst="rect">
            <a:avLst/>
          </a:prstGeom>
        </p:spPr>
      </p:pic>
      <p:pic>
        <p:nvPicPr>
          <p:cNvPr id="21" name="Grafik 20" descr="Katze Silhouette">
            <a:extLst>
              <a:ext uri="{FF2B5EF4-FFF2-40B4-BE49-F238E27FC236}">
                <a16:creationId xmlns:a16="http://schemas.microsoft.com/office/drawing/2014/main" id="{A0C28122-0FF4-192F-4A8A-2613FAAEC56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724422" y="3225559"/>
            <a:ext cx="914400" cy="914400"/>
          </a:xfrm>
          <a:prstGeom prst="rect">
            <a:avLst/>
          </a:prstGeom>
        </p:spPr>
      </p:pic>
      <p:pic>
        <p:nvPicPr>
          <p:cNvPr id="25" name="Grafik 24" descr="Kätzchen mit einfarbiger Füllung">
            <a:extLst>
              <a:ext uri="{FF2B5EF4-FFF2-40B4-BE49-F238E27FC236}">
                <a16:creationId xmlns:a16="http://schemas.microsoft.com/office/drawing/2014/main" id="{BA4698B8-C4BF-5273-8473-11F840D3BE7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334652" y="4659414"/>
            <a:ext cx="914400" cy="914400"/>
          </a:xfrm>
          <a:prstGeom prst="rect">
            <a:avLst/>
          </a:prstGeom>
        </p:spPr>
      </p:pic>
      <p:pic>
        <p:nvPicPr>
          <p:cNvPr id="26" name="Grafik 25" descr="Kätzchen mit einfarbiger Füllung">
            <a:extLst>
              <a:ext uri="{FF2B5EF4-FFF2-40B4-BE49-F238E27FC236}">
                <a16:creationId xmlns:a16="http://schemas.microsoft.com/office/drawing/2014/main" id="{E0F28367-0F9A-76B4-1D07-541B2AC8CAD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695983" y="5392340"/>
            <a:ext cx="731736" cy="731736"/>
          </a:xfrm>
          <a:prstGeom prst="rect">
            <a:avLst/>
          </a:prstGeom>
        </p:spPr>
      </p:pic>
      <p:pic>
        <p:nvPicPr>
          <p:cNvPr id="28" name="Grafik 27" descr="Welpe Silhouette">
            <a:extLst>
              <a:ext uri="{FF2B5EF4-FFF2-40B4-BE49-F238E27FC236}">
                <a16:creationId xmlns:a16="http://schemas.microsoft.com/office/drawing/2014/main" id="{B2F96796-B263-063D-FEE3-4095FEB0853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885909" y="3320775"/>
            <a:ext cx="601303" cy="601303"/>
          </a:xfrm>
          <a:prstGeom prst="rect">
            <a:avLst/>
          </a:prstGeom>
        </p:spPr>
      </p:pic>
      <p:pic>
        <p:nvPicPr>
          <p:cNvPr id="29" name="Grafik 28" descr="Hund Silhouette">
            <a:extLst>
              <a:ext uri="{FF2B5EF4-FFF2-40B4-BE49-F238E27FC236}">
                <a16:creationId xmlns:a16="http://schemas.microsoft.com/office/drawing/2014/main" id="{0C79B0DF-80B0-B082-2738-F0FA99C2E6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01116" y="3944415"/>
            <a:ext cx="607200" cy="607200"/>
          </a:xfrm>
          <a:prstGeom prst="rect">
            <a:avLst/>
          </a:prstGeom>
        </p:spPr>
      </p:pic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8ED12329-A938-5887-1F07-C8CFC46C3929}"/>
              </a:ext>
            </a:extLst>
          </p:cNvPr>
          <p:cNvCxnSpPr>
            <a:cxnSpLocks/>
          </p:cNvCxnSpPr>
          <p:nvPr/>
        </p:nvCxnSpPr>
        <p:spPr>
          <a:xfrm flipV="1">
            <a:off x="7962900" y="1248886"/>
            <a:ext cx="982980" cy="404654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id="{F8ADC2EC-F5E8-87D0-9FD1-F87D9FC8D377}"/>
              </a:ext>
            </a:extLst>
          </p:cNvPr>
          <p:cNvCxnSpPr>
            <a:cxnSpLocks/>
          </p:cNvCxnSpPr>
          <p:nvPr/>
        </p:nvCxnSpPr>
        <p:spPr>
          <a:xfrm>
            <a:off x="7962900" y="1882140"/>
            <a:ext cx="982980" cy="456406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03E784F5-BB09-8566-D397-E4D956D9B570}"/>
              </a:ext>
            </a:extLst>
          </p:cNvPr>
          <p:cNvCxnSpPr>
            <a:cxnSpLocks/>
          </p:cNvCxnSpPr>
          <p:nvPr/>
        </p:nvCxnSpPr>
        <p:spPr>
          <a:xfrm flipV="1">
            <a:off x="9532620" y="563880"/>
            <a:ext cx="982980" cy="404654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991902AF-EA5B-9E2E-FA8D-FF2687342689}"/>
              </a:ext>
            </a:extLst>
          </p:cNvPr>
          <p:cNvCxnSpPr>
            <a:cxnSpLocks/>
          </p:cNvCxnSpPr>
          <p:nvPr/>
        </p:nvCxnSpPr>
        <p:spPr>
          <a:xfrm>
            <a:off x="9532620" y="1197134"/>
            <a:ext cx="982980" cy="456406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4D8D8533-479C-4E42-1060-1828A90F0971}"/>
              </a:ext>
            </a:extLst>
          </p:cNvPr>
          <p:cNvCxnSpPr>
            <a:cxnSpLocks/>
          </p:cNvCxnSpPr>
          <p:nvPr/>
        </p:nvCxnSpPr>
        <p:spPr>
          <a:xfrm flipV="1">
            <a:off x="9532620" y="1996440"/>
            <a:ext cx="982980" cy="404654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E270E0F7-C5FF-A640-78F9-D052E02999DF}"/>
              </a:ext>
            </a:extLst>
          </p:cNvPr>
          <p:cNvCxnSpPr>
            <a:cxnSpLocks/>
          </p:cNvCxnSpPr>
          <p:nvPr/>
        </p:nvCxnSpPr>
        <p:spPr>
          <a:xfrm>
            <a:off x="9532620" y="2629694"/>
            <a:ext cx="982980" cy="456406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B305459F-EA41-6E31-E16B-8A3012BF6CD6}"/>
                  </a:ext>
                </a:extLst>
              </p:cNvPr>
              <p:cNvSpPr txBox="1"/>
              <p:nvPr/>
            </p:nvSpPr>
            <p:spPr>
              <a:xfrm>
                <a:off x="9008519" y="2214195"/>
                <a:ext cx="451470" cy="4624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acc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B305459F-EA41-6E31-E16B-8A3012BF6C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8519" y="2214195"/>
                <a:ext cx="451470" cy="462434"/>
              </a:xfrm>
              <a:prstGeom prst="rect">
                <a:avLst/>
              </a:prstGeom>
              <a:blipFill>
                <a:blip r:embed="rId18"/>
                <a:stretch>
                  <a:fillRect r="-3648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D44EACAB-B3CE-559B-457D-CDAD4AAEBFEA}"/>
                  </a:ext>
                </a:extLst>
              </p:cNvPr>
              <p:cNvSpPr txBox="1"/>
              <p:nvPr/>
            </p:nvSpPr>
            <p:spPr>
              <a:xfrm>
                <a:off x="9008520" y="914350"/>
                <a:ext cx="45146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D44EACAB-B3CE-559B-457D-CDAD4AAEBF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8520" y="914350"/>
                <a:ext cx="451469" cy="461665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2B8210CE-14CF-13E9-938F-3808D648B2AA}"/>
                  </a:ext>
                </a:extLst>
              </p:cNvPr>
              <p:cNvSpPr txBox="1"/>
              <p:nvPr/>
            </p:nvSpPr>
            <p:spPr>
              <a:xfrm>
                <a:off x="10515600" y="2944791"/>
                <a:ext cx="55739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acc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2B8210CE-14CF-13E9-938F-3808D648B2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5600" y="2944791"/>
                <a:ext cx="557397" cy="461665"/>
              </a:xfrm>
              <a:prstGeom prst="rect">
                <a:avLst/>
              </a:prstGeom>
              <a:blipFill>
                <a:blip r:embed="rId20"/>
                <a:stretch>
                  <a:fillRect r="-989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F25D5BB7-329C-2E76-BE45-6A560F946A30}"/>
                  </a:ext>
                </a:extLst>
              </p:cNvPr>
              <p:cNvSpPr txBox="1"/>
              <p:nvPr/>
            </p:nvSpPr>
            <p:spPr>
              <a:xfrm>
                <a:off x="10515599" y="1451213"/>
                <a:ext cx="55739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acc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F25D5BB7-329C-2E76-BE45-6A560F946A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5599" y="1451213"/>
                <a:ext cx="557397" cy="461665"/>
              </a:xfrm>
              <a:prstGeom prst="rect">
                <a:avLst/>
              </a:prstGeom>
              <a:blipFill>
                <a:blip r:embed="rId21"/>
                <a:stretch>
                  <a:fillRect r="-989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ABA1361C-077C-9BA1-1C8D-07C10888D27B}"/>
                  </a:ext>
                </a:extLst>
              </p:cNvPr>
              <p:cNvSpPr txBox="1"/>
              <p:nvPr/>
            </p:nvSpPr>
            <p:spPr>
              <a:xfrm>
                <a:off x="10515599" y="293608"/>
                <a:ext cx="55739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ABA1361C-077C-9BA1-1C8D-07C10888D2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5599" y="293608"/>
                <a:ext cx="557396" cy="461665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0A9CAF5E-560F-7B06-EA65-5CAF44358AFC}"/>
                  </a:ext>
                </a:extLst>
              </p:cNvPr>
              <p:cNvSpPr txBox="1"/>
              <p:nvPr/>
            </p:nvSpPr>
            <p:spPr>
              <a:xfrm>
                <a:off x="10515598" y="1790700"/>
                <a:ext cx="55739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0A9CAF5E-560F-7B06-EA65-5CAF44358A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5598" y="1790700"/>
                <a:ext cx="557396" cy="461665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658C5387-472E-7D29-953F-A2A6E3846671}"/>
                  </a:ext>
                </a:extLst>
              </p:cNvPr>
              <p:cNvSpPr txBox="1"/>
              <p:nvPr/>
            </p:nvSpPr>
            <p:spPr>
              <a:xfrm rot="20251336">
                <a:off x="7801267" y="1216083"/>
                <a:ext cx="1016496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  <m:r>
                        <a:rPr lang="de-DE" sz="16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=0.4</m:t>
                      </m:r>
                    </m:oMath>
                  </m:oMathPara>
                </a14:m>
                <a:endParaRPr lang="de-DE" sz="16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658C5387-472E-7D29-953F-A2A6E38466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251336">
                <a:off x="7801267" y="1216083"/>
                <a:ext cx="1016496" cy="246221"/>
              </a:xfrm>
              <a:prstGeom prst="rect">
                <a:avLst/>
              </a:prstGeom>
              <a:blipFill>
                <a:blip r:embed="rId24"/>
                <a:stretch>
                  <a:fillRect l="-2353" r="-4118" b="-392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CE823460-73E5-AADF-2D00-CD0A5D357D3F}"/>
                  </a:ext>
                </a:extLst>
              </p:cNvPr>
              <p:cNvSpPr txBox="1"/>
              <p:nvPr/>
            </p:nvSpPr>
            <p:spPr>
              <a:xfrm rot="1543878">
                <a:off x="7758151" y="2108111"/>
                <a:ext cx="1016496" cy="2467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de-DE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acc>
                        </m:e>
                      </m:d>
                      <m:r>
                        <a:rPr lang="de-DE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=0.6</m:t>
                      </m:r>
                    </m:oMath>
                  </m:oMathPara>
                </a14:m>
                <a:endParaRPr lang="de-DE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CE823460-73E5-AADF-2D00-CD0A5D357D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543878">
                <a:off x="7758151" y="2108111"/>
                <a:ext cx="1016496" cy="246799"/>
              </a:xfrm>
              <a:prstGeom prst="rect">
                <a:avLst/>
              </a:prstGeom>
              <a:blipFill>
                <a:blip r:embed="rId25"/>
                <a:stretch>
                  <a:fillRect l="-4167" r="-2381" b="-454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feld 23">
                <a:extLst>
                  <a:ext uri="{FF2B5EF4-FFF2-40B4-BE49-F238E27FC236}">
                    <a16:creationId xmlns:a16="http://schemas.microsoft.com/office/drawing/2014/main" id="{8372AA36-C1E9-0DF4-EAC1-E4DB3CE3CFEB}"/>
                  </a:ext>
                </a:extLst>
              </p:cNvPr>
              <p:cNvSpPr txBox="1"/>
              <p:nvPr/>
            </p:nvSpPr>
            <p:spPr>
              <a:xfrm rot="20213512">
                <a:off x="9234864" y="484948"/>
                <a:ext cx="1398844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e>
                          <m:r>
                            <a:rPr lang="de-DE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  <m:r>
                        <a:rPr lang="de-DE" sz="16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=0.25</m:t>
                      </m:r>
                    </m:oMath>
                  </m:oMathPara>
                </a14:m>
                <a:endParaRPr lang="de-DE" sz="16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24" name="Textfeld 23">
                <a:extLst>
                  <a:ext uri="{FF2B5EF4-FFF2-40B4-BE49-F238E27FC236}">
                    <a16:creationId xmlns:a16="http://schemas.microsoft.com/office/drawing/2014/main" id="{8372AA36-C1E9-0DF4-EAC1-E4DB3CE3CF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213512">
                <a:off x="9234864" y="484948"/>
                <a:ext cx="1398844" cy="246221"/>
              </a:xfrm>
              <a:prstGeom prst="rect">
                <a:avLst/>
              </a:prstGeom>
              <a:blipFill>
                <a:blip r:embed="rId26"/>
                <a:stretch>
                  <a:fillRect l="-1754" t="-781" r="-2632" b="-312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feld 26">
                <a:extLst>
                  <a:ext uri="{FF2B5EF4-FFF2-40B4-BE49-F238E27FC236}">
                    <a16:creationId xmlns:a16="http://schemas.microsoft.com/office/drawing/2014/main" id="{5B213B79-8637-AEFF-4833-DD43201C33E7}"/>
                  </a:ext>
                </a:extLst>
              </p:cNvPr>
              <p:cNvSpPr txBox="1"/>
              <p:nvPr/>
            </p:nvSpPr>
            <p:spPr>
              <a:xfrm rot="1488054">
                <a:off x="9364947" y="1196913"/>
                <a:ext cx="1398844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de-DE" sz="1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1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</m:acc>
                        </m:e>
                        <m:e>
                          <m:r>
                            <a:rPr lang="de-DE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  <m:r>
                        <a:rPr lang="de-DE" sz="16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=0.75</m:t>
                      </m:r>
                    </m:oMath>
                  </m:oMathPara>
                </a14:m>
                <a:endParaRPr lang="de-DE" sz="16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27" name="Textfeld 26">
                <a:extLst>
                  <a:ext uri="{FF2B5EF4-FFF2-40B4-BE49-F238E27FC236}">
                    <a16:creationId xmlns:a16="http://schemas.microsoft.com/office/drawing/2014/main" id="{5B213B79-8637-AEFF-4833-DD43201C33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488054">
                <a:off x="9364947" y="1196913"/>
                <a:ext cx="1398844" cy="246221"/>
              </a:xfrm>
              <a:prstGeom prst="rect">
                <a:avLst/>
              </a:prstGeom>
              <a:blipFill>
                <a:blip r:embed="rId27"/>
                <a:stretch>
                  <a:fillRect l="-2655" r="-2212" b="-375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feld 29">
                <a:extLst>
                  <a:ext uri="{FF2B5EF4-FFF2-40B4-BE49-F238E27FC236}">
                    <a16:creationId xmlns:a16="http://schemas.microsoft.com/office/drawing/2014/main" id="{393D6298-DA76-7CE3-B0C8-1BBC14D204BB}"/>
                  </a:ext>
                </a:extLst>
              </p:cNvPr>
              <p:cNvSpPr txBox="1"/>
              <p:nvPr/>
            </p:nvSpPr>
            <p:spPr>
              <a:xfrm rot="20213512">
                <a:off x="9269254" y="1967743"/>
                <a:ext cx="1319207" cy="2467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e>
                          <m:acc>
                            <m:accPr>
                              <m:chr m:val="̅"/>
                              <m:ctrlPr>
                                <a:rPr lang="de-DE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acc>
                        </m:e>
                      </m:d>
                      <m:r>
                        <a:rPr lang="de-DE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=0.</m:t>
                      </m:r>
                      <m:acc>
                        <m:accPr>
                          <m:chr m:val="̅"/>
                          <m:ctrlPr>
                            <a:rPr lang="de-DE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e>
                      </m:acc>
                    </m:oMath>
                  </m:oMathPara>
                </a14:m>
                <a:endParaRPr lang="de-DE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0" name="Textfeld 29">
                <a:extLst>
                  <a:ext uri="{FF2B5EF4-FFF2-40B4-BE49-F238E27FC236}">
                    <a16:creationId xmlns:a16="http://schemas.microsoft.com/office/drawing/2014/main" id="{393D6298-DA76-7CE3-B0C8-1BBC14D204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213512">
                <a:off x="9269254" y="1967743"/>
                <a:ext cx="1319207" cy="246799"/>
              </a:xfrm>
              <a:prstGeom prst="rect">
                <a:avLst/>
              </a:prstGeom>
              <a:blipFill>
                <a:blip r:embed="rId28"/>
                <a:stretch>
                  <a:fillRect l="-1852" t="-12903" r="-12963" b="-322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feld 31">
                <a:extLst>
                  <a:ext uri="{FF2B5EF4-FFF2-40B4-BE49-F238E27FC236}">
                    <a16:creationId xmlns:a16="http://schemas.microsoft.com/office/drawing/2014/main" id="{BA707F75-EA33-CA4D-7B82-8BB2293D44F4}"/>
                  </a:ext>
                </a:extLst>
              </p:cNvPr>
              <p:cNvSpPr txBox="1"/>
              <p:nvPr/>
            </p:nvSpPr>
            <p:spPr>
              <a:xfrm rot="1488054">
                <a:off x="9257056" y="2847625"/>
                <a:ext cx="1255793" cy="2467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de-DE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acc>
                        </m:e>
                        <m:e>
                          <m:acc>
                            <m:accPr>
                              <m:chr m:val="̅"/>
                              <m:ctrlPr>
                                <a:rPr lang="de-DE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acc>
                        </m:e>
                      </m:d>
                      <m:r>
                        <a:rPr lang="de-DE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=0.</m:t>
                      </m:r>
                      <m:acc>
                        <m:accPr>
                          <m:chr m:val="̅"/>
                          <m:ctrlPr>
                            <a:rPr lang="de-DE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acc>
                    </m:oMath>
                  </m:oMathPara>
                </a14:m>
                <a:endParaRPr lang="de-DE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2" name="Textfeld 31">
                <a:extLst>
                  <a:ext uri="{FF2B5EF4-FFF2-40B4-BE49-F238E27FC236}">
                    <a16:creationId xmlns:a16="http://schemas.microsoft.com/office/drawing/2014/main" id="{BA707F75-EA33-CA4D-7B82-8BB2293D44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488054">
                <a:off x="9257056" y="2847625"/>
                <a:ext cx="1255793" cy="246799"/>
              </a:xfrm>
              <a:prstGeom prst="rect">
                <a:avLst/>
              </a:prstGeom>
              <a:blipFill>
                <a:blip r:embed="rId29"/>
                <a:stretch>
                  <a:fillRect l="-2927" r="-19024" b="-403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Ellipse 32">
            <a:extLst>
              <a:ext uri="{FF2B5EF4-FFF2-40B4-BE49-F238E27FC236}">
                <a16:creationId xmlns:a16="http://schemas.microsoft.com/office/drawing/2014/main" id="{A8801586-4C22-167D-8900-DD635CFCD26A}"/>
              </a:ext>
            </a:extLst>
          </p:cNvPr>
          <p:cNvSpPr/>
          <p:nvPr/>
        </p:nvSpPr>
        <p:spPr>
          <a:xfrm>
            <a:off x="7568618" y="1653540"/>
            <a:ext cx="226920" cy="23981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6C33FD4F-AB28-CEA6-D770-B978CE19A77D}"/>
              </a:ext>
            </a:extLst>
          </p:cNvPr>
          <p:cNvCxnSpPr>
            <a:cxnSpLocks/>
          </p:cNvCxnSpPr>
          <p:nvPr/>
        </p:nvCxnSpPr>
        <p:spPr>
          <a:xfrm flipV="1">
            <a:off x="7962900" y="4681965"/>
            <a:ext cx="982980" cy="404654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r Verbinder 34">
            <a:extLst>
              <a:ext uri="{FF2B5EF4-FFF2-40B4-BE49-F238E27FC236}">
                <a16:creationId xmlns:a16="http://schemas.microsoft.com/office/drawing/2014/main" id="{58BDD097-A946-2E7F-7D4C-E0FDD7AD46DA}"/>
              </a:ext>
            </a:extLst>
          </p:cNvPr>
          <p:cNvCxnSpPr>
            <a:cxnSpLocks/>
          </p:cNvCxnSpPr>
          <p:nvPr/>
        </p:nvCxnSpPr>
        <p:spPr>
          <a:xfrm>
            <a:off x="7962900" y="5315219"/>
            <a:ext cx="982980" cy="456406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913E982C-3F07-DB06-8805-6DA6E0408D74}"/>
              </a:ext>
            </a:extLst>
          </p:cNvPr>
          <p:cNvCxnSpPr>
            <a:cxnSpLocks/>
          </p:cNvCxnSpPr>
          <p:nvPr/>
        </p:nvCxnSpPr>
        <p:spPr>
          <a:xfrm flipV="1">
            <a:off x="9532620" y="3996959"/>
            <a:ext cx="982980" cy="404654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r Verbinder 36">
            <a:extLst>
              <a:ext uri="{FF2B5EF4-FFF2-40B4-BE49-F238E27FC236}">
                <a16:creationId xmlns:a16="http://schemas.microsoft.com/office/drawing/2014/main" id="{ED76B945-D709-1D53-890B-A91DCA15C7E5}"/>
              </a:ext>
            </a:extLst>
          </p:cNvPr>
          <p:cNvCxnSpPr>
            <a:cxnSpLocks/>
          </p:cNvCxnSpPr>
          <p:nvPr/>
        </p:nvCxnSpPr>
        <p:spPr>
          <a:xfrm>
            <a:off x="9532620" y="4630213"/>
            <a:ext cx="982980" cy="456406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30FB78C5-FD2D-E2C3-0316-1EDD01386106}"/>
              </a:ext>
            </a:extLst>
          </p:cNvPr>
          <p:cNvCxnSpPr>
            <a:cxnSpLocks/>
          </p:cNvCxnSpPr>
          <p:nvPr/>
        </p:nvCxnSpPr>
        <p:spPr>
          <a:xfrm flipV="1">
            <a:off x="9532620" y="5429519"/>
            <a:ext cx="982980" cy="404654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r Verbinder 38">
            <a:extLst>
              <a:ext uri="{FF2B5EF4-FFF2-40B4-BE49-F238E27FC236}">
                <a16:creationId xmlns:a16="http://schemas.microsoft.com/office/drawing/2014/main" id="{CD781A46-EA70-0197-2670-31B14912C383}"/>
              </a:ext>
            </a:extLst>
          </p:cNvPr>
          <p:cNvCxnSpPr>
            <a:cxnSpLocks/>
          </p:cNvCxnSpPr>
          <p:nvPr/>
        </p:nvCxnSpPr>
        <p:spPr>
          <a:xfrm>
            <a:off x="9532620" y="6062773"/>
            <a:ext cx="982980" cy="456406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feld 39">
                <a:extLst>
                  <a:ext uri="{FF2B5EF4-FFF2-40B4-BE49-F238E27FC236}">
                    <a16:creationId xmlns:a16="http://schemas.microsoft.com/office/drawing/2014/main" id="{23ACAB59-AC08-E978-3685-660034E97A55}"/>
                  </a:ext>
                </a:extLst>
              </p:cNvPr>
              <p:cNvSpPr txBox="1"/>
              <p:nvPr/>
            </p:nvSpPr>
            <p:spPr>
              <a:xfrm>
                <a:off x="9008519" y="5647274"/>
                <a:ext cx="55739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acc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40" name="Textfeld 39">
                <a:extLst>
                  <a:ext uri="{FF2B5EF4-FFF2-40B4-BE49-F238E27FC236}">
                    <a16:creationId xmlns:a16="http://schemas.microsoft.com/office/drawing/2014/main" id="{23ACAB59-AC08-E978-3685-660034E97A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8519" y="5647274"/>
                <a:ext cx="557397" cy="461665"/>
              </a:xfrm>
              <a:prstGeom prst="rect">
                <a:avLst/>
              </a:prstGeom>
              <a:blipFill>
                <a:blip r:embed="rId30"/>
                <a:stretch>
                  <a:fillRect r="-989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feld 40">
                <a:extLst>
                  <a:ext uri="{FF2B5EF4-FFF2-40B4-BE49-F238E27FC236}">
                    <a16:creationId xmlns:a16="http://schemas.microsoft.com/office/drawing/2014/main" id="{DAFD6CCB-9E7B-99FB-F313-7DDA3677D572}"/>
                  </a:ext>
                </a:extLst>
              </p:cNvPr>
              <p:cNvSpPr txBox="1"/>
              <p:nvPr/>
            </p:nvSpPr>
            <p:spPr>
              <a:xfrm>
                <a:off x="9008520" y="4347429"/>
                <a:ext cx="55739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41" name="Textfeld 40">
                <a:extLst>
                  <a:ext uri="{FF2B5EF4-FFF2-40B4-BE49-F238E27FC236}">
                    <a16:creationId xmlns:a16="http://schemas.microsoft.com/office/drawing/2014/main" id="{DAFD6CCB-9E7B-99FB-F313-7DDA3677D5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8520" y="4347429"/>
                <a:ext cx="557396" cy="461665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feld 41">
                <a:extLst>
                  <a:ext uri="{FF2B5EF4-FFF2-40B4-BE49-F238E27FC236}">
                    <a16:creationId xmlns:a16="http://schemas.microsoft.com/office/drawing/2014/main" id="{6C70AB61-1238-830A-9EDD-DAF02D4981EB}"/>
                  </a:ext>
                </a:extLst>
              </p:cNvPr>
              <p:cNvSpPr txBox="1"/>
              <p:nvPr/>
            </p:nvSpPr>
            <p:spPr>
              <a:xfrm>
                <a:off x="10515600" y="6377870"/>
                <a:ext cx="451470" cy="4624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acc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42" name="Textfeld 41">
                <a:extLst>
                  <a:ext uri="{FF2B5EF4-FFF2-40B4-BE49-F238E27FC236}">
                    <a16:creationId xmlns:a16="http://schemas.microsoft.com/office/drawing/2014/main" id="{6C70AB61-1238-830A-9EDD-DAF02D4981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5600" y="6377870"/>
                <a:ext cx="451470" cy="462434"/>
              </a:xfrm>
              <a:prstGeom prst="rect">
                <a:avLst/>
              </a:prstGeom>
              <a:blipFill>
                <a:blip r:embed="rId32"/>
                <a:stretch>
                  <a:fillRect r="-3648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feld 42">
                <a:extLst>
                  <a:ext uri="{FF2B5EF4-FFF2-40B4-BE49-F238E27FC236}">
                    <a16:creationId xmlns:a16="http://schemas.microsoft.com/office/drawing/2014/main" id="{6D699F99-7E6F-8AD9-F23B-9F28B5EE182B}"/>
                  </a:ext>
                </a:extLst>
              </p:cNvPr>
              <p:cNvSpPr txBox="1"/>
              <p:nvPr/>
            </p:nvSpPr>
            <p:spPr>
              <a:xfrm>
                <a:off x="10515599" y="4884292"/>
                <a:ext cx="451470" cy="4624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acc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43" name="Textfeld 42">
                <a:extLst>
                  <a:ext uri="{FF2B5EF4-FFF2-40B4-BE49-F238E27FC236}">
                    <a16:creationId xmlns:a16="http://schemas.microsoft.com/office/drawing/2014/main" id="{6D699F99-7E6F-8AD9-F23B-9F28B5EE18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5599" y="4884292"/>
                <a:ext cx="451470" cy="462434"/>
              </a:xfrm>
              <a:prstGeom prst="rect">
                <a:avLst/>
              </a:prstGeom>
              <a:blipFill>
                <a:blip r:embed="rId33"/>
                <a:stretch>
                  <a:fillRect r="-3648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feld 43">
                <a:extLst>
                  <a:ext uri="{FF2B5EF4-FFF2-40B4-BE49-F238E27FC236}">
                    <a16:creationId xmlns:a16="http://schemas.microsoft.com/office/drawing/2014/main" id="{2502B1CA-959A-377E-340D-5E238F04BBEE}"/>
                  </a:ext>
                </a:extLst>
              </p:cNvPr>
              <p:cNvSpPr txBox="1"/>
              <p:nvPr/>
            </p:nvSpPr>
            <p:spPr>
              <a:xfrm>
                <a:off x="10515599" y="3726687"/>
                <a:ext cx="45146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44" name="Textfeld 43">
                <a:extLst>
                  <a:ext uri="{FF2B5EF4-FFF2-40B4-BE49-F238E27FC236}">
                    <a16:creationId xmlns:a16="http://schemas.microsoft.com/office/drawing/2014/main" id="{2502B1CA-959A-377E-340D-5E238F04BB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5599" y="3726687"/>
                <a:ext cx="451469" cy="461665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feld 44">
                <a:extLst>
                  <a:ext uri="{FF2B5EF4-FFF2-40B4-BE49-F238E27FC236}">
                    <a16:creationId xmlns:a16="http://schemas.microsoft.com/office/drawing/2014/main" id="{FCA7C5B7-881D-0F0C-2CA8-530982E26EB0}"/>
                  </a:ext>
                </a:extLst>
              </p:cNvPr>
              <p:cNvSpPr txBox="1"/>
              <p:nvPr/>
            </p:nvSpPr>
            <p:spPr>
              <a:xfrm>
                <a:off x="10515598" y="5223779"/>
                <a:ext cx="45146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45" name="Textfeld 44">
                <a:extLst>
                  <a:ext uri="{FF2B5EF4-FFF2-40B4-BE49-F238E27FC236}">
                    <a16:creationId xmlns:a16="http://schemas.microsoft.com/office/drawing/2014/main" id="{FCA7C5B7-881D-0F0C-2CA8-530982E26E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5598" y="5223779"/>
                <a:ext cx="451469" cy="461665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feld 45">
                <a:extLst>
                  <a:ext uri="{FF2B5EF4-FFF2-40B4-BE49-F238E27FC236}">
                    <a16:creationId xmlns:a16="http://schemas.microsoft.com/office/drawing/2014/main" id="{04012DB5-C674-0C3C-0841-F0FE9A89FA6F}"/>
                  </a:ext>
                </a:extLst>
              </p:cNvPr>
              <p:cNvSpPr txBox="1"/>
              <p:nvPr/>
            </p:nvSpPr>
            <p:spPr>
              <a:xfrm rot="20251336">
                <a:off x="7753276" y="4664467"/>
                <a:ext cx="1089209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d>
                      <m:r>
                        <a:rPr lang="de-DE" sz="16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de-DE" sz="16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46" name="Textfeld 45">
                <a:extLst>
                  <a:ext uri="{FF2B5EF4-FFF2-40B4-BE49-F238E27FC236}">
                    <a16:creationId xmlns:a16="http://schemas.microsoft.com/office/drawing/2014/main" id="{04012DB5-C674-0C3C-0841-F0FE9A89FA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251336">
                <a:off x="7753276" y="4664467"/>
                <a:ext cx="1089209" cy="246221"/>
              </a:xfrm>
              <a:prstGeom prst="rect">
                <a:avLst/>
              </a:prstGeom>
              <a:blipFill>
                <a:blip r:embed="rId36"/>
                <a:stretch>
                  <a:fillRect l="-2198" r="-3846" b="-280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feld 46">
                <a:extLst>
                  <a:ext uri="{FF2B5EF4-FFF2-40B4-BE49-F238E27FC236}">
                    <a16:creationId xmlns:a16="http://schemas.microsoft.com/office/drawing/2014/main" id="{7719EB73-4048-A478-6D1D-8CE77EAAB258}"/>
                  </a:ext>
                </a:extLst>
              </p:cNvPr>
              <p:cNvSpPr txBox="1"/>
              <p:nvPr/>
            </p:nvSpPr>
            <p:spPr>
              <a:xfrm rot="1543878">
                <a:off x="7711569" y="5504999"/>
                <a:ext cx="1089209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de-DE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</m:acc>
                        </m:e>
                      </m:d>
                      <m:r>
                        <a:rPr lang="de-DE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de-DE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7" name="Textfeld 46">
                <a:extLst>
                  <a:ext uri="{FF2B5EF4-FFF2-40B4-BE49-F238E27FC236}">
                    <a16:creationId xmlns:a16="http://schemas.microsoft.com/office/drawing/2014/main" id="{7719EB73-4048-A478-6D1D-8CE77EAAB2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543878">
                <a:off x="7711569" y="5504999"/>
                <a:ext cx="1089209" cy="246221"/>
              </a:xfrm>
              <a:prstGeom prst="rect">
                <a:avLst/>
              </a:prstGeom>
              <a:blipFill>
                <a:blip r:embed="rId37"/>
                <a:stretch>
                  <a:fillRect l="-3352" r="-2793" b="-434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feld 47">
                <a:extLst>
                  <a:ext uri="{FF2B5EF4-FFF2-40B4-BE49-F238E27FC236}">
                    <a16:creationId xmlns:a16="http://schemas.microsoft.com/office/drawing/2014/main" id="{CBB71530-134B-BFA6-49C7-007BF6CA5D82}"/>
                  </a:ext>
                </a:extLst>
              </p:cNvPr>
              <p:cNvSpPr txBox="1"/>
              <p:nvPr/>
            </p:nvSpPr>
            <p:spPr>
              <a:xfrm rot="20213512">
                <a:off x="9196698" y="3978657"/>
                <a:ext cx="1285032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e>
                          <m:r>
                            <a:rPr lang="de-DE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d>
                      <m:r>
                        <a:rPr lang="de-DE" sz="16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=0.2</m:t>
                      </m:r>
                    </m:oMath>
                  </m:oMathPara>
                </a14:m>
                <a:endParaRPr lang="de-DE" sz="16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48" name="Textfeld 47">
                <a:extLst>
                  <a:ext uri="{FF2B5EF4-FFF2-40B4-BE49-F238E27FC236}">
                    <a16:creationId xmlns:a16="http://schemas.microsoft.com/office/drawing/2014/main" id="{CBB71530-134B-BFA6-49C7-007BF6CA5D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213512">
                <a:off x="9196698" y="3978657"/>
                <a:ext cx="1285032" cy="246221"/>
              </a:xfrm>
              <a:prstGeom prst="rect">
                <a:avLst/>
              </a:prstGeom>
              <a:blipFill>
                <a:blip r:embed="rId38"/>
                <a:stretch>
                  <a:fillRect l="-1905" r="-3333" b="-330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feld 48">
                <a:extLst>
                  <a:ext uri="{FF2B5EF4-FFF2-40B4-BE49-F238E27FC236}">
                    <a16:creationId xmlns:a16="http://schemas.microsoft.com/office/drawing/2014/main" id="{F1099A56-7E3D-0514-B0AC-A3030F4AB5B2}"/>
                  </a:ext>
                </a:extLst>
              </p:cNvPr>
              <p:cNvSpPr txBox="1"/>
              <p:nvPr/>
            </p:nvSpPr>
            <p:spPr>
              <a:xfrm rot="1488054">
                <a:off x="9452679" y="4622206"/>
                <a:ext cx="1285032" cy="2467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de-DE" sz="1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1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acc>
                        </m:e>
                        <m:e>
                          <m:r>
                            <a:rPr lang="de-DE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d>
                      <m:r>
                        <a:rPr lang="de-DE" sz="16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=0.8</m:t>
                      </m:r>
                    </m:oMath>
                  </m:oMathPara>
                </a14:m>
                <a:endParaRPr lang="de-DE" sz="16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49" name="Textfeld 48">
                <a:extLst>
                  <a:ext uri="{FF2B5EF4-FFF2-40B4-BE49-F238E27FC236}">
                    <a16:creationId xmlns:a16="http://schemas.microsoft.com/office/drawing/2014/main" id="{F1099A56-7E3D-0514-B0AC-A3030F4AB5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488054">
                <a:off x="9452679" y="4622206"/>
                <a:ext cx="1285032" cy="246799"/>
              </a:xfrm>
              <a:prstGeom prst="rect">
                <a:avLst/>
              </a:prstGeom>
              <a:blipFill>
                <a:blip r:embed="rId39"/>
                <a:stretch>
                  <a:fillRect l="-2857" r="-1429" b="-315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feld 49">
                <a:extLst>
                  <a:ext uri="{FF2B5EF4-FFF2-40B4-BE49-F238E27FC236}">
                    <a16:creationId xmlns:a16="http://schemas.microsoft.com/office/drawing/2014/main" id="{37337E36-5ACE-911A-B4C1-501621AC5ED1}"/>
                  </a:ext>
                </a:extLst>
              </p:cNvPr>
              <p:cNvSpPr txBox="1"/>
              <p:nvPr/>
            </p:nvSpPr>
            <p:spPr>
              <a:xfrm rot="20213512">
                <a:off x="9337654" y="5378353"/>
                <a:ext cx="1285032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e>
                          <m:acc>
                            <m:accPr>
                              <m:chr m:val="̅"/>
                              <m:ctrlPr>
                                <a:rPr lang="de-DE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</m:acc>
                        </m:e>
                      </m:d>
                      <m:r>
                        <a:rPr lang="de-DE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=0.6</m:t>
                      </m:r>
                    </m:oMath>
                  </m:oMathPara>
                </a14:m>
                <a:endParaRPr lang="de-DE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0" name="Textfeld 49">
                <a:extLst>
                  <a:ext uri="{FF2B5EF4-FFF2-40B4-BE49-F238E27FC236}">
                    <a16:creationId xmlns:a16="http://schemas.microsoft.com/office/drawing/2014/main" id="{37337E36-5ACE-911A-B4C1-501621AC5E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213512">
                <a:off x="9337654" y="5378353"/>
                <a:ext cx="1285032" cy="246221"/>
              </a:xfrm>
              <a:prstGeom prst="rect">
                <a:avLst/>
              </a:prstGeom>
              <a:blipFill>
                <a:blip r:embed="rId40"/>
                <a:stretch>
                  <a:fillRect l="-1896" r="-2844" b="-330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feld 50">
                <a:extLst>
                  <a:ext uri="{FF2B5EF4-FFF2-40B4-BE49-F238E27FC236}">
                    <a16:creationId xmlns:a16="http://schemas.microsoft.com/office/drawing/2014/main" id="{07226E11-1427-5EC9-ECC9-8951582909B6}"/>
                  </a:ext>
                </a:extLst>
              </p:cNvPr>
              <p:cNvSpPr txBox="1"/>
              <p:nvPr/>
            </p:nvSpPr>
            <p:spPr>
              <a:xfrm rot="1488054">
                <a:off x="9243814" y="6254470"/>
                <a:ext cx="1285032" cy="2467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de-DE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acc>
                        </m:e>
                        <m:e>
                          <m:acc>
                            <m:accPr>
                              <m:chr m:val="̅"/>
                              <m:ctrlPr>
                                <a:rPr lang="de-DE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</m:acc>
                        </m:e>
                      </m:d>
                      <m:r>
                        <a:rPr lang="de-DE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=0.4</m:t>
                      </m:r>
                    </m:oMath>
                  </m:oMathPara>
                </a14:m>
                <a:endParaRPr lang="de-DE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1" name="Textfeld 50">
                <a:extLst>
                  <a:ext uri="{FF2B5EF4-FFF2-40B4-BE49-F238E27FC236}">
                    <a16:creationId xmlns:a16="http://schemas.microsoft.com/office/drawing/2014/main" id="{07226E11-1427-5EC9-ECC9-8951582909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488054">
                <a:off x="9243814" y="6254470"/>
                <a:ext cx="1285032" cy="246799"/>
              </a:xfrm>
              <a:prstGeom prst="rect">
                <a:avLst/>
              </a:prstGeom>
              <a:blipFill>
                <a:blip r:embed="rId41"/>
                <a:stretch>
                  <a:fillRect l="-2871" r="-1914" b="-396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Ellipse 51">
            <a:extLst>
              <a:ext uri="{FF2B5EF4-FFF2-40B4-BE49-F238E27FC236}">
                <a16:creationId xmlns:a16="http://schemas.microsoft.com/office/drawing/2014/main" id="{66CF92F8-5D6B-82B0-FC0F-62705171B5B4}"/>
              </a:ext>
            </a:extLst>
          </p:cNvPr>
          <p:cNvSpPr/>
          <p:nvPr/>
        </p:nvSpPr>
        <p:spPr>
          <a:xfrm>
            <a:off x="7568618" y="5086619"/>
            <a:ext cx="226920" cy="23981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D53EFFA8-30BB-60ED-DE39-AB7EA5AABD3E}"/>
              </a:ext>
            </a:extLst>
          </p:cNvPr>
          <p:cNvSpPr/>
          <p:nvPr/>
        </p:nvSpPr>
        <p:spPr>
          <a:xfrm>
            <a:off x="9459989" y="5275618"/>
            <a:ext cx="1935408" cy="149913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3" name="Rechteck 52">
            <a:extLst>
              <a:ext uri="{FF2B5EF4-FFF2-40B4-BE49-F238E27FC236}">
                <a16:creationId xmlns:a16="http://schemas.microsoft.com/office/drawing/2014/main" id="{69E1D3FA-3B56-FD0B-537F-175C2EC7BB58}"/>
              </a:ext>
            </a:extLst>
          </p:cNvPr>
          <p:cNvSpPr/>
          <p:nvPr/>
        </p:nvSpPr>
        <p:spPr>
          <a:xfrm>
            <a:off x="9362837" y="1790700"/>
            <a:ext cx="1766303" cy="171062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890024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el 1">
                <a:extLst>
                  <a:ext uri="{FF2B5EF4-FFF2-40B4-BE49-F238E27FC236}">
                    <a16:creationId xmlns:a16="http://schemas.microsoft.com/office/drawing/2014/main" id="{5F8DBD08-776B-A899-BA48-B8526A6C599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de-DE" dirty="0"/>
                  <a:t>Difference </a:t>
                </a:r>
                <a:r>
                  <a:rPr lang="de-DE" dirty="0" err="1"/>
                  <a:t>between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</m:oMath>
                </a14:m>
                <a:r>
                  <a:rPr lang="de-DE" dirty="0"/>
                  <a:t> and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∩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</m:oMath>
                </a14:m>
                <a:endParaRPr lang="de-DE" dirty="0"/>
              </a:p>
            </p:txBody>
          </p:sp>
        </mc:Choice>
        <mc:Fallback xmlns="">
          <p:sp>
            <p:nvSpPr>
              <p:cNvPr id="2" name="Titel 1">
                <a:extLst>
                  <a:ext uri="{FF2B5EF4-FFF2-40B4-BE49-F238E27FC236}">
                    <a16:creationId xmlns:a16="http://schemas.microsoft.com/office/drawing/2014/main" id="{5F8DBD08-776B-A899-BA48-B8526A6C599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9E96274B-B93E-9CF2-FDD4-C2815D3AFFF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∩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gives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propability</a:t>
                </a:r>
                <a:r>
                  <a:rPr lang="de-DE" dirty="0"/>
                  <a:t> </a:t>
                </a:r>
                <a:r>
                  <a:rPr lang="de-DE" dirty="0" err="1"/>
                  <a:t>that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de-DE" dirty="0"/>
                  <a:t> and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accure</a:t>
                </a:r>
                <a:r>
                  <a:rPr lang="de-DE" dirty="0"/>
                  <a:t>.</a:t>
                </a:r>
              </a:p>
              <a:p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gives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propability</a:t>
                </a:r>
                <a:r>
                  <a:rPr lang="de-DE" dirty="0"/>
                  <a:t> </a:t>
                </a:r>
                <a:r>
                  <a:rPr lang="de-DE" dirty="0" err="1"/>
                  <a:t>that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de-DE" dirty="0"/>
                  <a:t> accures </a:t>
                </a:r>
                <a:r>
                  <a:rPr lang="de-DE" dirty="0" err="1"/>
                  <a:t>then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already</a:t>
                </a:r>
                <a:r>
                  <a:rPr lang="de-DE" dirty="0"/>
                  <a:t> </a:t>
                </a:r>
                <a:r>
                  <a:rPr lang="de-DE" dirty="0" err="1"/>
                  <a:t>accured</a:t>
                </a:r>
                <a:r>
                  <a:rPr lang="de-DE" dirty="0"/>
                  <a:t>, i.e. </a:t>
                </a:r>
                <a:r>
                  <a:rPr lang="de-DE" dirty="0" err="1"/>
                  <a:t>is</a:t>
                </a:r>
                <a:r>
                  <a:rPr lang="de-DE" dirty="0"/>
                  <a:t> </a:t>
                </a:r>
                <a:r>
                  <a:rPr lang="de-DE" dirty="0" err="1"/>
                  <a:t>known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be</a:t>
                </a:r>
                <a:r>
                  <a:rPr lang="de-DE" dirty="0"/>
                  <a:t> </a:t>
                </a:r>
                <a:r>
                  <a:rPr lang="de-DE" dirty="0" err="1"/>
                  <a:t>true</a:t>
                </a:r>
                <a:r>
                  <a:rPr lang="de-DE" dirty="0"/>
                  <a:t>.</a:t>
                </a:r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9E96274B-B93E-9CF2-FDD4-C2815D3AFF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t="-224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Grafik 3" descr="Hund mit einfarbiger Füllung">
            <a:extLst>
              <a:ext uri="{FF2B5EF4-FFF2-40B4-BE49-F238E27FC236}">
                <a16:creationId xmlns:a16="http://schemas.microsoft.com/office/drawing/2014/main" id="{72023685-6C44-C1E3-8CA4-19D632A675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52640" y="4935140"/>
            <a:ext cx="914400" cy="914400"/>
          </a:xfrm>
          <a:prstGeom prst="rect">
            <a:avLst/>
          </a:prstGeom>
        </p:spPr>
      </p:pic>
      <p:pic>
        <p:nvPicPr>
          <p:cNvPr id="5" name="Grafik 4" descr="Hund Silhouette">
            <a:extLst>
              <a:ext uri="{FF2B5EF4-FFF2-40B4-BE49-F238E27FC236}">
                <a16:creationId xmlns:a16="http://schemas.microsoft.com/office/drawing/2014/main" id="{FC23F909-A8B0-362B-35F1-F2E0F58FBBC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04197" y="3032965"/>
            <a:ext cx="914400" cy="914400"/>
          </a:xfrm>
          <a:prstGeom prst="rect">
            <a:avLst/>
          </a:prstGeom>
        </p:spPr>
      </p:pic>
      <p:pic>
        <p:nvPicPr>
          <p:cNvPr id="6" name="Grafik 5" descr="Welpe mit einfarbiger Füllung">
            <a:extLst>
              <a:ext uri="{FF2B5EF4-FFF2-40B4-BE49-F238E27FC236}">
                <a16:creationId xmlns:a16="http://schemas.microsoft.com/office/drawing/2014/main" id="{A8764BA4-3B2B-1946-EA87-F02FABAB8ED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227155" y="5402921"/>
            <a:ext cx="914400" cy="914400"/>
          </a:xfrm>
          <a:prstGeom prst="rect">
            <a:avLst/>
          </a:prstGeom>
        </p:spPr>
      </p:pic>
      <p:pic>
        <p:nvPicPr>
          <p:cNvPr id="7" name="Grafik 6" descr="Welpe 2 Silhouette">
            <a:extLst>
              <a:ext uri="{FF2B5EF4-FFF2-40B4-BE49-F238E27FC236}">
                <a16:creationId xmlns:a16="http://schemas.microsoft.com/office/drawing/2014/main" id="{A5463304-0414-C08B-C42A-620A5D87A13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237951" y="3839566"/>
            <a:ext cx="819848" cy="819848"/>
          </a:xfrm>
          <a:prstGeom prst="rect">
            <a:avLst/>
          </a:prstGeom>
        </p:spPr>
      </p:pic>
      <p:pic>
        <p:nvPicPr>
          <p:cNvPr id="8" name="Grafik 7" descr="Katze mit einfarbiger Füllung">
            <a:extLst>
              <a:ext uri="{FF2B5EF4-FFF2-40B4-BE49-F238E27FC236}">
                <a16:creationId xmlns:a16="http://schemas.microsoft.com/office/drawing/2014/main" id="{DA38017E-B39B-8903-37A0-0F9FD8ADC74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066388" y="4652351"/>
            <a:ext cx="914400" cy="914400"/>
          </a:xfrm>
          <a:prstGeom prst="rect">
            <a:avLst/>
          </a:prstGeom>
        </p:spPr>
      </p:pic>
      <p:pic>
        <p:nvPicPr>
          <p:cNvPr id="9" name="Grafik 8" descr="Katze Silhouette">
            <a:extLst>
              <a:ext uri="{FF2B5EF4-FFF2-40B4-BE49-F238E27FC236}">
                <a16:creationId xmlns:a16="http://schemas.microsoft.com/office/drawing/2014/main" id="{36D251DE-DF9E-BF82-F13C-1C8E07FB3EE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724422" y="3225559"/>
            <a:ext cx="914400" cy="914400"/>
          </a:xfrm>
          <a:prstGeom prst="rect">
            <a:avLst/>
          </a:prstGeom>
        </p:spPr>
      </p:pic>
      <p:pic>
        <p:nvPicPr>
          <p:cNvPr id="10" name="Grafik 9" descr="Kätzchen mit einfarbiger Füllung">
            <a:extLst>
              <a:ext uri="{FF2B5EF4-FFF2-40B4-BE49-F238E27FC236}">
                <a16:creationId xmlns:a16="http://schemas.microsoft.com/office/drawing/2014/main" id="{D79455C3-04FD-6B56-1FA4-46341F56C57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334652" y="4659414"/>
            <a:ext cx="914400" cy="914400"/>
          </a:xfrm>
          <a:prstGeom prst="rect">
            <a:avLst/>
          </a:prstGeom>
        </p:spPr>
      </p:pic>
      <p:pic>
        <p:nvPicPr>
          <p:cNvPr id="11" name="Grafik 10" descr="Kätzchen mit einfarbiger Füllung">
            <a:extLst>
              <a:ext uri="{FF2B5EF4-FFF2-40B4-BE49-F238E27FC236}">
                <a16:creationId xmlns:a16="http://schemas.microsoft.com/office/drawing/2014/main" id="{9D3E1733-EAA7-6EB3-2A72-F5CB0A36788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695983" y="5392340"/>
            <a:ext cx="731736" cy="731736"/>
          </a:xfrm>
          <a:prstGeom prst="rect">
            <a:avLst/>
          </a:prstGeom>
        </p:spPr>
      </p:pic>
      <p:pic>
        <p:nvPicPr>
          <p:cNvPr id="12" name="Grafik 11" descr="Welpe Silhouette">
            <a:extLst>
              <a:ext uri="{FF2B5EF4-FFF2-40B4-BE49-F238E27FC236}">
                <a16:creationId xmlns:a16="http://schemas.microsoft.com/office/drawing/2014/main" id="{1A56DCED-CEBA-2E5E-84ED-8C8E5CBB2B0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885909" y="3320775"/>
            <a:ext cx="601303" cy="601303"/>
          </a:xfrm>
          <a:prstGeom prst="rect">
            <a:avLst/>
          </a:prstGeom>
        </p:spPr>
      </p:pic>
      <p:pic>
        <p:nvPicPr>
          <p:cNvPr id="13" name="Grafik 12" descr="Hund Silhouette">
            <a:extLst>
              <a:ext uri="{FF2B5EF4-FFF2-40B4-BE49-F238E27FC236}">
                <a16:creationId xmlns:a16="http://schemas.microsoft.com/office/drawing/2014/main" id="{9F5224CD-A41F-CF12-379D-24C0FC7A28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601116" y="3944415"/>
            <a:ext cx="607200" cy="6072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F7549FC5-38D5-9358-E630-5B94AF19381F}"/>
                  </a:ext>
                </a:extLst>
              </p:cNvPr>
              <p:cNvSpPr txBox="1"/>
              <p:nvPr/>
            </p:nvSpPr>
            <p:spPr>
              <a:xfrm>
                <a:off x="6096000" y="3490165"/>
                <a:ext cx="4937442" cy="25545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2000" b="0" dirty="0"/>
                  <a:t>Probality </a:t>
                </a:r>
                <a:r>
                  <a:rPr lang="de-DE" sz="2000" b="0" dirty="0" err="1"/>
                  <a:t>for</a:t>
                </a:r>
                <a:r>
                  <a:rPr lang="de-DE" sz="2000" b="0" dirty="0"/>
                  <a:t> </a:t>
                </a:r>
                <a:r>
                  <a:rPr lang="de-DE" sz="2000" b="0" dirty="0" err="1"/>
                  <a:t>being</a:t>
                </a:r>
                <a:r>
                  <a:rPr lang="de-DE" sz="2000" b="0" dirty="0"/>
                  <a:t> a </a:t>
                </a:r>
                <a:r>
                  <a:rPr lang="de-DE" sz="2000" b="0" dirty="0" err="1"/>
                  <a:t>cat</a:t>
                </a:r>
                <a:r>
                  <a:rPr lang="de-DE" sz="2000" b="0" dirty="0"/>
                  <a:t> </a:t>
                </a:r>
                <a:r>
                  <a:rPr lang="de-DE" sz="2000" b="1" dirty="0"/>
                  <a:t>and</a:t>
                </a:r>
                <a:r>
                  <a:rPr lang="de-DE" sz="2000" b="0" dirty="0"/>
                  <a:t> </a:t>
                </a:r>
                <a:r>
                  <a:rPr lang="de-DE" sz="2000" b="0" dirty="0" err="1"/>
                  <a:t>having</a:t>
                </a:r>
                <a:r>
                  <a:rPr lang="de-DE" sz="2000" b="0" dirty="0"/>
                  <a:t> </a:t>
                </a:r>
                <a:r>
                  <a:rPr lang="de-DE" sz="2000" b="0" dirty="0" err="1"/>
                  <a:t>white</a:t>
                </a:r>
                <a:r>
                  <a:rPr lang="de-DE" sz="2000" b="0" dirty="0"/>
                  <a:t> fur: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0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∩</m:t>
                          </m:r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d>
                      <m:r>
                        <a:rPr lang="de-DE" sz="2000" b="0" i="1" smtClean="0">
                          <a:latin typeface="Cambria Math" panose="02040503050406030204" pitchFamily="18" charset="0"/>
                        </a:rPr>
                        <m:t>=0.1</m:t>
                      </m:r>
                    </m:oMath>
                  </m:oMathPara>
                </a14:m>
                <a:endParaRPr lang="de-DE" sz="2000" b="0" dirty="0"/>
              </a:p>
              <a:p>
                <a:endParaRPr lang="de-DE" sz="2000" dirty="0"/>
              </a:p>
              <a:p>
                <a:r>
                  <a:rPr lang="de-DE" sz="2000" dirty="0" err="1"/>
                  <a:t>Probalitlity</a:t>
                </a:r>
                <a:r>
                  <a:rPr lang="de-DE" sz="2000" dirty="0"/>
                  <a:t> </a:t>
                </a:r>
                <a:r>
                  <a:rPr lang="de-DE" sz="2000" dirty="0" err="1"/>
                  <a:t>for</a:t>
                </a:r>
                <a:r>
                  <a:rPr lang="de-DE" sz="2000" dirty="0"/>
                  <a:t> a </a:t>
                </a:r>
                <a:r>
                  <a:rPr lang="de-DE" sz="2000" dirty="0" err="1"/>
                  <a:t>cat</a:t>
                </a:r>
                <a:r>
                  <a:rPr lang="de-DE" sz="2000" dirty="0"/>
                  <a:t> </a:t>
                </a:r>
                <a:r>
                  <a:rPr lang="de-DE" sz="2000" b="1" dirty="0" err="1"/>
                  <a:t>to</a:t>
                </a:r>
                <a:r>
                  <a:rPr lang="de-DE" sz="2000" dirty="0"/>
                  <a:t> </a:t>
                </a:r>
                <a:r>
                  <a:rPr lang="de-DE" sz="2000" b="1" dirty="0" err="1"/>
                  <a:t>have</a:t>
                </a:r>
                <a:r>
                  <a:rPr lang="de-DE" sz="2000" dirty="0"/>
                  <a:t> </a:t>
                </a:r>
                <a:r>
                  <a:rPr lang="de-DE" sz="2000" dirty="0" err="1"/>
                  <a:t>white</a:t>
                </a:r>
                <a:r>
                  <a:rPr lang="de-DE" sz="2000" dirty="0"/>
                  <a:t> fur: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0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e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  <m:r>
                        <a:rPr lang="de-DE" sz="2000" b="0" i="1" smtClean="0">
                          <a:latin typeface="Cambria Math" panose="02040503050406030204" pitchFamily="18" charset="0"/>
                        </a:rPr>
                        <m:t>=0.25</m:t>
                      </m:r>
                    </m:oMath>
                  </m:oMathPara>
                </a14:m>
                <a:endParaRPr lang="de-DE" sz="2000" dirty="0"/>
              </a:p>
              <a:p>
                <a:endParaRPr lang="de-DE" sz="2000" dirty="0"/>
              </a:p>
              <a:p>
                <a:r>
                  <a:rPr lang="de-DE" sz="2000" dirty="0" err="1"/>
                  <a:t>Probality</a:t>
                </a:r>
                <a:r>
                  <a:rPr lang="de-DE" sz="2000" dirty="0"/>
                  <a:t> </a:t>
                </a:r>
                <a:r>
                  <a:rPr lang="de-DE" sz="2000" dirty="0" err="1"/>
                  <a:t>for</a:t>
                </a:r>
                <a:r>
                  <a:rPr lang="de-DE" sz="2000" dirty="0"/>
                  <a:t> a </a:t>
                </a:r>
                <a:r>
                  <a:rPr lang="de-DE" sz="2000" dirty="0" err="1"/>
                  <a:t>white</a:t>
                </a:r>
                <a:r>
                  <a:rPr lang="de-DE" sz="2000" dirty="0"/>
                  <a:t> </a:t>
                </a:r>
                <a:r>
                  <a:rPr lang="de-DE" sz="2000" dirty="0" err="1"/>
                  <a:t>fured</a:t>
                </a:r>
                <a:r>
                  <a:rPr lang="de-DE" sz="2000" dirty="0"/>
                  <a:t> </a:t>
                </a:r>
                <a:r>
                  <a:rPr lang="de-DE" sz="2000" dirty="0" err="1"/>
                  <a:t>animal</a:t>
                </a:r>
                <a:r>
                  <a:rPr lang="de-DE" sz="2000" dirty="0"/>
                  <a:t> </a:t>
                </a:r>
                <a:r>
                  <a:rPr lang="de-DE" sz="2000" b="1" dirty="0" err="1"/>
                  <a:t>to</a:t>
                </a:r>
                <a:r>
                  <a:rPr lang="de-DE" sz="2000" b="1" dirty="0"/>
                  <a:t> </a:t>
                </a:r>
                <a:r>
                  <a:rPr lang="de-DE" sz="2000" b="1" dirty="0" err="1"/>
                  <a:t>be</a:t>
                </a:r>
                <a:r>
                  <a:rPr lang="de-DE" sz="2000" dirty="0"/>
                  <a:t> a </a:t>
                </a:r>
                <a:r>
                  <a:rPr lang="de-DE" sz="2000" dirty="0" err="1"/>
                  <a:t>cat</a:t>
                </a:r>
                <a:r>
                  <a:rPr lang="de-DE" sz="2000" dirty="0"/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0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e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d>
                      <m:r>
                        <a:rPr lang="de-DE" sz="2000" b="0" i="1" smtClean="0">
                          <a:latin typeface="Cambria Math" panose="02040503050406030204" pitchFamily="18" charset="0"/>
                        </a:rPr>
                        <m:t>=0.2</m:t>
                      </m:r>
                    </m:oMath>
                  </m:oMathPara>
                </a14:m>
                <a:endParaRPr lang="de-DE" sz="2000" dirty="0"/>
              </a:p>
            </p:txBody>
          </p:sp>
        </mc:Choice>
        <mc:Fallback xmlns=""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F7549FC5-38D5-9358-E630-5B94AF1938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3490165"/>
                <a:ext cx="4937442" cy="2554545"/>
              </a:xfrm>
              <a:prstGeom prst="rect">
                <a:avLst/>
              </a:prstGeom>
              <a:blipFill>
                <a:blip r:embed="rId20"/>
                <a:stretch>
                  <a:fillRect l="-1235" t="-1432" r="-37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60949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8F21A7-4AF9-8D52-7671-B8932C029B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Pandas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665122-54F4-8EB7-E402-8C9C2DFE74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>
                <a:hlinkClick r:id="rId2"/>
              </a:rPr>
              <a:t>pandas</a:t>
            </a:r>
            <a:r>
              <a:rPr lang="de-DE" dirty="0"/>
              <a:t> ist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most</a:t>
            </a:r>
            <a:r>
              <a:rPr lang="de-DE" dirty="0"/>
              <a:t> </a:t>
            </a:r>
            <a:r>
              <a:rPr lang="de-DE" dirty="0" err="1"/>
              <a:t>used</a:t>
            </a:r>
            <a:r>
              <a:rPr lang="de-DE" dirty="0"/>
              <a:t> Framework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tabular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.</a:t>
            </a:r>
          </a:p>
          <a:p>
            <a:r>
              <a:rPr lang="de-DE" dirty="0"/>
              <a:t>Open Source.</a:t>
            </a:r>
          </a:p>
          <a:p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always</a:t>
            </a:r>
            <a:r>
              <a:rPr lang="de-DE" dirty="0"/>
              <a:t> </a:t>
            </a:r>
            <a:r>
              <a:rPr lang="de-DE" dirty="0" err="1"/>
              <a:t>imported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pd</a:t>
            </a:r>
            <a:r>
              <a:rPr lang="de-DE" dirty="0"/>
              <a:t>.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2C1A7EF0-B356-B4D5-2B83-A4C803C4D5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7987" y="711868"/>
            <a:ext cx="1888962" cy="632076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07F11542-8ED9-35B7-3EAF-AB4753E3C7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4912" y="2802175"/>
            <a:ext cx="2162175" cy="4762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9088627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6E4EE3-489D-0BCB-D750-44B708A44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All </a:t>
            </a:r>
            <a:r>
              <a:rPr lang="de-DE" dirty="0" err="1"/>
              <a:t>propabilities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BD52293-4690-CA29-BE8F-56F3CC3C22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238928" cy="1948700"/>
          </a:xfrm>
        </p:spPr>
        <p:txBody>
          <a:bodyPr>
            <a:normAutofit lnSpcReduction="10000"/>
          </a:bodyPr>
          <a:lstStyle/>
          <a:p>
            <a:r>
              <a:rPr lang="de-DE" dirty="0" err="1"/>
              <a:t>Although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seem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overwhelmingly</a:t>
            </a:r>
            <a:r>
              <a:rPr lang="de-DE" dirty="0"/>
              <a:t> </a:t>
            </a:r>
            <a:r>
              <a:rPr lang="de-DE" dirty="0" err="1"/>
              <a:t>many</a:t>
            </a:r>
            <a:r>
              <a:rPr lang="de-DE" dirty="0"/>
              <a:t> </a:t>
            </a:r>
            <a:r>
              <a:rPr lang="de-DE" dirty="0" err="1"/>
              <a:t>probalities</a:t>
            </a:r>
            <a:r>
              <a:rPr lang="de-DE" dirty="0"/>
              <a:t>, </a:t>
            </a:r>
            <a:r>
              <a:rPr lang="de-DE" dirty="0" err="1"/>
              <a:t>things</a:t>
            </a:r>
            <a:r>
              <a:rPr lang="de-DE" dirty="0"/>
              <a:t> </a:t>
            </a:r>
            <a:r>
              <a:rPr lang="de-DE" dirty="0" err="1"/>
              <a:t>aren‘t</a:t>
            </a:r>
            <a:r>
              <a:rPr lang="de-DE" dirty="0"/>
              <a:t> so </a:t>
            </a:r>
            <a:r>
              <a:rPr lang="de-DE" dirty="0" err="1"/>
              <a:t>complicated</a:t>
            </a:r>
            <a:r>
              <a:rPr lang="de-DE" dirty="0"/>
              <a:t>.</a:t>
            </a:r>
          </a:p>
          <a:p>
            <a:r>
              <a:rPr lang="de-DE" dirty="0" err="1"/>
              <a:t>There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a </a:t>
            </a:r>
            <a:r>
              <a:rPr lang="de-DE" dirty="0" err="1"/>
              <a:t>lot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different </a:t>
            </a:r>
            <a:r>
              <a:rPr lang="de-DE" dirty="0" err="1"/>
              <a:t>connections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different </a:t>
            </a:r>
            <a:r>
              <a:rPr lang="de-DE" dirty="0" err="1"/>
              <a:t>probalitities</a:t>
            </a:r>
            <a:r>
              <a:rPr lang="de-DE" dirty="0"/>
              <a:t>. </a:t>
            </a:r>
          </a:p>
        </p:txBody>
      </p:sp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8ED12329-A938-5887-1F07-C8CFC46C3929}"/>
              </a:ext>
            </a:extLst>
          </p:cNvPr>
          <p:cNvCxnSpPr>
            <a:cxnSpLocks/>
          </p:cNvCxnSpPr>
          <p:nvPr/>
        </p:nvCxnSpPr>
        <p:spPr>
          <a:xfrm flipV="1">
            <a:off x="7962900" y="1248886"/>
            <a:ext cx="982980" cy="404654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id="{F8ADC2EC-F5E8-87D0-9FD1-F87D9FC8D377}"/>
              </a:ext>
            </a:extLst>
          </p:cNvPr>
          <p:cNvCxnSpPr>
            <a:cxnSpLocks/>
          </p:cNvCxnSpPr>
          <p:nvPr/>
        </p:nvCxnSpPr>
        <p:spPr>
          <a:xfrm>
            <a:off x="7962900" y="1882140"/>
            <a:ext cx="982980" cy="456406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03E784F5-BB09-8566-D397-E4D956D9B570}"/>
              </a:ext>
            </a:extLst>
          </p:cNvPr>
          <p:cNvCxnSpPr>
            <a:cxnSpLocks/>
          </p:cNvCxnSpPr>
          <p:nvPr/>
        </p:nvCxnSpPr>
        <p:spPr>
          <a:xfrm flipV="1">
            <a:off x="9532620" y="563880"/>
            <a:ext cx="982980" cy="404654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991902AF-EA5B-9E2E-FA8D-FF2687342689}"/>
              </a:ext>
            </a:extLst>
          </p:cNvPr>
          <p:cNvCxnSpPr>
            <a:cxnSpLocks/>
          </p:cNvCxnSpPr>
          <p:nvPr/>
        </p:nvCxnSpPr>
        <p:spPr>
          <a:xfrm>
            <a:off x="9532620" y="1197134"/>
            <a:ext cx="982980" cy="456406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4D8D8533-479C-4E42-1060-1828A90F0971}"/>
              </a:ext>
            </a:extLst>
          </p:cNvPr>
          <p:cNvCxnSpPr>
            <a:cxnSpLocks/>
          </p:cNvCxnSpPr>
          <p:nvPr/>
        </p:nvCxnSpPr>
        <p:spPr>
          <a:xfrm flipV="1">
            <a:off x="9532620" y="1996440"/>
            <a:ext cx="982980" cy="404654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E270E0F7-C5FF-A640-78F9-D052E02999DF}"/>
              </a:ext>
            </a:extLst>
          </p:cNvPr>
          <p:cNvCxnSpPr>
            <a:cxnSpLocks/>
          </p:cNvCxnSpPr>
          <p:nvPr/>
        </p:nvCxnSpPr>
        <p:spPr>
          <a:xfrm>
            <a:off x="9532620" y="2629694"/>
            <a:ext cx="982980" cy="456406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B305459F-EA41-6E31-E16B-8A3012BF6CD6}"/>
                  </a:ext>
                </a:extLst>
              </p:cNvPr>
              <p:cNvSpPr txBox="1"/>
              <p:nvPr/>
            </p:nvSpPr>
            <p:spPr>
              <a:xfrm>
                <a:off x="9008519" y="2214195"/>
                <a:ext cx="451470" cy="4624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acc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B305459F-EA41-6E31-E16B-8A3012BF6C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8519" y="2214195"/>
                <a:ext cx="451470" cy="462434"/>
              </a:xfrm>
              <a:prstGeom prst="rect">
                <a:avLst/>
              </a:prstGeom>
              <a:blipFill>
                <a:blip r:embed="rId2"/>
                <a:stretch>
                  <a:fillRect r="-3648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D44EACAB-B3CE-559B-457D-CDAD4AAEBFEA}"/>
                  </a:ext>
                </a:extLst>
              </p:cNvPr>
              <p:cNvSpPr txBox="1"/>
              <p:nvPr/>
            </p:nvSpPr>
            <p:spPr>
              <a:xfrm>
                <a:off x="9008520" y="914350"/>
                <a:ext cx="45146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D44EACAB-B3CE-559B-457D-CDAD4AAEBF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8520" y="914350"/>
                <a:ext cx="451469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2B8210CE-14CF-13E9-938F-3808D648B2AA}"/>
                  </a:ext>
                </a:extLst>
              </p:cNvPr>
              <p:cNvSpPr txBox="1"/>
              <p:nvPr/>
            </p:nvSpPr>
            <p:spPr>
              <a:xfrm>
                <a:off x="10515600" y="2944791"/>
                <a:ext cx="55739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acc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2B8210CE-14CF-13E9-938F-3808D648B2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5600" y="2944791"/>
                <a:ext cx="557397" cy="461665"/>
              </a:xfrm>
              <a:prstGeom prst="rect">
                <a:avLst/>
              </a:prstGeom>
              <a:blipFill>
                <a:blip r:embed="rId4"/>
                <a:stretch>
                  <a:fillRect r="-989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F25D5BB7-329C-2E76-BE45-6A560F946A30}"/>
                  </a:ext>
                </a:extLst>
              </p:cNvPr>
              <p:cNvSpPr txBox="1"/>
              <p:nvPr/>
            </p:nvSpPr>
            <p:spPr>
              <a:xfrm>
                <a:off x="10515599" y="1451213"/>
                <a:ext cx="55739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acc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F25D5BB7-329C-2E76-BE45-6A560F946A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5599" y="1451213"/>
                <a:ext cx="557397" cy="461665"/>
              </a:xfrm>
              <a:prstGeom prst="rect">
                <a:avLst/>
              </a:prstGeom>
              <a:blipFill>
                <a:blip r:embed="rId5"/>
                <a:stretch>
                  <a:fillRect r="-989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ABA1361C-077C-9BA1-1C8D-07C10888D27B}"/>
                  </a:ext>
                </a:extLst>
              </p:cNvPr>
              <p:cNvSpPr txBox="1"/>
              <p:nvPr/>
            </p:nvSpPr>
            <p:spPr>
              <a:xfrm>
                <a:off x="10515599" y="293608"/>
                <a:ext cx="55739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ABA1361C-077C-9BA1-1C8D-07C10888D2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5599" y="293608"/>
                <a:ext cx="557396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0A9CAF5E-560F-7B06-EA65-5CAF44358AFC}"/>
                  </a:ext>
                </a:extLst>
              </p:cNvPr>
              <p:cNvSpPr txBox="1"/>
              <p:nvPr/>
            </p:nvSpPr>
            <p:spPr>
              <a:xfrm>
                <a:off x="10515598" y="1790700"/>
                <a:ext cx="55739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0A9CAF5E-560F-7B06-EA65-5CAF44358A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5598" y="1790700"/>
                <a:ext cx="557396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658C5387-472E-7D29-953F-A2A6E3846671}"/>
                  </a:ext>
                </a:extLst>
              </p:cNvPr>
              <p:cNvSpPr txBox="1"/>
              <p:nvPr/>
            </p:nvSpPr>
            <p:spPr>
              <a:xfrm rot="20251336">
                <a:off x="7801267" y="1216083"/>
                <a:ext cx="1016496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=0.4</m:t>
                      </m:r>
                    </m:oMath>
                  </m:oMathPara>
                </a14:m>
                <a:endParaRPr lang="de-DE" sz="1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658C5387-472E-7D29-953F-A2A6E38466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251336">
                <a:off x="7801267" y="1216083"/>
                <a:ext cx="1016496" cy="246221"/>
              </a:xfrm>
              <a:prstGeom prst="rect">
                <a:avLst/>
              </a:prstGeom>
              <a:blipFill>
                <a:blip r:embed="rId8"/>
                <a:stretch>
                  <a:fillRect l="-2353" r="-4118" b="-392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CE823460-73E5-AADF-2D00-CD0A5D357D3F}"/>
                  </a:ext>
                </a:extLst>
              </p:cNvPr>
              <p:cNvSpPr txBox="1"/>
              <p:nvPr/>
            </p:nvSpPr>
            <p:spPr>
              <a:xfrm rot="1543878">
                <a:off x="7758151" y="2108111"/>
                <a:ext cx="1016496" cy="2467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acc>
                        </m:e>
                      </m:d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=0.6</m:t>
                      </m:r>
                    </m:oMath>
                  </m:oMathPara>
                </a14:m>
                <a:endParaRPr lang="de-DE" sz="1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CE823460-73E5-AADF-2D00-CD0A5D357D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543878">
                <a:off x="7758151" y="2108111"/>
                <a:ext cx="1016496" cy="246799"/>
              </a:xfrm>
              <a:prstGeom prst="rect">
                <a:avLst/>
              </a:prstGeom>
              <a:blipFill>
                <a:blip r:embed="rId9"/>
                <a:stretch>
                  <a:fillRect l="-4167" r="-2381" b="-454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feld 23">
                <a:extLst>
                  <a:ext uri="{FF2B5EF4-FFF2-40B4-BE49-F238E27FC236}">
                    <a16:creationId xmlns:a16="http://schemas.microsoft.com/office/drawing/2014/main" id="{8372AA36-C1E9-0DF4-EAC1-E4DB3CE3CFEB}"/>
                  </a:ext>
                </a:extLst>
              </p:cNvPr>
              <p:cNvSpPr txBox="1"/>
              <p:nvPr/>
            </p:nvSpPr>
            <p:spPr>
              <a:xfrm rot="20213512">
                <a:off x="9234864" y="484948"/>
                <a:ext cx="1398844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e>
                          <m: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=0.25</m:t>
                      </m:r>
                    </m:oMath>
                  </m:oMathPara>
                </a14:m>
                <a:endParaRPr lang="de-DE" sz="1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4" name="Textfeld 23">
                <a:extLst>
                  <a:ext uri="{FF2B5EF4-FFF2-40B4-BE49-F238E27FC236}">
                    <a16:creationId xmlns:a16="http://schemas.microsoft.com/office/drawing/2014/main" id="{8372AA36-C1E9-0DF4-EAC1-E4DB3CE3CF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213512">
                <a:off x="9234864" y="484948"/>
                <a:ext cx="1398844" cy="246221"/>
              </a:xfrm>
              <a:prstGeom prst="rect">
                <a:avLst/>
              </a:prstGeom>
              <a:blipFill>
                <a:blip r:embed="rId10"/>
                <a:stretch>
                  <a:fillRect l="-1754" t="-781" r="-2632" b="-312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feld 26">
                <a:extLst>
                  <a:ext uri="{FF2B5EF4-FFF2-40B4-BE49-F238E27FC236}">
                    <a16:creationId xmlns:a16="http://schemas.microsoft.com/office/drawing/2014/main" id="{5B213B79-8637-AEFF-4833-DD43201C33E7}"/>
                  </a:ext>
                </a:extLst>
              </p:cNvPr>
              <p:cNvSpPr txBox="1"/>
              <p:nvPr/>
            </p:nvSpPr>
            <p:spPr>
              <a:xfrm rot="1488054">
                <a:off x="9364947" y="1196913"/>
                <a:ext cx="1398844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</m:acc>
                        </m:e>
                        <m:e>
                          <m: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=0.75</m:t>
                      </m:r>
                    </m:oMath>
                  </m:oMathPara>
                </a14:m>
                <a:endParaRPr lang="de-DE" sz="1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7" name="Textfeld 26">
                <a:extLst>
                  <a:ext uri="{FF2B5EF4-FFF2-40B4-BE49-F238E27FC236}">
                    <a16:creationId xmlns:a16="http://schemas.microsoft.com/office/drawing/2014/main" id="{5B213B79-8637-AEFF-4833-DD43201C33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488054">
                <a:off x="9364947" y="1196913"/>
                <a:ext cx="1398844" cy="246221"/>
              </a:xfrm>
              <a:prstGeom prst="rect">
                <a:avLst/>
              </a:prstGeom>
              <a:blipFill>
                <a:blip r:embed="rId11"/>
                <a:stretch>
                  <a:fillRect l="-2655" r="-2212" b="-375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feld 29">
                <a:extLst>
                  <a:ext uri="{FF2B5EF4-FFF2-40B4-BE49-F238E27FC236}">
                    <a16:creationId xmlns:a16="http://schemas.microsoft.com/office/drawing/2014/main" id="{393D6298-DA76-7CE3-B0C8-1BBC14D204BB}"/>
                  </a:ext>
                </a:extLst>
              </p:cNvPr>
              <p:cNvSpPr txBox="1"/>
              <p:nvPr/>
            </p:nvSpPr>
            <p:spPr>
              <a:xfrm rot="20213512">
                <a:off x="9269254" y="1967743"/>
                <a:ext cx="1319207" cy="2467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e>
                          <m:acc>
                            <m:accPr>
                              <m:chr m:val="̅"/>
                              <m:ctrlP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acc>
                        </m:e>
                      </m:d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=0.</m:t>
                      </m:r>
                      <m:acc>
                        <m:accPr>
                          <m:chr m:val="̅"/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e>
                      </m:acc>
                    </m:oMath>
                  </m:oMathPara>
                </a14:m>
                <a:endParaRPr lang="de-DE" sz="1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0" name="Textfeld 29">
                <a:extLst>
                  <a:ext uri="{FF2B5EF4-FFF2-40B4-BE49-F238E27FC236}">
                    <a16:creationId xmlns:a16="http://schemas.microsoft.com/office/drawing/2014/main" id="{393D6298-DA76-7CE3-B0C8-1BBC14D204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213512">
                <a:off x="9269254" y="1967743"/>
                <a:ext cx="1319207" cy="246799"/>
              </a:xfrm>
              <a:prstGeom prst="rect">
                <a:avLst/>
              </a:prstGeom>
              <a:blipFill>
                <a:blip r:embed="rId12"/>
                <a:stretch>
                  <a:fillRect l="-1852" t="-12903" r="-12963" b="-322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feld 31">
                <a:extLst>
                  <a:ext uri="{FF2B5EF4-FFF2-40B4-BE49-F238E27FC236}">
                    <a16:creationId xmlns:a16="http://schemas.microsoft.com/office/drawing/2014/main" id="{BA707F75-EA33-CA4D-7B82-8BB2293D44F4}"/>
                  </a:ext>
                </a:extLst>
              </p:cNvPr>
              <p:cNvSpPr txBox="1"/>
              <p:nvPr/>
            </p:nvSpPr>
            <p:spPr>
              <a:xfrm rot="1488054">
                <a:off x="9257056" y="2847625"/>
                <a:ext cx="1255793" cy="2467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acc>
                        </m:e>
                        <m:e>
                          <m:acc>
                            <m:accPr>
                              <m:chr m:val="̅"/>
                              <m:ctrlP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acc>
                        </m:e>
                      </m:d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=0.</m:t>
                      </m:r>
                      <m:acc>
                        <m:accPr>
                          <m:chr m:val="̅"/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acc>
                    </m:oMath>
                  </m:oMathPara>
                </a14:m>
                <a:endParaRPr lang="de-DE" sz="1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2" name="Textfeld 31">
                <a:extLst>
                  <a:ext uri="{FF2B5EF4-FFF2-40B4-BE49-F238E27FC236}">
                    <a16:creationId xmlns:a16="http://schemas.microsoft.com/office/drawing/2014/main" id="{BA707F75-EA33-CA4D-7B82-8BB2293D44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488054">
                <a:off x="9257056" y="2847625"/>
                <a:ext cx="1255793" cy="246799"/>
              </a:xfrm>
              <a:prstGeom prst="rect">
                <a:avLst/>
              </a:prstGeom>
              <a:blipFill>
                <a:blip r:embed="rId13"/>
                <a:stretch>
                  <a:fillRect l="-2927" r="-19024" b="-403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Ellipse 32">
            <a:extLst>
              <a:ext uri="{FF2B5EF4-FFF2-40B4-BE49-F238E27FC236}">
                <a16:creationId xmlns:a16="http://schemas.microsoft.com/office/drawing/2014/main" id="{A8801586-4C22-167D-8900-DD635CFCD26A}"/>
              </a:ext>
            </a:extLst>
          </p:cNvPr>
          <p:cNvSpPr/>
          <p:nvPr/>
        </p:nvSpPr>
        <p:spPr>
          <a:xfrm>
            <a:off x="7568618" y="1653540"/>
            <a:ext cx="226920" cy="23981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6C33FD4F-AB28-CEA6-D770-B978CE19A77D}"/>
              </a:ext>
            </a:extLst>
          </p:cNvPr>
          <p:cNvCxnSpPr>
            <a:cxnSpLocks/>
          </p:cNvCxnSpPr>
          <p:nvPr/>
        </p:nvCxnSpPr>
        <p:spPr>
          <a:xfrm flipV="1">
            <a:off x="7962900" y="4681965"/>
            <a:ext cx="982980" cy="404654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r Verbinder 34">
            <a:extLst>
              <a:ext uri="{FF2B5EF4-FFF2-40B4-BE49-F238E27FC236}">
                <a16:creationId xmlns:a16="http://schemas.microsoft.com/office/drawing/2014/main" id="{58BDD097-A946-2E7F-7D4C-E0FDD7AD46DA}"/>
              </a:ext>
            </a:extLst>
          </p:cNvPr>
          <p:cNvCxnSpPr>
            <a:cxnSpLocks/>
          </p:cNvCxnSpPr>
          <p:nvPr/>
        </p:nvCxnSpPr>
        <p:spPr>
          <a:xfrm>
            <a:off x="7962900" y="5315219"/>
            <a:ext cx="982980" cy="456406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913E982C-3F07-DB06-8805-6DA6E0408D74}"/>
              </a:ext>
            </a:extLst>
          </p:cNvPr>
          <p:cNvCxnSpPr>
            <a:cxnSpLocks/>
          </p:cNvCxnSpPr>
          <p:nvPr/>
        </p:nvCxnSpPr>
        <p:spPr>
          <a:xfrm flipV="1">
            <a:off x="9532620" y="3996959"/>
            <a:ext cx="982980" cy="404654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r Verbinder 36">
            <a:extLst>
              <a:ext uri="{FF2B5EF4-FFF2-40B4-BE49-F238E27FC236}">
                <a16:creationId xmlns:a16="http://schemas.microsoft.com/office/drawing/2014/main" id="{ED76B945-D709-1D53-890B-A91DCA15C7E5}"/>
              </a:ext>
            </a:extLst>
          </p:cNvPr>
          <p:cNvCxnSpPr>
            <a:cxnSpLocks/>
          </p:cNvCxnSpPr>
          <p:nvPr/>
        </p:nvCxnSpPr>
        <p:spPr>
          <a:xfrm>
            <a:off x="9532620" y="4630213"/>
            <a:ext cx="982980" cy="456406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30FB78C5-FD2D-E2C3-0316-1EDD01386106}"/>
              </a:ext>
            </a:extLst>
          </p:cNvPr>
          <p:cNvCxnSpPr>
            <a:cxnSpLocks/>
          </p:cNvCxnSpPr>
          <p:nvPr/>
        </p:nvCxnSpPr>
        <p:spPr>
          <a:xfrm flipV="1">
            <a:off x="9532620" y="5429519"/>
            <a:ext cx="982980" cy="404654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r Verbinder 38">
            <a:extLst>
              <a:ext uri="{FF2B5EF4-FFF2-40B4-BE49-F238E27FC236}">
                <a16:creationId xmlns:a16="http://schemas.microsoft.com/office/drawing/2014/main" id="{CD781A46-EA70-0197-2670-31B14912C383}"/>
              </a:ext>
            </a:extLst>
          </p:cNvPr>
          <p:cNvCxnSpPr>
            <a:cxnSpLocks/>
          </p:cNvCxnSpPr>
          <p:nvPr/>
        </p:nvCxnSpPr>
        <p:spPr>
          <a:xfrm>
            <a:off x="9532620" y="6062773"/>
            <a:ext cx="982980" cy="456406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feld 39">
                <a:extLst>
                  <a:ext uri="{FF2B5EF4-FFF2-40B4-BE49-F238E27FC236}">
                    <a16:creationId xmlns:a16="http://schemas.microsoft.com/office/drawing/2014/main" id="{23ACAB59-AC08-E978-3685-660034E97A55}"/>
                  </a:ext>
                </a:extLst>
              </p:cNvPr>
              <p:cNvSpPr txBox="1"/>
              <p:nvPr/>
            </p:nvSpPr>
            <p:spPr>
              <a:xfrm>
                <a:off x="9008519" y="5647274"/>
                <a:ext cx="55739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acc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40" name="Textfeld 39">
                <a:extLst>
                  <a:ext uri="{FF2B5EF4-FFF2-40B4-BE49-F238E27FC236}">
                    <a16:creationId xmlns:a16="http://schemas.microsoft.com/office/drawing/2014/main" id="{23ACAB59-AC08-E978-3685-660034E97A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8519" y="5647274"/>
                <a:ext cx="557397" cy="461665"/>
              </a:xfrm>
              <a:prstGeom prst="rect">
                <a:avLst/>
              </a:prstGeom>
              <a:blipFill>
                <a:blip r:embed="rId14"/>
                <a:stretch>
                  <a:fillRect r="-989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feld 40">
                <a:extLst>
                  <a:ext uri="{FF2B5EF4-FFF2-40B4-BE49-F238E27FC236}">
                    <a16:creationId xmlns:a16="http://schemas.microsoft.com/office/drawing/2014/main" id="{DAFD6CCB-9E7B-99FB-F313-7DDA3677D572}"/>
                  </a:ext>
                </a:extLst>
              </p:cNvPr>
              <p:cNvSpPr txBox="1"/>
              <p:nvPr/>
            </p:nvSpPr>
            <p:spPr>
              <a:xfrm>
                <a:off x="9008520" y="4347429"/>
                <a:ext cx="55739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41" name="Textfeld 40">
                <a:extLst>
                  <a:ext uri="{FF2B5EF4-FFF2-40B4-BE49-F238E27FC236}">
                    <a16:creationId xmlns:a16="http://schemas.microsoft.com/office/drawing/2014/main" id="{DAFD6CCB-9E7B-99FB-F313-7DDA3677D5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8520" y="4347429"/>
                <a:ext cx="557396" cy="46166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feld 41">
                <a:extLst>
                  <a:ext uri="{FF2B5EF4-FFF2-40B4-BE49-F238E27FC236}">
                    <a16:creationId xmlns:a16="http://schemas.microsoft.com/office/drawing/2014/main" id="{6C70AB61-1238-830A-9EDD-DAF02D4981EB}"/>
                  </a:ext>
                </a:extLst>
              </p:cNvPr>
              <p:cNvSpPr txBox="1"/>
              <p:nvPr/>
            </p:nvSpPr>
            <p:spPr>
              <a:xfrm>
                <a:off x="10515600" y="6377870"/>
                <a:ext cx="451470" cy="4624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acc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42" name="Textfeld 41">
                <a:extLst>
                  <a:ext uri="{FF2B5EF4-FFF2-40B4-BE49-F238E27FC236}">
                    <a16:creationId xmlns:a16="http://schemas.microsoft.com/office/drawing/2014/main" id="{6C70AB61-1238-830A-9EDD-DAF02D4981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5600" y="6377870"/>
                <a:ext cx="451470" cy="462434"/>
              </a:xfrm>
              <a:prstGeom prst="rect">
                <a:avLst/>
              </a:prstGeom>
              <a:blipFill>
                <a:blip r:embed="rId16"/>
                <a:stretch>
                  <a:fillRect r="-3648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feld 42">
                <a:extLst>
                  <a:ext uri="{FF2B5EF4-FFF2-40B4-BE49-F238E27FC236}">
                    <a16:creationId xmlns:a16="http://schemas.microsoft.com/office/drawing/2014/main" id="{6D699F99-7E6F-8AD9-F23B-9F28B5EE182B}"/>
                  </a:ext>
                </a:extLst>
              </p:cNvPr>
              <p:cNvSpPr txBox="1"/>
              <p:nvPr/>
            </p:nvSpPr>
            <p:spPr>
              <a:xfrm>
                <a:off x="10515599" y="4884292"/>
                <a:ext cx="451470" cy="4624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acc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43" name="Textfeld 42">
                <a:extLst>
                  <a:ext uri="{FF2B5EF4-FFF2-40B4-BE49-F238E27FC236}">
                    <a16:creationId xmlns:a16="http://schemas.microsoft.com/office/drawing/2014/main" id="{6D699F99-7E6F-8AD9-F23B-9F28B5EE18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5599" y="4884292"/>
                <a:ext cx="451470" cy="462434"/>
              </a:xfrm>
              <a:prstGeom prst="rect">
                <a:avLst/>
              </a:prstGeom>
              <a:blipFill>
                <a:blip r:embed="rId17"/>
                <a:stretch>
                  <a:fillRect r="-3648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feld 43">
                <a:extLst>
                  <a:ext uri="{FF2B5EF4-FFF2-40B4-BE49-F238E27FC236}">
                    <a16:creationId xmlns:a16="http://schemas.microsoft.com/office/drawing/2014/main" id="{2502B1CA-959A-377E-340D-5E238F04BBEE}"/>
                  </a:ext>
                </a:extLst>
              </p:cNvPr>
              <p:cNvSpPr txBox="1"/>
              <p:nvPr/>
            </p:nvSpPr>
            <p:spPr>
              <a:xfrm>
                <a:off x="10515599" y="3726687"/>
                <a:ext cx="45146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44" name="Textfeld 43">
                <a:extLst>
                  <a:ext uri="{FF2B5EF4-FFF2-40B4-BE49-F238E27FC236}">
                    <a16:creationId xmlns:a16="http://schemas.microsoft.com/office/drawing/2014/main" id="{2502B1CA-959A-377E-340D-5E238F04BB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5599" y="3726687"/>
                <a:ext cx="451469" cy="461665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feld 44">
                <a:extLst>
                  <a:ext uri="{FF2B5EF4-FFF2-40B4-BE49-F238E27FC236}">
                    <a16:creationId xmlns:a16="http://schemas.microsoft.com/office/drawing/2014/main" id="{FCA7C5B7-881D-0F0C-2CA8-530982E26EB0}"/>
                  </a:ext>
                </a:extLst>
              </p:cNvPr>
              <p:cNvSpPr txBox="1"/>
              <p:nvPr/>
            </p:nvSpPr>
            <p:spPr>
              <a:xfrm>
                <a:off x="10515598" y="5223779"/>
                <a:ext cx="45146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45" name="Textfeld 44">
                <a:extLst>
                  <a:ext uri="{FF2B5EF4-FFF2-40B4-BE49-F238E27FC236}">
                    <a16:creationId xmlns:a16="http://schemas.microsoft.com/office/drawing/2014/main" id="{FCA7C5B7-881D-0F0C-2CA8-530982E26E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5598" y="5223779"/>
                <a:ext cx="451469" cy="461665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feld 45">
                <a:extLst>
                  <a:ext uri="{FF2B5EF4-FFF2-40B4-BE49-F238E27FC236}">
                    <a16:creationId xmlns:a16="http://schemas.microsoft.com/office/drawing/2014/main" id="{04012DB5-C674-0C3C-0841-F0FE9A89FA6F}"/>
                  </a:ext>
                </a:extLst>
              </p:cNvPr>
              <p:cNvSpPr txBox="1"/>
              <p:nvPr/>
            </p:nvSpPr>
            <p:spPr>
              <a:xfrm rot="20251336">
                <a:off x="7753276" y="4664467"/>
                <a:ext cx="1089209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d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de-DE" sz="1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6" name="Textfeld 45">
                <a:extLst>
                  <a:ext uri="{FF2B5EF4-FFF2-40B4-BE49-F238E27FC236}">
                    <a16:creationId xmlns:a16="http://schemas.microsoft.com/office/drawing/2014/main" id="{04012DB5-C674-0C3C-0841-F0FE9A89FA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251336">
                <a:off x="7753276" y="4664467"/>
                <a:ext cx="1089209" cy="246221"/>
              </a:xfrm>
              <a:prstGeom prst="rect">
                <a:avLst/>
              </a:prstGeom>
              <a:blipFill>
                <a:blip r:embed="rId20"/>
                <a:stretch>
                  <a:fillRect l="-2198" r="-3846" b="-280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feld 46">
                <a:extLst>
                  <a:ext uri="{FF2B5EF4-FFF2-40B4-BE49-F238E27FC236}">
                    <a16:creationId xmlns:a16="http://schemas.microsoft.com/office/drawing/2014/main" id="{7719EB73-4048-A478-6D1D-8CE77EAAB258}"/>
                  </a:ext>
                </a:extLst>
              </p:cNvPr>
              <p:cNvSpPr txBox="1"/>
              <p:nvPr/>
            </p:nvSpPr>
            <p:spPr>
              <a:xfrm rot="1543878">
                <a:off x="7711569" y="5504999"/>
                <a:ext cx="1089209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</m:acc>
                        </m:e>
                      </m:d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de-DE" sz="1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7" name="Textfeld 46">
                <a:extLst>
                  <a:ext uri="{FF2B5EF4-FFF2-40B4-BE49-F238E27FC236}">
                    <a16:creationId xmlns:a16="http://schemas.microsoft.com/office/drawing/2014/main" id="{7719EB73-4048-A478-6D1D-8CE77EAAB2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543878">
                <a:off x="7711569" y="5504999"/>
                <a:ext cx="1089209" cy="246221"/>
              </a:xfrm>
              <a:prstGeom prst="rect">
                <a:avLst/>
              </a:prstGeom>
              <a:blipFill>
                <a:blip r:embed="rId21"/>
                <a:stretch>
                  <a:fillRect l="-3352" r="-2793" b="-434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feld 47">
                <a:extLst>
                  <a:ext uri="{FF2B5EF4-FFF2-40B4-BE49-F238E27FC236}">
                    <a16:creationId xmlns:a16="http://schemas.microsoft.com/office/drawing/2014/main" id="{CBB71530-134B-BFA6-49C7-007BF6CA5D82}"/>
                  </a:ext>
                </a:extLst>
              </p:cNvPr>
              <p:cNvSpPr txBox="1"/>
              <p:nvPr/>
            </p:nvSpPr>
            <p:spPr>
              <a:xfrm rot="20213512">
                <a:off x="9196698" y="3978657"/>
                <a:ext cx="1285032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e>
                          <m: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d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=0.2</m:t>
                      </m:r>
                    </m:oMath>
                  </m:oMathPara>
                </a14:m>
                <a:endParaRPr lang="de-DE" sz="1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8" name="Textfeld 47">
                <a:extLst>
                  <a:ext uri="{FF2B5EF4-FFF2-40B4-BE49-F238E27FC236}">
                    <a16:creationId xmlns:a16="http://schemas.microsoft.com/office/drawing/2014/main" id="{CBB71530-134B-BFA6-49C7-007BF6CA5D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213512">
                <a:off x="9196698" y="3978657"/>
                <a:ext cx="1285032" cy="246221"/>
              </a:xfrm>
              <a:prstGeom prst="rect">
                <a:avLst/>
              </a:prstGeom>
              <a:blipFill>
                <a:blip r:embed="rId22"/>
                <a:stretch>
                  <a:fillRect l="-1905" r="-3333" b="-330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feld 48">
                <a:extLst>
                  <a:ext uri="{FF2B5EF4-FFF2-40B4-BE49-F238E27FC236}">
                    <a16:creationId xmlns:a16="http://schemas.microsoft.com/office/drawing/2014/main" id="{F1099A56-7E3D-0514-B0AC-A3030F4AB5B2}"/>
                  </a:ext>
                </a:extLst>
              </p:cNvPr>
              <p:cNvSpPr txBox="1"/>
              <p:nvPr/>
            </p:nvSpPr>
            <p:spPr>
              <a:xfrm rot="1488054">
                <a:off x="9452679" y="4622206"/>
                <a:ext cx="1285032" cy="2467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acc>
                        </m:e>
                        <m:e>
                          <m: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d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=0.8</m:t>
                      </m:r>
                    </m:oMath>
                  </m:oMathPara>
                </a14:m>
                <a:endParaRPr lang="de-DE" sz="1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9" name="Textfeld 48">
                <a:extLst>
                  <a:ext uri="{FF2B5EF4-FFF2-40B4-BE49-F238E27FC236}">
                    <a16:creationId xmlns:a16="http://schemas.microsoft.com/office/drawing/2014/main" id="{F1099A56-7E3D-0514-B0AC-A3030F4AB5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488054">
                <a:off x="9452679" y="4622206"/>
                <a:ext cx="1285032" cy="246799"/>
              </a:xfrm>
              <a:prstGeom prst="rect">
                <a:avLst/>
              </a:prstGeom>
              <a:blipFill>
                <a:blip r:embed="rId23"/>
                <a:stretch>
                  <a:fillRect l="-2857" r="-1429" b="-315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feld 49">
                <a:extLst>
                  <a:ext uri="{FF2B5EF4-FFF2-40B4-BE49-F238E27FC236}">
                    <a16:creationId xmlns:a16="http://schemas.microsoft.com/office/drawing/2014/main" id="{37337E36-5ACE-911A-B4C1-501621AC5ED1}"/>
                  </a:ext>
                </a:extLst>
              </p:cNvPr>
              <p:cNvSpPr txBox="1"/>
              <p:nvPr/>
            </p:nvSpPr>
            <p:spPr>
              <a:xfrm rot="20213512">
                <a:off x="9337654" y="5378353"/>
                <a:ext cx="1285032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e>
                          <m:acc>
                            <m:accPr>
                              <m:chr m:val="̅"/>
                              <m:ctrlP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</m:acc>
                        </m:e>
                      </m:d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=0.6</m:t>
                      </m:r>
                    </m:oMath>
                  </m:oMathPara>
                </a14:m>
                <a:endParaRPr lang="de-DE" sz="1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0" name="Textfeld 49">
                <a:extLst>
                  <a:ext uri="{FF2B5EF4-FFF2-40B4-BE49-F238E27FC236}">
                    <a16:creationId xmlns:a16="http://schemas.microsoft.com/office/drawing/2014/main" id="{37337E36-5ACE-911A-B4C1-501621AC5E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213512">
                <a:off x="9337654" y="5378353"/>
                <a:ext cx="1285032" cy="246221"/>
              </a:xfrm>
              <a:prstGeom prst="rect">
                <a:avLst/>
              </a:prstGeom>
              <a:blipFill>
                <a:blip r:embed="rId24"/>
                <a:stretch>
                  <a:fillRect l="-1896" r="-2844" b="-330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feld 50">
                <a:extLst>
                  <a:ext uri="{FF2B5EF4-FFF2-40B4-BE49-F238E27FC236}">
                    <a16:creationId xmlns:a16="http://schemas.microsoft.com/office/drawing/2014/main" id="{07226E11-1427-5EC9-ECC9-8951582909B6}"/>
                  </a:ext>
                </a:extLst>
              </p:cNvPr>
              <p:cNvSpPr txBox="1"/>
              <p:nvPr/>
            </p:nvSpPr>
            <p:spPr>
              <a:xfrm rot="1488054">
                <a:off x="9243814" y="6254470"/>
                <a:ext cx="1285032" cy="2467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acc>
                        </m:e>
                        <m:e>
                          <m:acc>
                            <m:accPr>
                              <m:chr m:val="̅"/>
                              <m:ctrlP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</m:acc>
                        </m:e>
                      </m:d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=0.4</m:t>
                      </m:r>
                    </m:oMath>
                  </m:oMathPara>
                </a14:m>
                <a:endParaRPr lang="de-DE" sz="1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1" name="Textfeld 50">
                <a:extLst>
                  <a:ext uri="{FF2B5EF4-FFF2-40B4-BE49-F238E27FC236}">
                    <a16:creationId xmlns:a16="http://schemas.microsoft.com/office/drawing/2014/main" id="{07226E11-1427-5EC9-ECC9-8951582909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488054">
                <a:off x="9243814" y="6254470"/>
                <a:ext cx="1285032" cy="246799"/>
              </a:xfrm>
              <a:prstGeom prst="rect">
                <a:avLst/>
              </a:prstGeom>
              <a:blipFill>
                <a:blip r:embed="rId25"/>
                <a:stretch>
                  <a:fillRect l="-2871" r="-1914" b="-396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Ellipse 51">
            <a:extLst>
              <a:ext uri="{FF2B5EF4-FFF2-40B4-BE49-F238E27FC236}">
                <a16:creationId xmlns:a16="http://schemas.microsoft.com/office/drawing/2014/main" id="{66CF92F8-5D6B-82B0-FC0F-62705171B5B4}"/>
              </a:ext>
            </a:extLst>
          </p:cNvPr>
          <p:cNvSpPr/>
          <p:nvPr/>
        </p:nvSpPr>
        <p:spPr>
          <a:xfrm>
            <a:off x="7568618" y="5086619"/>
            <a:ext cx="226920" cy="23981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1" name="Tabelle 31">
                <a:extLst>
                  <a:ext uri="{FF2B5EF4-FFF2-40B4-BE49-F238E27FC236}">
                    <a16:creationId xmlns:a16="http://schemas.microsoft.com/office/drawing/2014/main" id="{4E33DC69-B3C9-9E96-C0D4-CDEF4F4E280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86508531"/>
                  </p:ext>
                </p:extLst>
              </p:nvPr>
            </p:nvGraphicFramePr>
            <p:xfrm>
              <a:off x="663418" y="3805262"/>
              <a:ext cx="6413710" cy="2643752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134166">
                      <a:extLst>
                        <a:ext uri="{9D8B030D-6E8A-4147-A177-3AD203B41FA5}">
                          <a16:colId xmlns:a16="http://schemas.microsoft.com/office/drawing/2014/main" val="1485922670"/>
                        </a:ext>
                      </a:extLst>
                    </a:gridCol>
                    <a:gridCol w="1759848">
                      <a:extLst>
                        <a:ext uri="{9D8B030D-6E8A-4147-A177-3AD203B41FA5}">
                          <a16:colId xmlns:a16="http://schemas.microsoft.com/office/drawing/2014/main" val="2498114203"/>
                        </a:ext>
                      </a:extLst>
                    </a:gridCol>
                    <a:gridCol w="1759848">
                      <a:extLst>
                        <a:ext uri="{9D8B030D-6E8A-4147-A177-3AD203B41FA5}">
                          <a16:colId xmlns:a16="http://schemas.microsoft.com/office/drawing/2014/main" val="1209160121"/>
                        </a:ext>
                      </a:extLst>
                    </a:gridCol>
                    <a:gridCol w="1759848">
                      <a:extLst>
                        <a:ext uri="{9D8B030D-6E8A-4147-A177-3AD203B41FA5}">
                          <a16:colId xmlns:a16="http://schemas.microsoft.com/office/drawing/2014/main" val="783585915"/>
                        </a:ext>
                      </a:extLst>
                    </a:gridCol>
                  </a:tblGrid>
                  <a:tr h="667800">
                    <a:tc>
                      <a:txBody>
                        <a:bodyPr/>
                        <a:lstStyle/>
                        <a:p>
                          <a:pPr algn="ctr"/>
                          <a:endParaRPr lang="de-DE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Cat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1" i="1" smtClean="0">
                                    <a:latin typeface="Cambria Math" panose="02040503050406030204" pitchFamily="18" charset="0"/>
                                  </a:rPr>
                                  <m:t>𝑪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Dog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de-D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de-DE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Sum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376786103"/>
                      </a:ext>
                    </a:extLst>
                  </a:tr>
                  <a:tr h="66720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White fur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1" i="1" smtClean="0"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∩</m:t>
                                    </m:r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</m:d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=0.1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∩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</m:e>
                                    </m:acc>
                                  </m:e>
                                </m:d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=0.4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</m:d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=0.5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094949539"/>
                      </a:ext>
                    </a:extLst>
                  </a:tr>
                  <a:tr h="66720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Black fur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de-D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de-DE" b="1" i="1" smtClean="0">
                                        <a:latin typeface="Cambria Math" panose="02040503050406030204" pitchFamily="18" charset="0"/>
                                      </a:rPr>
                                      <m:t>𝑾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  <m:t>𝑊</m:t>
                                        </m:r>
                                      </m:e>
                                    </m:acc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∩</m:t>
                                    </m:r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</m:d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=0.3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  <m:t>𝑊</m:t>
                                        </m:r>
                                      </m:e>
                                    </m:acc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∩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</m:e>
                                    </m:acc>
                                  </m:e>
                                </m:d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=0.2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  <m:t>𝑊</m:t>
                                        </m:r>
                                      </m:e>
                                    </m:acc>
                                  </m:e>
                                </m:d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=0.5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264113361"/>
                      </a:ext>
                    </a:extLst>
                  </a:tr>
                  <a:tr h="64154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Sum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=0.</m:t>
                              </m:r>
                            </m:oMath>
                          </a14:m>
                          <a:r>
                            <a:rPr lang="de-DE" dirty="0"/>
                            <a:t>4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</m:e>
                                    </m:acc>
                                  </m:e>
                                </m:d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=0.6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de-DE" b="0" i="0" smtClean="0">
                                        <a:latin typeface="Cambria Math" panose="02040503050406030204" pitchFamily="18" charset="0"/>
                                      </a:rPr>
                                      <m:t>Ω</m:t>
                                    </m:r>
                                  </m:e>
                                </m:d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00836938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1" name="Tabelle 31">
                <a:extLst>
                  <a:ext uri="{FF2B5EF4-FFF2-40B4-BE49-F238E27FC236}">
                    <a16:creationId xmlns:a16="http://schemas.microsoft.com/office/drawing/2014/main" id="{4E33DC69-B3C9-9E96-C0D4-CDEF4F4E280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86508531"/>
                  </p:ext>
                </p:extLst>
              </p:nvPr>
            </p:nvGraphicFramePr>
            <p:xfrm>
              <a:off x="663418" y="3805262"/>
              <a:ext cx="6413710" cy="2643752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134166">
                      <a:extLst>
                        <a:ext uri="{9D8B030D-6E8A-4147-A177-3AD203B41FA5}">
                          <a16:colId xmlns:a16="http://schemas.microsoft.com/office/drawing/2014/main" val="1485922670"/>
                        </a:ext>
                      </a:extLst>
                    </a:gridCol>
                    <a:gridCol w="1759848">
                      <a:extLst>
                        <a:ext uri="{9D8B030D-6E8A-4147-A177-3AD203B41FA5}">
                          <a16:colId xmlns:a16="http://schemas.microsoft.com/office/drawing/2014/main" val="2498114203"/>
                        </a:ext>
                      </a:extLst>
                    </a:gridCol>
                    <a:gridCol w="1759848">
                      <a:extLst>
                        <a:ext uri="{9D8B030D-6E8A-4147-A177-3AD203B41FA5}">
                          <a16:colId xmlns:a16="http://schemas.microsoft.com/office/drawing/2014/main" val="1209160121"/>
                        </a:ext>
                      </a:extLst>
                    </a:gridCol>
                    <a:gridCol w="1759848">
                      <a:extLst>
                        <a:ext uri="{9D8B030D-6E8A-4147-A177-3AD203B41FA5}">
                          <a16:colId xmlns:a16="http://schemas.microsoft.com/office/drawing/2014/main" val="783585915"/>
                        </a:ext>
                      </a:extLst>
                    </a:gridCol>
                  </a:tblGrid>
                  <a:tr h="667800">
                    <a:tc>
                      <a:txBody>
                        <a:bodyPr/>
                        <a:lstStyle/>
                        <a:p>
                          <a:pPr algn="ctr"/>
                          <a:endParaRPr lang="de-DE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6"/>
                          <a:stretch>
                            <a:fillRect l="-64706" t="-2727" r="-201730" b="-2963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6"/>
                          <a:stretch>
                            <a:fillRect l="-164706" t="-2727" r="-101730" b="-2963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Sum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376786103"/>
                      </a:ext>
                    </a:extLst>
                  </a:tr>
                  <a:tr h="667203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6"/>
                          <a:stretch>
                            <a:fillRect l="-538" t="-103670" r="-468817" b="-1990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6"/>
                          <a:stretch>
                            <a:fillRect l="-64706" t="-103670" r="-201730" b="-1990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6"/>
                          <a:stretch>
                            <a:fillRect l="-164706" t="-103670" r="-101730" b="-1990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6"/>
                          <a:stretch>
                            <a:fillRect l="-264706" t="-103670" r="-1730" b="-19908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94949539"/>
                      </a:ext>
                    </a:extLst>
                  </a:tr>
                  <a:tr h="667203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6"/>
                          <a:stretch>
                            <a:fillRect l="-538" t="-201818" r="-468817" b="-97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6"/>
                          <a:stretch>
                            <a:fillRect l="-64706" t="-201818" r="-201730" b="-97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6"/>
                          <a:stretch>
                            <a:fillRect l="-164706" t="-201818" r="-101730" b="-97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6"/>
                          <a:stretch>
                            <a:fillRect l="-264706" t="-201818" r="-1730" b="-9727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64113361"/>
                      </a:ext>
                    </a:extLst>
                  </a:tr>
                  <a:tr h="64154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Sum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6"/>
                          <a:stretch>
                            <a:fillRect l="-64706" t="-316190" r="-201730" b="-19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6"/>
                          <a:stretch>
                            <a:fillRect l="-164706" t="-316190" r="-101730" b="-19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6"/>
                          <a:stretch>
                            <a:fillRect l="-264706" t="-316190" r="-1730" b="-19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0836938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29325721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6E4EE3-489D-0BCB-D750-44B708A44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Complimentary</a:t>
            </a:r>
            <a:r>
              <a:rPr lang="de-DE" dirty="0"/>
              <a:t> </a:t>
            </a:r>
            <a:r>
              <a:rPr lang="de-DE" dirty="0" err="1"/>
              <a:t>rule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FBD52293-4690-CA29-BE8F-56F3CC3C228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238928" cy="1948700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=1−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acc>
                      </m:e>
                    </m:d>
                  </m:oMath>
                </a14:m>
                <a:endParaRPr lang="de-DE" b="0" dirty="0"/>
              </a:p>
              <a:p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1=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acc>
                      </m:e>
                    </m:d>
                  </m:oMath>
                </a14:m>
                <a:endParaRPr lang="de-DE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FBD52293-4690-CA29-BE8F-56F3CC3C22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238928" cy="1948700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8ED12329-A938-5887-1F07-C8CFC46C3929}"/>
              </a:ext>
            </a:extLst>
          </p:cNvPr>
          <p:cNvCxnSpPr>
            <a:cxnSpLocks/>
          </p:cNvCxnSpPr>
          <p:nvPr/>
        </p:nvCxnSpPr>
        <p:spPr>
          <a:xfrm flipV="1">
            <a:off x="7962900" y="1248886"/>
            <a:ext cx="982980" cy="404654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id="{F8ADC2EC-F5E8-87D0-9FD1-F87D9FC8D377}"/>
              </a:ext>
            </a:extLst>
          </p:cNvPr>
          <p:cNvCxnSpPr>
            <a:cxnSpLocks/>
          </p:cNvCxnSpPr>
          <p:nvPr/>
        </p:nvCxnSpPr>
        <p:spPr>
          <a:xfrm>
            <a:off x="7962900" y="1882140"/>
            <a:ext cx="982980" cy="456406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03E784F5-BB09-8566-D397-E4D956D9B570}"/>
              </a:ext>
            </a:extLst>
          </p:cNvPr>
          <p:cNvCxnSpPr>
            <a:cxnSpLocks/>
          </p:cNvCxnSpPr>
          <p:nvPr/>
        </p:nvCxnSpPr>
        <p:spPr>
          <a:xfrm flipV="1">
            <a:off x="9532620" y="563880"/>
            <a:ext cx="982980" cy="404654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991902AF-EA5B-9E2E-FA8D-FF2687342689}"/>
              </a:ext>
            </a:extLst>
          </p:cNvPr>
          <p:cNvCxnSpPr>
            <a:cxnSpLocks/>
          </p:cNvCxnSpPr>
          <p:nvPr/>
        </p:nvCxnSpPr>
        <p:spPr>
          <a:xfrm>
            <a:off x="9532620" y="1197134"/>
            <a:ext cx="982980" cy="456406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4D8D8533-479C-4E42-1060-1828A90F0971}"/>
              </a:ext>
            </a:extLst>
          </p:cNvPr>
          <p:cNvCxnSpPr>
            <a:cxnSpLocks/>
          </p:cNvCxnSpPr>
          <p:nvPr/>
        </p:nvCxnSpPr>
        <p:spPr>
          <a:xfrm flipV="1">
            <a:off x="9532620" y="1996440"/>
            <a:ext cx="982980" cy="404654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E270E0F7-C5FF-A640-78F9-D052E02999DF}"/>
              </a:ext>
            </a:extLst>
          </p:cNvPr>
          <p:cNvCxnSpPr>
            <a:cxnSpLocks/>
          </p:cNvCxnSpPr>
          <p:nvPr/>
        </p:nvCxnSpPr>
        <p:spPr>
          <a:xfrm>
            <a:off x="9532620" y="2629694"/>
            <a:ext cx="982980" cy="456406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B305459F-EA41-6E31-E16B-8A3012BF6CD6}"/>
                  </a:ext>
                </a:extLst>
              </p:cNvPr>
              <p:cNvSpPr txBox="1"/>
              <p:nvPr/>
            </p:nvSpPr>
            <p:spPr>
              <a:xfrm>
                <a:off x="9008519" y="2214195"/>
                <a:ext cx="451470" cy="4624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acc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B305459F-EA41-6E31-E16B-8A3012BF6C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8519" y="2214195"/>
                <a:ext cx="451470" cy="462434"/>
              </a:xfrm>
              <a:prstGeom prst="rect">
                <a:avLst/>
              </a:prstGeom>
              <a:blipFill>
                <a:blip r:embed="rId3"/>
                <a:stretch>
                  <a:fillRect r="-3648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D44EACAB-B3CE-559B-457D-CDAD4AAEBFEA}"/>
                  </a:ext>
                </a:extLst>
              </p:cNvPr>
              <p:cNvSpPr txBox="1"/>
              <p:nvPr/>
            </p:nvSpPr>
            <p:spPr>
              <a:xfrm>
                <a:off x="9008520" y="914350"/>
                <a:ext cx="45146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D44EACAB-B3CE-559B-457D-CDAD4AAEBF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8520" y="914350"/>
                <a:ext cx="451469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2B8210CE-14CF-13E9-938F-3808D648B2AA}"/>
                  </a:ext>
                </a:extLst>
              </p:cNvPr>
              <p:cNvSpPr txBox="1"/>
              <p:nvPr/>
            </p:nvSpPr>
            <p:spPr>
              <a:xfrm>
                <a:off x="10515600" y="2944791"/>
                <a:ext cx="55739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acc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2B8210CE-14CF-13E9-938F-3808D648B2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5600" y="2944791"/>
                <a:ext cx="557397" cy="461665"/>
              </a:xfrm>
              <a:prstGeom prst="rect">
                <a:avLst/>
              </a:prstGeom>
              <a:blipFill>
                <a:blip r:embed="rId5"/>
                <a:stretch>
                  <a:fillRect r="-989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F25D5BB7-329C-2E76-BE45-6A560F946A30}"/>
                  </a:ext>
                </a:extLst>
              </p:cNvPr>
              <p:cNvSpPr txBox="1"/>
              <p:nvPr/>
            </p:nvSpPr>
            <p:spPr>
              <a:xfrm>
                <a:off x="10515599" y="1451213"/>
                <a:ext cx="55739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acc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F25D5BB7-329C-2E76-BE45-6A560F946A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5599" y="1451213"/>
                <a:ext cx="557397" cy="461665"/>
              </a:xfrm>
              <a:prstGeom prst="rect">
                <a:avLst/>
              </a:prstGeom>
              <a:blipFill>
                <a:blip r:embed="rId6"/>
                <a:stretch>
                  <a:fillRect r="-989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ABA1361C-077C-9BA1-1C8D-07C10888D27B}"/>
                  </a:ext>
                </a:extLst>
              </p:cNvPr>
              <p:cNvSpPr txBox="1"/>
              <p:nvPr/>
            </p:nvSpPr>
            <p:spPr>
              <a:xfrm>
                <a:off x="10515599" y="293608"/>
                <a:ext cx="55739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ABA1361C-077C-9BA1-1C8D-07C10888D2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5599" y="293608"/>
                <a:ext cx="557396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0A9CAF5E-560F-7B06-EA65-5CAF44358AFC}"/>
                  </a:ext>
                </a:extLst>
              </p:cNvPr>
              <p:cNvSpPr txBox="1"/>
              <p:nvPr/>
            </p:nvSpPr>
            <p:spPr>
              <a:xfrm>
                <a:off x="10515598" y="1790700"/>
                <a:ext cx="55739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0A9CAF5E-560F-7B06-EA65-5CAF44358A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5598" y="1790700"/>
                <a:ext cx="557396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658C5387-472E-7D29-953F-A2A6E3846671}"/>
                  </a:ext>
                </a:extLst>
              </p:cNvPr>
              <p:cNvSpPr txBox="1"/>
              <p:nvPr/>
            </p:nvSpPr>
            <p:spPr>
              <a:xfrm rot="20251336">
                <a:off x="7801267" y="1216083"/>
                <a:ext cx="1016496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chemeClr val="accent1"/>
                          </a:solidFill>
                          <a:effectLst>
                            <a:glow rad="63500">
                              <a:schemeClr val="accent4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effectLst>
                                <a:glow rad="63500">
                                  <a:schemeClr val="accent4">
                                    <a:satMod val="17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600" b="0" i="1" smtClean="0">
                              <a:solidFill>
                                <a:schemeClr val="accent1"/>
                              </a:solidFill>
                              <a:effectLst>
                                <a:glow rad="63500">
                                  <a:schemeClr val="accent4">
                                    <a:satMod val="17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  <m:r>
                        <a:rPr lang="de-DE" sz="1600" b="0" i="1" smtClean="0">
                          <a:solidFill>
                            <a:schemeClr val="accent1"/>
                          </a:solidFill>
                          <a:effectLst>
                            <a:glow rad="63500">
                              <a:schemeClr val="accent4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=0.4</m:t>
                      </m:r>
                    </m:oMath>
                  </m:oMathPara>
                </a14:m>
                <a:endParaRPr lang="de-DE" sz="1600" dirty="0">
                  <a:solidFill>
                    <a:schemeClr val="accent1"/>
                  </a:solidFill>
                  <a:effectLst>
                    <a:glow rad="63500">
                      <a:schemeClr val="accent4">
                        <a:satMod val="175000"/>
                        <a:alpha val="40000"/>
                      </a:schemeClr>
                    </a:glow>
                  </a:effectLst>
                </a:endParaRPr>
              </a:p>
            </p:txBody>
          </p:sp>
        </mc:Choice>
        <mc:Fallback xmlns=""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658C5387-472E-7D29-953F-A2A6E38466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251336">
                <a:off x="7801267" y="1216083"/>
                <a:ext cx="1016496" cy="246221"/>
              </a:xfrm>
              <a:prstGeom prst="rect">
                <a:avLst/>
              </a:prstGeom>
              <a:blipFill>
                <a:blip r:embed="rId9"/>
                <a:stretch>
                  <a:fillRect l="-4706" t="-3922" r="-6471" b="-784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CE823460-73E5-AADF-2D00-CD0A5D357D3F}"/>
                  </a:ext>
                </a:extLst>
              </p:cNvPr>
              <p:cNvSpPr txBox="1"/>
              <p:nvPr/>
            </p:nvSpPr>
            <p:spPr>
              <a:xfrm rot="1543878">
                <a:off x="7758151" y="2108111"/>
                <a:ext cx="1016496" cy="2467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chemeClr val="accent1"/>
                          </a:solidFill>
                          <a:effectLst>
                            <a:glow rad="63500">
                              <a:schemeClr val="accent4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effectLst>
                                <a:glow rad="63500">
                                  <a:schemeClr val="accent4">
                                    <a:satMod val="17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effectLst>
                                    <a:glow rad="63500">
                                      <a:schemeClr val="accent4">
                                        <a:satMod val="175000"/>
                                        <a:alpha val="40000"/>
                                      </a:scheme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effectLst>
                                    <a:glow rad="63500">
                                      <a:schemeClr val="accent4">
                                        <a:satMod val="175000"/>
                                        <a:alpha val="40000"/>
                                      </a:scheme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acc>
                        </m:e>
                      </m:d>
                      <m:r>
                        <a:rPr lang="de-DE" sz="1600" b="0" i="1" smtClean="0">
                          <a:solidFill>
                            <a:schemeClr val="accent1"/>
                          </a:solidFill>
                          <a:effectLst>
                            <a:glow rad="63500">
                              <a:schemeClr val="accent4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=0.6</m:t>
                      </m:r>
                    </m:oMath>
                  </m:oMathPara>
                </a14:m>
                <a:endParaRPr lang="de-DE" sz="1600" dirty="0">
                  <a:solidFill>
                    <a:schemeClr val="accent1"/>
                  </a:solidFill>
                  <a:effectLst>
                    <a:glow rad="63500">
                      <a:schemeClr val="accent4">
                        <a:satMod val="175000"/>
                        <a:alpha val="40000"/>
                      </a:schemeClr>
                    </a:glow>
                  </a:effectLst>
                </a:endParaRPr>
              </a:p>
            </p:txBody>
          </p:sp>
        </mc:Choice>
        <mc:Fallback xmlns="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CE823460-73E5-AADF-2D00-CD0A5D357D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543878">
                <a:off x="7758151" y="2108111"/>
                <a:ext cx="1016496" cy="246799"/>
              </a:xfrm>
              <a:prstGeom prst="rect">
                <a:avLst/>
              </a:prstGeom>
              <a:blipFill>
                <a:blip r:embed="rId10"/>
                <a:stretch>
                  <a:fillRect l="-6548" t="-2727" r="-4762" b="-818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feld 23">
                <a:extLst>
                  <a:ext uri="{FF2B5EF4-FFF2-40B4-BE49-F238E27FC236}">
                    <a16:creationId xmlns:a16="http://schemas.microsoft.com/office/drawing/2014/main" id="{8372AA36-C1E9-0DF4-EAC1-E4DB3CE3CFEB}"/>
                  </a:ext>
                </a:extLst>
              </p:cNvPr>
              <p:cNvSpPr txBox="1"/>
              <p:nvPr/>
            </p:nvSpPr>
            <p:spPr>
              <a:xfrm rot="20213512">
                <a:off x="9234864" y="484948"/>
                <a:ext cx="1398844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chemeClr val="accent1"/>
                          </a:solidFill>
                          <a:effectLst>
                            <a:glow rad="63500">
                              <a:schemeClr val="accent6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effectLst>
                                <a:glow rad="63500">
                                  <a:schemeClr val="accent6">
                                    <a:satMod val="17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600" b="0" i="1" smtClean="0">
                              <a:solidFill>
                                <a:schemeClr val="accent1"/>
                              </a:solidFill>
                              <a:effectLst>
                                <a:glow rad="63500">
                                  <a:schemeClr val="accent6">
                                    <a:satMod val="17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e>
                          <m:r>
                            <a:rPr lang="de-DE" sz="1600" b="0" i="1" smtClean="0">
                              <a:solidFill>
                                <a:schemeClr val="accent1"/>
                              </a:solidFill>
                              <a:effectLst>
                                <a:glow rad="63500">
                                  <a:schemeClr val="accent6">
                                    <a:satMod val="17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  <m:r>
                        <a:rPr lang="de-DE" sz="1600" b="0" i="1" smtClean="0">
                          <a:solidFill>
                            <a:schemeClr val="accent1"/>
                          </a:solidFill>
                          <a:effectLst>
                            <a:glow rad="63500">
                              <a:schemeClr val="accent6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=0.25</m:t>
                      </m:r>
                    </m:oMath>
                  </m:oMathPara>
                </a14:m>
                <a:endParaRPr lang="de-DE" sz="1600" dirty="0">
                  <a:solidFill>
                    <a:schemeClr val="accent1"/>
                  </a:solidFill>
                  <a:effectLst>
                    <a:glow rad="63500">
                      <a:schemeClr val="accent6">
                        <a:satMod val="175000"/>
                        <a:alpha val="40000"/>
                      </a:schemeClr>
                    </a:glow>
                  </a:effectLst>
                </a:endParaRPr>
              </a:p>
            </p:txBody>
          </p:sp>
        </mc:Choice>
        <mc:Fallback xmlns="">
          <p:sp>
            <p:nvSpPr>
              <p:cNvPr id="24" name="Textfeld 23">
                <a:extLst>
                  <a:ext uri="{FF2B5EF4-FFF2-40B4-BE49-F238E27FC236}">
                    <a16:creationId xmlns:a16="http://schemas.microsoft.com/office/drawing/2014/main" id="{8372AA36-C1E9-0DF4-EAC1-E4DB3CE3CF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213512">
                <a:off x="9234864" y="484948"/>
                <a:ext cx="1398844" cy="246221"/>
              </a:xfrm>
              <a:prstGeom prst="rect">
                <a:avLst/>
              </a:prstGeom>
              <a:blipFill>
                <a:blip r:embed="rId11"/>
                <a:stretch>
                  <a:fillRect l="-3947" t="-3906" r="-4386" b="-625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feld 26">
                <a:extLst>
                  <a:ext uri="{FF2B5EF4-FFF2-40B4-BE49-F238E27FC236}">
                    <a16:creationId xmlns:a16="http://schemas.microsoft.com/office/drawing/2014/main" id="{5B213B79-8637-AEFF-4833-DD43201C33E7}"/>
                  </a:ext>
                </a:extLst>
              </p:cNvPr>
              <p:cNvSpPr txBox="1"/>
              <p:nvPr/>
            </p:nvSpPr>
            <p:spPr>
              <a:xfrm rot="1488054">
                <a:off x="9364947" y="1196913"/>
                <a:ext cx="1398844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chemeClr val="accent1"/>
                          </a:solidFill>
                          <a:effectLst>
                            <a:glow rad="63500">
                              <a:schemeClr val="accent6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effectLst>
                                <a:glow rad="63500">
                                  <a:schemeClr val="accent6">
                                    <a:satMod val="17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effectLst>
                                    <a:glow rad="63500">
                                      <a:schemeClr val="accent6">
                                        <a:satMod val="175000"/>
                                        <a:alpha val="40000"/>
                                      </a:scheme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effectLst>
                                    <a:glow rad="63500">
                                      <a:schemeClr val="accent6">
                                        <a:satMod val="175000"/>
                                        <a:alpha val="40000"/>
                                      </a:scheme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</m:acc>
                        </m:e>
                        <m:e>
                          <m:r>
                            <a:rPr lang="de-DE" sz="1600" b="0" i="1" smtClean="0">
                              <a:solidFill>
                                <a:schemeClr val="accent1"/>
                              </a:solidFill>
                              <a:effectLst>
                                <a:glow rad="63500">
                                  <a:schemeClr val="accent6">
                                    <a:satMod val="17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  <m:r>
                        <a:rPr lang="de-DE" sz="1600" b="0" i="1" smtClean="0">
                          <a:solidFill>
                            <a:schemeClr val="accent1"/>
                          </a:solidFill>
                          <a:effectLst>
                            <a:glow rad="63500">
                              <a:schemeClr val="accent6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=0.75</m:t>
                      </m:r>
                    </m:oMath>
                  </m:oMathPara>
                </a14:m>
                <a:endParaRPr lang="de-DE" sz="1600" dirty="0">
                  <a:solidFill>
                    <a:schemeClr val="accent1"/>
                  </a:solidFill>
                  <a:effectLst>
                    <a:glow rad="63500">
                      <a:schemeClr val="accent6">
                        <a:satMod val="175000"/>
                        <a:alpha val="40000"/>
                      </a:schemeClr>
                    </a:glow>
                  </a:effectLst>
                </a:endParaRPr>
              </a:p>
            </p:txBody>
          </p:sp>
        </mc:Choice>
        <mc:Fallback xmlns="">
          <p:sp>
            <p:nvSpPr>
              <p:cNvPr id="27" name="Textfeld 26">
                <a:extLst>
                  <a:ext uri="{FF2B5EF4-FFF2-40B4-BE49-F238E27FC236}">
                    <a16:creationId xmlns:a16="http://schemas.microsoft.com/office/drawing/2014/main" id="{5B213B79-8637-AEFF-4833-DD43201C33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488054">
                <a:off x="9364947" y="1196913"/>
                <a:ext cx="1398844" cy="246221"/>
              </a:xfrm>
              <a:prstGeom prst="rect">
                <a:avLst/>
              </a:prstGeom>
              <a:blipFill>
                <a:blip r:embed="rId12"/>
                <a:stretch>
                  <a:fillRect l="-4425" t="-3008" r="-3982" b="-676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feld 29">
                <a:extLst>
                  <a:ext uri="{FF2B5EF4-FFF2-40B4-BE49-F238E27FC236}">
                    <a16:creationId xmlns:a16="http://schemas.microsoft.com/office/drawing/2014/main" id="{393D6298-DA76-7CE3-B0C8-1BBC14D204BB}"/>
                  </a:ext>
                </a:extLst>
              </p:cNvPr>
              <p:cNvSpPr txBox="1"/>
              <p:nvPr/>
            </p:nvSpPr>
            <p:spPr>
              <a:xfrm rot="20213512">
                <a:off x="9269254" y="1967743"/>
                <a:ext cx="1319207" cy="2467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chemeClr val="accent1"/>
                          </a:solidFill>
                          <a:effectLst>
                            <a:glow rad="63500">
                              <a:schemeClr val="accent2">
                                <a:alpha val="4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effectLst>
                                <a:glow rad="63500">
                                  <a:schemeClr val="accent2"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600" b="0" i="1" smtClean="0">
                              <a:solidFill>
                                <a:schemeClr val="accent1"/>
                              </a:solidFill>
                              <a:effectLst>
                                <a:glow rad="63500">
                                  <a:schemeClr val="accent2"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e>
                          <m:acc>
                            <m:accPr>
                              <m:chr m:val="̅"/>
                              <m:ctrlP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effectLst>
                                    <a:glow rad="63500">
                                      <a:schemeClr val="accent2">
                                        <a:alpha val="40000"/>
                                      </a:scheme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effectLst>
                                    <a:glow rad="63500">
                                      <a:schemeClr val="accent2">
                                        <a:alpha val="40000"/>
                                      </a:scheme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acc>
                        </m:e>
                      </m:d>
                      <m:r>
                        <a:rPr lang="de-DE" sz="1600" b="0" i="1" smtClean="0">
                          <a:solidFill>
                            <a:schemeClr val="accent1"/>
                          </a:solidFill>
                          <a:effectLst>
                            <a:glow rad="63500">
                              <a:schemeClr val="accent2">
                                <a:alpha val="4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=0.</m:t>
                      </m:r>
                      <m:acc>
                        <m:accPr>
                          <m:chr m:val="̅"/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effectLst>
                                <a:glow rad="63500">
                                  <a:schemeClr val="accent2"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1600" b="0" i="1" smtClean="0">
                              <a:solidFill>
                                <a:schemeClr val="accent1"/>
                              </a:solidFill>
                              <a:effectLst>
                                <a:glow rad="63500">
                                  <a:schemeClr val="accent2"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6</m:t>
                          </m:r>
                        </m:e>
                      </m:acc>
                    </m:oMath>
                  </m:oMathPara>
                </a14:m>
                <a:endParaRPr lang="de-DE" sz="1600" dirty="0">
                  <a:solidFill>
                    <a:schemeClr val="accent1"/>
                  </a:solidFill>
                  <a:effectLst>
                    <a:glow rad="63500">
                      <a:schemeClr val="accent2">
                        <a:alpha val="40000"/>
                      </a:schemeClr>
                    </a:glow>
                  </a:effectLst>
                </a:endParaRPr>
              </a:p>
            </p:txBody>
          </p:sp>
        </mc:Choice>
        <mc:Fallback xmlns="">
          <p:sp>
            <p:nvSpPr>
              <p:cNvPr id="30" name="Textfeld 29">
                <a:extLst>
                  <a:ext uri="{FF2B5EF4-FFF2-40B4-BE49-F238E27FC236}">
                    <a16:creationId xmlns:a16="http://schemas.microsoft.com/office/drawing/2014/main" id="{393D6298-DA76-7CE3-B0C8-1BBC14D204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213512">
                <a:off x="9269254" y="1967743"/>
                <a:ext cx="1319207" cy="246799"/>
              </a:xfrm>
              <a:prstGeom prst="rect">
                <a:avLst/>
              </a:prstGeom>
              <a:blipFill>
                <a:blip r:embed="rId13"/>
                <a:stretch>
                  <a:fillRect l="-3704" t="-16129" r="-15278" b="-645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feld 31">
                <a:extLst>
                  <a:ext uri="{FF2B5EF4-FFF2-40B4-BE49-F238E27FC236}">
                    <a16:creationId xmlns:a16="http://schemas.microsoft.com/office/drawing/2014/main" id="{BA707F75-EA33-CA4D-7B82-8BB2293D44F4}"/>
                  </a:ext>
                </a:extLst>
              </p:cNvPr>
              <p:cNvSpPr txBox="1"/>
              <p:nvPr/>
            </p:nvSpPr>
            <p:spPr>
              <a:xfrm rot="1488054">
                <a:off x="9257056" y="2847625"/>
                <a:ext cx="1255793" cy="2467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chemeClr val="accent1"/>
                          </a:solidFill>
                          <a:effectLst>
                            <a:glow rad="63500">
                              <a:schemeClr val="accent2">
                                <a:alpha val="4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effectLst>
                                <a:glow rad="63500">
                                  <a:schemeClr val="accent2"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effectLst>
                                    <a:glow rad="63500">
                                      <a:schemeClr val="accent2">
                                        <a:alpha val="40000"/>
                                      </a:scheme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effectLst>
                                    <a:glow rad="63500">
                                      <a:schemeClr val="accent2">
                                        <a:alpha val="40000"/>
                                      </a:scheme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acc>
                        </m:e>
                        <m:e>
                          <m:acc>
                            <m:accPr>
                              <m:chr m:val="̅"/>
                              <m:ctrlP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effectLst>
                                    <a:glow rad="63500">
                                      <a:schemeClr val="accent2">
                                        <a:alpha val="40000"/>
                                      </a:scheme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effectLst>
                                    <a:glow rad="63500">
                                      <a:schemeClr val="accent2">
                                        <a:alpha val="40000"/>
                                      </a:scheme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acc>
                        </m:e>
                      </m:d>
                      <m:r>
                        <a:rPr lang="de-DE" sz="1600" b="0" i="1" smtClean="0">
                          <a:solidFill>
                            <a:schemeClr val="accent1"/>
                          </a:solidFill>
                          <a:effectLst>
                            <a:glow rad="63500">
                              <a:schemeClr val="accent2">
                                <a:alpha val="4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=0.</m:t>
                      </m:r>
                      <m:acc>
                        <m:accPr>
                          <m:chr m:val="̅"/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effectLst>
                                <a:glow rad="63500">
                                  <a:schemeClr val="accent2"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1600" b="0" i="1" smtClean="0">
                              <a:solidFill>
                                <a:schemeClr val="accent1"/>
                              </a:solidFill>
                              <a:effectLst>
                                <a:glow rad="63500">
                                  <a:schemeClr val="accent2"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acc>
                    </m:oMath>
                  </m:oMathPara>
                </a14:m>
                <a:endParaRPr lang="de-DE" sz="1600" dirty="0">
                  <a:solidFill>
                    <a:schemeClr val="accent1"/>
                  </a:solidFill>
                  <a:effectLst>
                    <a:glow rad="63500">
                      <a:schemeClr val="accent2">
                        <a:alpha val="40000"/>
                      </a:schemeClr>
                    </a:glow>
                  </a:effectLst>
                </a:endParaRPr>
              </a:p>
            </p:txBody>
          </p:sp>
        </mc:Choice>
        <mc:Fallback xmlns="">
          <p:sp>
            <p:nvSpPr>
              <p:cNvPr id="32" name="Textfeld 31">
                <a:extLst>
                  <a:ext uri="{FF2B5EF4-FFF2-40B4-BE49-F238E27FC236}">
                    <a16:creationId xmlns:a16="http://schemas.microsoft.com/office/drawing/2014/main" id="{BA707F75-EA33-CA4D-7B82-8BB2293D44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488054">
                <a:off x="9257056" y="2847625"/>
                <a:ext cx="1255793" cy="246799"/>
              </a:xfrm>
              <a:prstGeom prst="rect">
                <a:avLst/>
              </a:prstGeom>
              <a:blipFill>
                <a:blip r:embed="rId14"/>
                <a:stretch>
                  <a:fillRect l="-5366" t="-1613" r="-20976" b="-725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Ellipse 32">
            <a:extLst>
              <a:ext uri="{FF2B5EF4-FFF2-40B4-BE49-F238E27FC236}">
                <a16:creationId xmlns:a16="http://schemas.microsoft.com/office/drawing/2014/main" id="{A8801586-4C22-167D-8900-DD635CFCD26A}"/>
              </a:ext>
            </a:extLst>
          </p:cNvPr>
          <p:cNvSpPr/>
          <p:nvPr/>
        </p:nvSpPr>
        <p:spPr>
          <a:xfrm>
            <a:off x="7568618" y="1653540"/>
            <a:ext cx="226920" cy="23981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6C33FD4F-AB28-CEA6-D770-B978CE19A77D}"/>
              </a:ext>
            </a:extLst>
          </p:cNvPr>
          <p:cNvCxnSpPr>
            <a:cxnSpLocks/>
          </p:cNvCxnSpPr>
          <p:nvPr/>
        </p:nvCxnSpPr>
        <p:spPr>
          <a:xfrm flipV="1">
            <a:off x="7962900" y="4681965"/>
            <a:ext cx="982980" cy="404654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r Verbinder 34">
            <a:extLst>
              <a:ext uri="{FF2B5EF4-FFF2-40B4-BE49-F238E27FC236}">
                <a16:creationId xmlns:a16="http://schemas.microsoft.com/office/drawing/2014/main" id="{58BDD097-A946-2E7F-7D4C-E0FDD7AD46DA}"/>
              </a:ext>
            </a:extLst>
          </p:cNvPr>
          <p:cNvCxnSpPr>
            <a:cxnSpLocks/>
          </p:cNvCxnSpPr>
          <p:nvPr/>
        </p:nvCxnSpPr>
        <p:spPr>
          <a:xfrm>
            <a:off x="7962900" y="5315219"/>
            <a:ext cx="982980" cy="456406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913E982C-3F07-DB06-8805-6DA6E0408D74}"/>
              </a:ext>
            </a:extLst>
          </p:cNvPr>
          <p:cNvCxnSpPr>
            <a:cxnSpLocks/>
          </p:cNvCxnSpPr>
          <p:nvPr/>
        </p:nvCxnSpPr>
        <p:spPr>
          <a:xfrm flipV="1">
            <a:off x="9532620" y="3996959"/>
            <a:ext cx="982980" cy="404654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r Verbinder 36">
            <a:extLst>
              <a:ext uri="{FF2B5EF4-FFF2-40B4-BE49-F238E27FC236}">
                <a16:creationId xmlns:a16="http://schemas.microsoft.com/office/drawing/2014/main" id="{ED76B945-D709-1D53-890B-A91DCA15C7E5}"/>
              </a:ext>
            </a:extLst>
          </p:cNvPr>
          <p:cNvCxnSpPr>
            <a:cxnSpLocks/>
          </p:cNvCxnSpPr>
          <p:nvPr/>
        </p:nvCxnSpPr>
        <p:spPr>
          <a:xfrm>
            <a:off x="9532620" y="4630213"/>
            <a:ext cx="982980" cy="456406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30FB78C5-FD2D-E2C3-0316-1EDD01386106}"/>
              </a:ext>
            </a:extLst>
          </p:cNvPr>
          <p:cNvCxnSpPr>
            <a:cxnSpLocks/>
          </p:cNvCxnSpPr>
          <p:nvPr/>
        </p:nvCxnSpPr>
        <p:spPr>
          <a:xfrm flipV="1">
            <a:off x="9532620" y="5429519"/>
            <a:ext cx="982980" cy="404654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r Verbinder 38">
            <a:extLst>
              <a:ext uri="{FF2B5EF4-FFF2-40B4-BE49-F238E27FC236}">
                <a16:creationId xmlns:a16="http://schemas.microsoft.com/office/drawing/2014/main" id="{CD781A46-EA70-0197-2670-31B14912C383}"/>
              </a:ext>
            </a:extLst>
          </p:cNvPr>
          <p:cNvCxnSpPr>
            <a:cxnSpLocks/>
          </p:cNvCxnSpPr>
          <p:nvPr/>
        </p:nvCxnSpPr>
        <p:spPr>
          <a:xfrm>
            <a:off x="9532620" y="6062773"/>
            <a:ext cx="982980" cy="456406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feld 39">
                <a:extLst>
                  <a:ext uri="{FF2B5EF4-FFF2-40B4-BE49-F238E27FC236}">
                    <a16:creationId xmlns:a16="http://schemas.microsoft.com/office/drawing/2014/main" id="{23ACAB59-AC08-E978-3685-660034E97A55}"/>
                  </a:ext>
                </a:extLst>
              </p:cNvPr>
              <p:cNvSpPr txBox="1"/>
              <p:nvPr/>
            </p:nvSpPr>
            <p:spPr>
              <a:xfrm>
                <a:off x="9008519" y="5647274"/>
                <a:ext cx="55739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acc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40" name="Textfeld 39">
                <a:extLst>
                  <a:ext uri="{FF2B5EF4-FFF2-40B4-BE49-F238E27FC236}">
                    <a16:creationId xmlns:a16="http://schemas.microsoft.com/office/drawing/2014/main" id="{23ACAB59-AC08-E978-3685-660034E97A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8519" y="5647274"/>
                <a:ext cx="557397" cy="461665"/>
              </a:xfrm>
              <a:prstGeom prst="rect">
                <a:avLst/>
              </a:prstGeom>
              <a:blipFill>
                <a:blip r:embed="rId15"/>
                <a:stretch>
                  <a:fillRect r="-989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feld 40">
                <a:extLst>
                  <a:ext uri="{FF2B5EF4-FFF2-40B4-BE49-F238E27FC236}">
                    <a16:creationId xmlns:a16="http://schemas.microsoft.com/office/drawing/2014/main" id="{DAFD6CCB-9E7B-99FB-F313-7DDA3677D572}"/>
                  </a:ext>
                </a:extLst>
              </p:cNvPr>
              <p:cNvSpPr txBox="1"/>
              <p:nvPr/>
            </p:nvSpPr>
            <p:spPr>
              <a:xfrm>
                <a:off x="9008520" y="4347429"/>
                <a:ext cx="55739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41" name="Textfeld 40">
                <a:extLst>
                  <a:ext uri="{FF2B5EF4-FFF2-40B4-BE49-F238E27FC236}">
                    <a16:creationId xmlns:a16="http://schemas.microsoft.com/office/drawing/2014/main" id="{DAFD6CCB-9E7B-99FB-F313-7DDA3677D5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8520" y="4347429"/>
                <a:ext cx="557396" cy="46166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feld 41">
                <a:extLst>
                  <a:ext uri="{FF2B5EF4-FFF2-40B4-BE49-F238E27FC236}">
                    <a16:creationId xmlns:a16="http://schemas.microsoft.com/office/drawing/2014/main" id="{6C70AB61-1238-830A-9EDD-DAF02D4981EB}"/>
                  </a:ext>
                </a:extLst>
              </p:cNvPr>
              <p:cNvSpPr txBox="1"/>
              <p:nvPr/>
            </p:nvSpPr>
            <p:spPr>
              <a:xfrm>
                <a:off x="10515600" y="6377870"/>
                <a:ext cx="451470" cy="4624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acc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42" name="Textfeld 41">
                <a:extLst>
                  <a:ext uri="{FF2B5EF4-FFF2-40B4-BE49-F238E27FC236}">
                    <a16:creationId xmlns:a16="http://schemas.microsoft.com/office/drawing/2014/main" id="{6C70AB61-1238-830A-9EDD-DAF02D4981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5600" y="6377870"/>
                <a:ext cx="451470" cy="462434"/>
              </a:xfrm>
              <a:prstGeom prst="rect">
                <a:avLst/>
              </a:prstGeom>
              <a:blipFill>
                <a:blip r:embed="rId17"/>
                <a:stretch>
                  <a:fillRect r="-3648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feld 42">
                <a:extLst>
                  <a:ext uri="{FF2B5EF4-FFF2-40B4-BE49-F238E27FC236}">
                    <a16:creationId xmlns:a16="http://schemas.microsoft.com/office/drawing/2014/main" id="{6D699F99-7E6F-8AD9-F23B-9F28B5EE182B}"/>
                  </a:ext>
                </a:extLst>
              </p:cNvPr>
              <p:cNvSpPr txBox="1"/>
              <p:nvPr/>
            </p:nvSpPr>
            <p:spPr>
              <a:xfrm>
                <a:off x="10515599" y="4884292"/>
                <a:ext cx="451470" cy="4624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acc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43" name="Textfeld 42">
                <a:extLst>
                  <a:ext uri="{FF2B5EF4-FFF2-40B4-BE49-F238E27FC236}">
                    <a16:creationId xmlns:a16="http://schemas.microsoft.com/office/drawing/2014/main" id="{6D699F99-7E6F-8AD9-F23B-9F28B5EE18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5599" y="4884292"/>
                <a:ext cx="451470" cy="462434"/>
              </a:xfrm>
              <a:prstGeom prst="rect">
                <a:avLst/>
              </a:prstGeom>
              <a:blipFill>
                <a:blip r:embed="rId18"/>
                <a:stretch>
                  <a:fillRect r="-3648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feld 43">
                <a:extLst>
                  <a:ext uri="{FF2B5EF4-FFF2-40B4-BE49-F238E27FC236}">
                    <a16:creationId xmlns:a16="http://schemas.microsoft.com/office/drawing/2014/main" id="{2502B1CA-959A-377E-340D-5E238F04BBEE}"/>
                  </a:ext>
                </a:extLst>
              </p:cNvPr>
              <p:cNvSpPr txBox="1"/>
              <p:nvPr/>
            </p:nvSpPr>
            <p:spPr>
              <a:xfrm>
                <a:off x="10515599" y="3726687"/>
                <a:ext cx="45146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44" name="Textfeld 43">
                <a:extLst>
                  <a:ext uri="{FF2B5EF4-FFF2-40B4-BE49-F238E27FC236}">
                    <a16:creationId xmlns:a16="http://schemas.microsoft.com/office/drawing/2014/main" id="{2502B1CA-959A-377E-340D-5E238F04BB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5599" y="3726687"/>
                <a:ext cx="451469" cy="461665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feld 44">
                <a:extLst>
                  <a:ext uri="{FF2B5EF4-FFF2-40B4-BE49-F238E27FC236}">
                    <a16:creationId xmlns:a16="http://schemas.microsoft.com/office/drawing/2014/main" id="{FCA7C5B7-881D-0F0C-2CA8-530982E26EB0}"/>
                  </a:ext>
                </a:extLst>
              </p:cNvPr>
              <p:cNvSpPr txBox="1"/>
              <p:nvPr/>
            </p:nvSpPr>
            <p:spPr>
              <a:xfrm>
                <a:off x="10515598" y="5223779"/>
                <a:ext cx="45146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45" name="Textfeld 44">
                <a:extLst>
                  <a:ext uri="{FF2B5EF4-FFF2-40B4-BE49-F238E27FC236}">
                    <a16:creationId xmlns:a16="http://schemas.microsoft.com/office/drawing/2014/main" id="{FCA7C5B7-881D-0F0C-2CA8-530982E26E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5598" y="5223779"/>
                <a:ext cx="451469" cy="461665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feld 45">
                <a:extLst>
                  <a:ext uri="{FF2B5EF4-FFF2-40B4-BE49-F238E27FC236}">
                    <a16:creationId xmlns:a16="http://schemas.microsoft.com/office/drawing/2014/main" id="{04012DB5-C674-0C3C-0841-F0FE9A89FA6F}"/>
                  </a:ext>
                </a:extLst>
              </p:cNvPr>
              <p:cNvSpPr txBox="1"/>
              <p:nvPr/>
            </p:nvSpPr>
            <p:spPr>
              <a:xfrm rot="20251336">
                <a:off x="7753276" y="4664467"/>
                <a:ext cx="1089209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chemeClr val="accent1"/>
                          </a:solidFill>
                          <a:effectLst>
                            <a:glow rad="63500">
                              <a:schemeClr val="accent4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effectLst>
                                <a:glow rad="63500">
                                  <a:schemeClr val="accent4">
                                    <a:satMod val="17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600" b="0" i="1" smtClean="0">
                              <a:solidFill>
                                <a:schemeClr val="accent1"/>
                              </a:solidFill>
                              <a:effectLst>
                                <a:glow rad="63500">
                                  <a:schemeClr val="accent4">
                                    <a:satMod val="17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d>
                      <m:r>
                        <a:rPr lang="de-DE" sz="1600" b="0" i="1" smtClean="0">
                          <a:solidFill>
                            <a:schemeClr val="accent1"/>
                          </a:solidFill>
                          <a:effectLst>
                            <a:glow rad="63500">
                              <a:schemeClr val="accent4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de-DE" sz="1600" dirty="0">
                  <a:solidFill>
                    <a:schemeClr val="accent1"/>
                  </a:solidFill>
                  <a:effectLst>
                    <a:glow rad="63500">
                      <a:schemeClr val="accent4">
                        <a:satMod val="175000"/>
                        <a:alpha val="40000"/>
                      </a:schemeClr>
                    </a:glow>
                  </a:effectLst>
                </a:endParaRPr>
              </a:p>
            </p:txBody>
          </p:sp>
        </mc:Choice>
        <mc:Fallback xmlns="">
          <p:sp>
            <p:nvSpPr>
              <p:cNvPr id="46" name="Textfeld 45">
                <a:extLst>
                  <a:ext uri="{FF2B5EF4-FFF2-40B4-BE49-F238E27FC236}">
                    <a16:creationId xmlns:a16="http://schemas.microsoft.com/office/drawing/2014/main" id="{04012DB5-C674-0C3C-0841-F0FE9A89FA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251336">
                <a:off x="7753276" y="4664467"/>
                <a:ext cx="1089209" cy="246221"/>
              </a:xfrm>
              <a:prstGeom prst="rect">
                <a:avLst/>
              </a:prstGeom>
              <a:blipFill>
                <a:blip r:embed="rId21"/>
                <a:stretch>
                  <a:fillRect l="-4396" t="-4673" r="-6044" b="-747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feld 46">
                <a:extLst>
                  <a:ext uri="{FF2B5EF4-FFF2-40B4-BE49-F238E27FC236}">
                    <a16:creationId xmlns:a16="http://schemas.microsoft.com/office/drawing/2014/main" id="{7719EB73-4048-A478-6D1D-8CE77EAAB258}"/>
                  </a:ext>
                </a:extLst>
              </p:cNvPr>
              <p:cNvSpPr txBox="1"/>
              <p:nvPr/>
            </p:nvSpPr>
            <p:spPr>
              <a:xfrm rot="1543878">
                <a:off x="7711569" y="5504999"/>
                <a:ext cx="1089209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chemeClr val="accent1"/>
                          </a:solidFill>
                          <a:effectLst>
                            <a:glow rad="63500">
                              <a:schemeClr val="accent4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effectLst>
                                <a:glow rad="63500">
                                  <a:schemeClr val="accent4">
                                    <a:satMod val="17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effectLst>
                                    <a:glow rad="63500">
                                      <a:schemeClr val="accent4">
                                        <a:satMod val="175000"/>
                                        <a:alpha val="40000"/>
                                      </a:scheme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effectLst>
                                    <a:glow rad="63500">
                                      <a:schemeClr val="accent4">
                                        <a:satMod val="175000"/>
                                        <a:alpha val="40000"/>
                                      </a:scheme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</m:acc>
                        </m:e>
                      </m:d>
                      <m:r>
                        <a:rPr lang="de-DE" sz="1600" b="0" i="1" smtClean="0">
                          <a:solidFill>
                            <a:schemeClr val="accent1"/>
                          </a:solidFill>
                          <a:effectLst>
                            <a:glow rad="63500">
                              <a:schemeClr val="accent4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de-DE" sz="1600" dirty="0">
                  <a:solidFill>
                    <a:schemeClr val="accent1"/>
                  </a:solidFill>
                  <a:effectLst>
                    <a:glow rad="63500">
                      <a:schemeClr val="accent4">
                        <a:satMod val="175000"/>
                        <a:alpha val="40000"/>
                      </a:schemeClr>
                    </a:glow>
                  </a:effectLst>
                </a:endParaRPr>
              </a:p>
            </p:txBody>
          </p:sp>
        </mc:Choice>
        <mc:Fallback xmlns="">
          <p:sp>
            <p:nvSpPr>
              <p:cNvPr id="47" name="Textfeld 46">
                <a:extLst>
                  <a:ext uri="{FF2B5EF4-FFF2-40B4-BE49-F238E27FC236}">
                    <a16:creationId xmlns:a16="http://schemas.microsoft.com/office/drawing/2014/main" id="{7719EB73-4048-A478-6D1D-8CE77EAAB2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543878">
                <a:off x="7711569" y="5504999"/>
                <a:ext cx="1089209" cy="246221"/>
              </a:xfrm>
              <a:prstGeom prst="rect">
                <a:avLst/>
              </a:prstGeom>
              <a:blipFill>
                <a:blip r:embed="rId22"/>
                <a:stretch>
                  <a:fillRect l="-6145" t="-3478" r="-5028" b="-782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feld 47">
                <a:extLst>
                  <a:ext uri="{FF2B5EF4-FFF2-40B4-BE49-F238E27FC236}">
                    <a16:creationId xmlns:a16="http://schemas.microsoft.com/office/drawing/2014/main" id="{CBB71530-134B-BFA6-49C7-007BF6CA5D82}"/>
                  </a:ext>
                </a:extLst>
              </p:cNvPr>
              <p:cNvSpPr txBox="1"/>
              <p:nvPr/>
            </p:nvSpPr>
            <p:spPr>
              <a:xfrm rot="20213512">
                <a:off x="9196698" y="3978657"/>
                <a:ext cx="1285032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chemeClr val="accent1"/>
                          </a:solidFill>
                          <a:effectLst>
                            <a:glow rad="63500">
                              <a:schemeClr val="accent6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effectLst>
                                <a:glow rad="63500">
                                  <a:schemeClr val="accent6">
                                    <a:satMod val="17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600" b="0" i="1" smtClean="0">
                              <a:solidFill>
                                <a:schemeClr val="accent1"/>
                              </a:solidFill>
                              <a:effectLst>
                                <a:glow rad="63500">
                                  <a:schemeClr val="accent6">
                                    <a:satMod val="17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e>
                          <m:r>
                            <a:rPr lang="de-DE" sz="1600" b="0" i="1" smtClean="0">
                              <a:solidFill>
                                <a:schemeClr val="accent1"/>
                              </a:solidFill>
                              <a:effectLst>
                                <a:glow rad="63500">
                                  <a:schemeClr val="accent6">
                                    <a:satMod val="17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d>
                      <m:r>
                        <a:rPr lang="de-DE" sz="1600" b="0" i="1" smtClean="0">
                          <a:solidFill>
                            <a:schemeClr val="accent1"/>
                          </a:solidFill>
                          <a:effectLst>
                            <a:glow rad="63500">
                              <a:schemeClr val="accent6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=0.2</m:t>
                      </m:r>
                    </m:oMath>
                  </m:oMathPara>
                </a14:m>
                <a:endParaRPr lang="de-DE" sz="1600" dirty="0">
                  <a:solidFill>
                    <a:schemeClr val="accent1"/>
                  </a:solidFill>
                  <a:effectLst>
                    <a:glow rad="63500">
                      <a:schemeClr val="accent6">
                        <a:satMod val="175000"/>
                        <a:alpha val="40000"/>
                      </a:schemeClr>
                    </a:glow>
                  </a:effectLst>
                </a:endParaRPr>
              </a:p>
            </p:txBody>
          </p:sp>
        </mc:Choice>
        <mc:Fallback xmlns="">
          <p:sp>
            <p:nvSpPr>
              <p:cNvPr id="48" name="Textfeld 47">
                <a:extLst>
                  <a:ext uri="{FF2B5EF4-FFF2-40B4-BE49-F238E27FC236}">
                    <a16:creationId xmlns:a16="http://schemas.microsoft.com/office/drawing/2014/main" id="{CBB71530-134B-BFA6-49C7-007BF6CA5D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213512">
                <a:off x="9196698" y="3978657"/>
                <a:ext cx="1285032" cy="246221"/>
              </a:xfrm>
              <a:prstGeom prst="rect">
                <a:avLst/>
              </a:prstGeom>
              <a:blipFill>
                <a:blip r:embed="rId23"/>
                <a:stretch>
                  <a:fillRect l="-4286" t="-2479" r="-5238" b="-661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feld 48">
                <a:extLst>
                  <a:ext uri="{FF2B5EF4-FFF2-40B4-BE49-F238E27FC236}">
                    <a16:creationId xmlns:a16="http://schemas.microsoft.com/office/drawing/2014/main" id="{F1099A56-7E3D-0514-B0AC-A3030F4AB5B2}"/>
                  </a:ext>
                </a:extLst>
              </p:cNvPr>
              <p:cNvSpPr txBox="1"/>
              <p:nvPr/>
            </p:nvSpPr>
            <p:spPr>
              <a:xfrm rot="1488054">
                <a:off x="9452679" y="4622206"/>
                <a:ext cx="1285032" cy="2467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chemeClr val="accent1"/>
                          </a:solidFill>
                          <a:effectLst>
                            <a:glow rad="63500">
                              <a:schemeClr val="accent6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effectLst>
                                <a:glow rad="63500">
                                  <a:schemeClr val="accent6">
                                    <a:satMod val="17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effectLst>
                                    <a:glow rad="63500">
                                      <a:schemeClr val="accent6">
                                        <a:satMod val="175000"/>
                                        <a:alpha val="40000"/>
                                      </a:scheme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effectLst>
                                    <a:glow rad="63500">
                                      <a:schemeClr val="accent6">
                                        <a:satMod val="175000"/>
                                        <a:alpha val="40000"/>
                                      </a:scheme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acc>
                        </m:e>
                        <m:e>
                          <m:r>
                            <a:rPr lang="de-DE" sz="1600" b="0" i="1" smtClean="0">
                              <a:solidFill>
                                <a:schemeClr val="accent1"/>
                              </a:solidFill>
                              <a:effectLst>
                                <a:glow rad="63500">
                                  <a:schemeClr val="accent6">
                                    <a:satMod val="17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d>
                      <m:r>
                        <a:rPr lang="de-DE" sz="1600" b="0" i="1" smtClean="0">
                          <a:solidFill>
                            <a:schemeClr val="accent1"/>
                          </a:solidFill>
                          <a:effectLst>
                            <a:glow rad="63500">
                              <a:schemeClr val="accent6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=0.8</m:t>
                      </m:r>
                    </m:oMath>
                  </m:oMathPara>
                </a14:m>
                <a:endParaRPr lang="de-DE" sz="1600" dirty="0">
                  <a:solidFill>
                    <a:schemeClr val="accent1"/>
                  </a:solidFill>
                  <a:effectLst>
                    <a:glow rad="63500">
                      <a:schemeClr val="accent6">
                        <a:satMod val="175000"/>
                        <a:alpha val="40000"/>
                      </a:schemeClr>
                    </a:glow>
                  </a:effectLst>
                </a:endParaRPr>
              </a:p>
            </p:txBody>
          </p:sp>
        </mc:Choice>
        <mc:Fallback xmlns="">
          <p:sp>
            <p:nvSpPr>
              <p:cNvPr id="49" name="Textfeld 48">
                <a:extLst>
                  <a:ext uri="{FF2B5EF4-FFF2-40B4-BE49-F238E27FC236}">
                    <a16:creationId xmlns:a16="http://schemas.microsoft.com/office/drawing/2014/main" id="{F1099A56-7E3D-0514-B0AC-A3030F4AB5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488054">
                <a:off x="9452679" y="4622206"/>
                <a:ext cx="1285032" cy="246799"/>
              </a:xfrm>
              <a:prstGeom prst="rect">
                <a:avLst/>
              </a:prstGeom>
              <a:blipFill>
                <a:blip r:embed="rId24"/>
                <a:stretch>
                  <a:fillRect l="-4762" t="-1575" r="-3810" b="-708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feld 49">
                <a:extLst>
                  <a:ext uri="{FF2B5EF4-FFF2-40B4-BE49-F238E27FC236}">
                    <a16:creationId xmlns:a16="http://schemas.microsoft.com/office/drawing/2014/main" id="{37337E36-5ACE-911A-B4C1-501621AC5ED1}"/>
                  </a:ext>
                </a:extLst>
              </p:cNvPr>
              <p:cNvSpPr txBox="1"/>
              <p:nvPr/>
            </p:nvSpPr>
            <p:spPr>
              <a:xfrm rot="20213512">
                <a:off x="9337654" y="5378353"/>
                <a:ext cx="1285032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chemeClr val="accent1"/>
                          </a:solidFill>
                          <a:effectLst>
                            <a:glow rad="63500">
                              <a:schemeClr val="accent2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effectLst>
                                <a:glow rad="63500">
                                  <a:schemeClr val="accent2">
                                    <a:satMod val="17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600" b="0" i="1" smtClean="0">
                              <a:solidFill>
                                <a:schemeClr val="accent1"/>
                              </a:solidFill>
                              <a:effectLst>
                                <a:glow rad="63500">
                                  <a:schemeClr val="accent2">
                                    <a:satMod val="17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e>
                          <m:acc>
                            <m:accPr>
                              <m:chr m:val="̅"/>
                              <m:ctrlP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effectLst>
                                    <a:glow rad="63500">
                                      <a:schemeClr val="accent2">
                                        <a:satMod val="175000"/>
                                        <a:alpha val="40000"/>
                                      </a:scheme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effectLst>
                                    <a:glow rad="63500">
                                      <a:schemeClr val="accent2">
                                        <a:satMod val="175000"/>
                                        <a:alpha val="40000"/>
                                      </a:scheme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</m:acc>
                        </m:e>
                      </m:d>
                      <m:r>
                        <a:rPr lang="de-DE" sz="1600" b="0" i="1" smtClean="0">
                          <a:solidFill>
                            <a:schemeClr val="accent1"/>
                          </a:solidFill>
                          <a:effectLst>
                            <a:glow rad="63500">
                              <a:schemeClr val="accent2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=0.6</m:t>
                      </m:r>
                    </m:oMath>
                  </m:oMathPara>
                </a14:m>
                <a:endParaRPr lang="de-DE" sz="1600" dirty="0">
                  <a:solidFill>
                    <a:schemeClr val="accent1"/>
                  </a:solidFill>
                  <a:effectLst>
                    <a:glow rad="63500">
                      <a:schemeClr val="accent2">
                        <a:satMod val="175000"/>
                        <a:alpha val="40000"/>
                      </a:schemeClr>
                    </a:glow>
                  </a:effectLst>
                </a:endParaRPr>
              </a:p>
            </p:txBody>
          </p:sp>
        </mc:Choice>
        <mc:Fallback xmlns="">
          <p:sp>
            <p:nvSpPr>
              <p:cNvPr id="50" name="Textfeld 49">
                <a:extLst>
                  <a:ext uri="{FF2B5EF4-FFF2-40B4-BE49-F238E27FC236}">
                    <a16:creationId xmlns:a16="http://schemas.microsoft.com/office/drawing/2014/main" id="{37337E36-5ACE-911A-B4C1-501621AC5E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213512">
                <a:off x="9337654" y="5378353"/>
                <a:ext cx="1285032" cy="246221"/>
              </a:xfrm>
              <a:prstGeom prst="rect">
                <a:avLst/>
              </a:prstGeom>
              <a:blipFill>
                <a:blip r:embed="rId25"/>
                <a:stretch>
                  <a:fillRect l="-3791" t="-2479" r="-4739" b="-661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feld 50">
                <a:extLst>
                  <a:ext uri="{FF2B5EF4-FFF2-40B4-BE49-F238E27FC236}">
                    <a16:creationId xmlns:a16="http://schemas.microsoft.com/office/drawing/2014/main" id="{07226E11-1427-5EC9-ECC9-8951582909B6}"/>
                  </a:ext>
                </a:extLst>
              </p:cNvPr>
              <p:cNvSpPr txBox="1"/>
              <p:nvPr/>
            </p:nvSpPr>
            <p:spPr>
              <a:xfrm rot="1488054">
                <a:off x="9243814" y="6254470"/>
                <a:ext cx="1285032" cy="2467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chemeClr val="accent1"/>
                          </a:solidFill>
                          <a:effectLst>
                            <a:glow rad="63500">
                              <a:schemeClr val="accent2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effectLst>
                                <a:glow rad="63500">
                                  <a:schemeClr val="accent2">
                                    <a:satMod val="17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effectLst>
                                    <a:glow rad="63500">
                                      <a:schemeClr val="accent2">
                                        <a:satMod val="175000"/>
                                        <a:alpha val="40000"/>
                                      </a:scheme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effectLst>
                                    <a:glow rad="63500">
                                      <a:schemeClr val="accent2">
                                        <a:satMod val="175000"/>
                                        <a:alpha val="40000"/>
                                      </a:scheme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acc>
                        </m:e>
                        <m:e>
                          <m:acc>
                            <m:accPr>
                              <m:chr m:val="̅"/>
                              <m:ctrlP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effectLst>
                                    <a:glow rad="63500">
                                      <a:schemeClr val="accent2">
                                        <a:satMod val="175000"/>
                                        <a:alpha val="40000"/>
                                      </a:scheme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effectLst>
                                    <a:glow rad="63500">
                                      <a:schemeClr val="accent2">
                                        <a:satMod val="175000"/>
                                        <a:alpha val="40000"/>
                                      </a:scheme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</m:acc>
                        </m:e>
                      </m:d>
                      <m:r>
                        <a:rPr lang="de-DE" sz="1600" b="0" i="1" smtClean="0">
                          <a:solidFill>
                            <a:schemeClr val="accent1"/>
                          </a:solidFill>
                          <a:effectLst>
                            <a:glow rad="63500">
                              <a:schemeClr val="accent2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=0.4</m:t>
                      </m:r>
                    </m:oMath>
                  </m:oMathPara>
                </a14:m>
                <a:endParaRPr lang="de-DE" sz="1600" dirty="0">
                  <a:solidFill>
                    <a:schemeClr val="accent1"/>
                  </a:solidFill>
                  <a:effectLst>
                    <a:glow rad="63500">
                      <a:schemeClr val="accent2">
                        <a:satMod val="175000"/>
                        <a:alpha val="40000"/>
                      </a:schemeClr>
                    </a:glow>
                  </a:effectLst>
                </a:endParaRPr>
              </a:p>
            </p:txBody>
          </p:sp>
        </mc:Choice>
        <mc:Fallback xmlns="">
          <p:sp>
            <p:nvSpPr>
              <p:cNvPr id="51" name="Textfeld 50">
                <a:extLst>
                  <a:ext uri="{FF2B5EF4-FFF2-40B4-BE49-F238E27FC236}">
                    <a16:creationId xmlns:a16="http://schemas.microsoft.com/office/drawing/2014/main" id="{07226E11-1427-5EC9-ECC9-8951582909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488054">
                <a:off x="9243814" y="6254470"/>
                <a:ext cx="1285032" cy="246799"/>
              </a:xfrm>
              <a:prstGeom prst="rect">
                <a:avLst/>
              </a:prstGeom>
              <a:blipFill>
                <a:blip r:embed="rId26"/>
                <a:stretch>
                  <a:fillRect l="-5263" t="-1587" r="-3828" b="-714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Ellipse 51">
            <a:extLst>
              <a:ext uri="{FF2B5EF4-FFF2-40B4-BE49-F238E27FC236}">
                <a16:creationId xmlns:a16="http://schemas.microsoft.com/office/drawing/2014/main" id="{66CF92F8-5D6B-82B0-FC0F-62705171B5B4}"/>
              </a:ext>
            </a:extLst>
          </p:cNvPr>
          <p:cNvSpPr/>
          <p:nvPr/>
        </p:nvSpPr>
        <p:spPr>
          <a:xfrm>
            <a:off x="7568618" y="5086619"/>
            <a:ext cx="226920" cy="23981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1" name="Tabelle 31">
                <a:extLst>
                  <a:ext uri="{FF2B5EF4-FFF2-40B4-BE49-F238E27FC236}">
                    <a16:creationId xmlns:a16="http://schemas.microsoft.com/office/drawing/2014/main" id="{4E33DC69-B3C9-9E96-C0D4-CDEF4F4E280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1364210"/>
                  </p:ext>
                </p:extLst>
              </p:nvPr>
            </p:nvGraphicFramePr>
            <p:xfrm>
              <a:off x="663418" y="3805262"/>
              <a:ext cx="6413710" cy="2643752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134166">
                      <a:extLst>
                        <a:ext uri="{9D8B030D-6E8A-4147-A177-3AD203B41FA5}">
                          <a16:colId xmlns:a16="http://schemas.microsoft.com/office/drawing/2014/main" val="1485922670"/>
                        </a:ext>
                      </a:extLst>
                    </a:gridCol>
                    <a:gridCol w="1759848">
                      <a:extLst>
                        <a:ext uri="{9D8B030D-6E8A-4147-A177-3AD203B41FA5}">
                          <a16:colId xmlns:a16="http://schemas.microsoft.com/office/drawing/2014/main" val="2498114203"/>
                        </a:ext>
                      </a:extLst>
                    </a:gridCol>
                    <a:gridCol w="1759848">
                      <a:extLst>
                        <a:ext uri="{9D8B030D-6E8A-4147-A177-3AD203B41FA5}">
                          <a16:colId xmlns:a16="http://schemas.microsoft.com/office/drawing/2014/main" val="1209160121"/>
                        </a:ext>
                      </a:extLst>
                    </a:gridCol>
                    <a:gridCol w="1759848">
                      <a:extLst>
                        <a:ext uri="{9D8B030D-6E8A-4147-A177-3AD203B41FA5}">
                          <a16:colId xmlns:a16="http://schemas.microsoft.com/office/drawing/2014/main" val="783585915"/>
                        </a:ext>
                      </a:extLst>
                    </a:gridCol>
                  </a:tblGrid>
                  <a:tr h="667800">
                    <a:tc>
                      <a:txBody>
                        <a:bodyPr/>
                        <a:lstStyle/>
                        <a:p>
                          <a:pPr algn="ctr"/>
                          <a:endParaRPr lang="de-DE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Cat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1" i="1" smtClean="0">
                                    <a:latin typeface="Cambria Math" panose="02040503050406030204" pitchFamily="18" charset="0"/>
                                  </a:rPr>
                                  <m:t>𝑪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Dog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de-D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de-DE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Sum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376786103"/>
                      </a:ext>
                    </a:extLst>
                  </a:tr>
                  <a:tr h="66720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White fur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1" i="1" smtClean="0"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∩</m:t>
                                    </m:r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</m:d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=0.1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∩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</m:e>
                                    </m:acc>
                                  </m:e>
                                </m:d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=0.4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effectLst>
                                      <a:glow rad="63500">
                                        <a:schemeClr val="accent6">
                                          <a:satMod val="175000"/>
                                          <a:alpha val="40000"/>
                                        </a:schemeClr>
                                      </a:glow>
                                    </a:effectLst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de-DE" b="0" i="1" smtClean="0">
                                        <a:effectLst>
                                          <a:glow rad="63500">
                                            <a:schemeClr val="accent6">
                                              <a:satMod val="175000"/>
                                              <a:alpha val="40000"/>
                                            </a:schemeClr>
                                          </a:glow>
                                        </a:effectLst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b="0" i="1" smtClean="0">
                                        <a:effectLst>
                                          <a:glow rad="63500">
                                            <a:schemeClr val="accent6">
                                              <a:satMod val="175000"/>
                                              <a:alpha val="40000"/>
                                            </a:schemeClr>
                                          </a:glow>
                                        </a:effectLst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</m:d>
                                <m:r>
                                  <a:rPr lang="de-DE" b="0" i="1" smtClean="0">
                                    <a:effectLst>
                                      <a:glow rad="63500">
                                        <a:schemeClr val="accent6">
                                          <a:satMod val="175000"/>
                                          <a:alpha val="40000"/>
                                        </a:schemeClr>
                                      </a:glow>
                                    </a:effectLst>
                                    <a:latin typeface="Cambria Math" panose="02040503050406030204" pitchFamily="18" charset="0"/>
                                  </a:rPr>
                                  <m:t>=0.5</m:t>
                                </m:r>
                              </m:oMath>
                            </m:oMathPara>
                          </a14:m>
                          <a:endParaRPr lang="de-DE" dirty="0">
                            <a:effectLst>
                              <a:glow rad="63500">
                                <a:schemeClr val="accent6">
                                  <a:satMod val="175000"/>
                                  <a:alpha val="40000"/>
                                </a:schemeClr>
                              </a:glow>
                            </a:effectLst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094949539"/>
                      </a:ext>
                    </a:extLst>
                  </a:tr>
                  <a:tr h="66720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Black fur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de-D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de-DE" b="1" i="1" smtClean="0">
                                        <a:latin typeface="Cambria Math" panose="02040503050406030204" pitchFamily="18" charset="0"/>
                                      </a:rPr>
                                      <m:t>𝑾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  <m:t>𝑊</m:t>
                                        </m:r>
                                      </m:e>
                                    </m:acc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∩</m:t>
                                    </m:r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</m:d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=0.3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  <m:t>𝑊</m:t>
                                        </m:r>
                                      </m:e>
                                    </m:acc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∩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</m:e>
                                    </m:acc>
                                  </m:e>
                                </m:d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=0.2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effectLst>
                                      <a:glow rad="63500">
                                        <a:schemeClr val="accent6">
                                          <a:satMod val="175000"/>
                                          <a:alpha val="40000"/>
                                        </a:schemeClr>
                                      </a:glow>
                                    </a:effectLst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de-DE" b="0" i="1" smtClean="0">
                                        <a:effectLst>
                                          <a:glow rad="63500">
                                            <a:schemeClr val="accent6">
                                              <a:satMod val="175000"/>
                                              <a:alpha val="40000"/>
                                            </a:schemeClr>
                                          </a:glow>
                                        </a:effectLst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de-DE" b="0" i="1" smtClean="0">
                                            <a:effectLst>
                                              <a:glow rad="63500">
                                                <a:schemeClr val="accent6">
                                                  <a:satMod val="175000"/>
                                                  <a:alpha val="40000"/>
                                                </a:schemeClr>
                                              </a:glow>
                                            </a:effectLst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de-DE" b="0" i="1" smtClean="0">
                                            <a:effectLst>
                                              <a:glow rad="63500">
                                                <a:schemeClr val="accent6">
                                                  <a:satMod val="175000"/>
                                                  <a:alpha val="40000"/>
                                                </a:schemeClr>
                                              </a:glow>
                                            </a:effectLst>
                                            <a:latin typeface="Cambria Math" panose="02040503050406030204" pitchFamily="18" charset="0"/>
                                          </a:rPr>
                                          <m:t>𝑊</m:t>
                                        </m:r>
                                      </m:e>
                                    </m:acc>
                                  </m:e>
                                </m:d>
                                <m:r>
                                  <a:rPr lang="de-DE" b="0" i="1" smtClean="0">
                                    <a:effectLst>
                                      <a:glow rad="63500">
                                        <a:schemeClr val="accent6">
                                          <a:satMod val="175000"/>
                                          <a:alpha val="40000"/>
                                        </a:schemeClr>
                                      </a:glow>
                                    </a:effectLst>
                                    <a:latin typeface="Cambria Math" panose="02040503050406030204" pitchFamily="18" charset="0"/>
                                  </a:rPr>
                                  <m:t>=0.5</m:t>
                                </m:r>
                              </m:oMath>
                            </m:oMathPara>
                          </a14:m>
                          <a:endParaRPr lang="de-DE" dirty="0">
                            <a:effectLst>
                              <a:glow rad="63500">
                                <a:schemeClr val="accent6">
                                  <a:satMod val="175000"/>
                                  <a:alpha val="40000"/>
                                </a:schemeClr>
                              </a:glow>
                            </a:effectLst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264113361"/>
                      </a:ext>
                    </a:extLst>
                  </a:tr>
                  <a:tr h="64154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Sum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de-DE" b="0" i="1" smtClean="0">
                                  <a:effectLst>
                                    <a:glow rad="63500">
                                      <a:schemeClr val="accent2">
                                        <a:satMod val="175000"/>
                                        <a:alpha val="40000"/>
                                      </a:scheme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de-DE" b="0" i="1" smtClean="0">
                                      <a:effectLst>
                                        <a:glow rad="63500">
                                          <a:schemeClr val="accent2">
                                            <a:satMod val="175000"/>
                                            <a:alpha val="40000"/>
                                          </a:schemeClr>
                                        </a:glo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b="0" i="1" smtClean="0">
                                      <a:effectLst>
                                        <a:glow rad="63500">
                                          <a:schemeClr val="accent2">
                                            <a:satMod val="175000"/>
                                            <a:alpha val="40000"/>
                                          </a:schemeClr>
                                        </a:glow>
                                      </a:effectLst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  <m:r>
                                <a:rPr lang="de-DE" b="0" i="1" smtClean="0">
                                  <a:effectLst>
                                    <a:glow rad="63500">
                                      <a:schemeClr val="accent2">
                                        <a:satMod val="175000"/>
                                        <a:alpha val="40000"/>
                                      </a:scheme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  <m:t>=0.</m:t>
                              </m:r>
                            </m:oMath>
                          </a14:m>
                          <a:r>
                            <a:rPr lang="de-DE" dirty="0">
                              <a:effectLst>
                                <a:glow rad="63500">
                                  <a:schemeClr val="accent2">
                                    <a:satMod val="175000"/>
                                    <a:alpha val="40000"/>
                                  </a:schemeClr>
                                </a:glow>
                              </a:effectLst>
                            </a:rPr>
                            <a:t>4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effectLst>
                                      <a:glow rad="63500">
                                        <a:schemeClr val="accent2">
                                          <a:satMod val="175000"/>
                                          <a:alpha val="40000"/>
                                        </a:schemeClr>
                                      </a:glow>
                                    </a:effectLst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de-DE" b="0" i="1" smtClean="0">
                                        <a:effectLst>
                                          <a:glow rad="63500">
                                            <a:schemeClr val="accent2">
                                              <a:satMod val="175000"/>
                                              <a:alpha val="40000"/>
                                            </a:schemeClr>
                                          </a:glow>
                                        </a:effectLst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de-DE" b="0" i="1" smtClean="0">
                                            <a:effectLst>
                                              <a:glow rad="63500">
                                                <a:schemeClr val="accent2">
                                                  <a:satMod val="175000"/>
                                                  <a:alpha val="40000"/>
                                                </a:schemeClr>
                                              </a:glow>
                                            </a:effectLst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de-DE" b="0" i="1" smtClean="0">
                                            <a:effectLst>
                                              <a:glow rad="63500">
                                                <a:schemeClr val="accent2">
                                                  <a:satMod val="175000"/>
                                                  <a:alpha val="40000"/>
                                                </a:schemeClr>
                                              </a:glow>
                                            </a:effectLst>
                                            <a:latin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</m:e>
                                    </m:acc>
                                  </m:e>
                                </m:d>
                                <m:r>
                                  <a:rPr lang="de-DE" b="0" i="1" smtClean="0">
                                    <a:effectLst>
                                      <a:glow rad="63500">
                                        <a:schemeClr val="accent2">
                                          <a:satMod val="175000"/>
                                          <a:alpha val="40000"/>
                                        </a:schemeClr>
                                      </a:glow>
                                    </a:effectLst>
                                    <a:latin typeface="Cambria Math" panose="02040503050406030204" pitchFamily="18" charset="0"/>
                                  </a:rPr>
                                  <m:t>=0.6</m:t>
                                </m:r>
                              </m:oMath>
                            </m:oMathPara>
                          </a14:m>
                          <a:endParaRPr lang="de-DE" dirty="0">
                            <a:effectLst>
                              <a:glow rad="63500">
                                <a:schemeClr val="accent2">
                                  <a:satMod val="175000"/>
                                  <a:alpha val="40000"/>
                                </a:schemeClr>
                              </a:glow>
                            </a:effectLst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de-DE" b="0" i="0" smtClean="0">
                                        <a:latin typeface="Cambria Math" panose="02040503050406030204" pitchFamily="18" charset="0"/>
                                      </a:rPr>
                                      <m:t>Ω</m:t>
                                    </m:r>
                                  </m:e>
                                </m:d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00836938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1" name="Tabelle 31">
                <a:extLst>
                  <a:ext uri="{FF2B5EF4-FFF2-40B4-BE49-F238E27FC236}">
                    <a16:creationId xmlns:a16="http://schemas.microsoft.com/office/drawing/2014/main" id="{4E33DC69-B3C9-9E96-C0D4-CDEF4F4E280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1364210"/>
                  </p:ext>
                </p:extLst>
              </p:nvPr>
            </p:nvGraphicFramePr>
            <p:xfrm>
              <a:off x="663418" y="3805262"/>
              <a:ext cx="6413710" cy="2643752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134166">
                      <a:extLst>
                        <a:ext uri="{9D8B030D-6E8A-4147-A177-3AD203B41FA5}">
                          <a16:colId xmlns:a16="http://schemas.microsoft.com/office/drawing/2014/main" val="1485922670"/>
                        </a:ext>
                      </a:extLst>
                    </a:gridCol>
                    <a:gridCol w="1759848">
                      <a:extLst>
                        <a:ext uri="{9D8B030D-6E8A-4147-A177-3AD203B41FA5}">
                          <a16:colId xmlns:a16="http://schemas.microsoft.com/office/drawing/2014/main" val="2498114203"/>
                        </a:ext>
                      </a:extLst>
                    </a:gridCol>
                    <a:gridCol w="1759848">
                      <a:extLst>
                        <a:ext uri="{9D8B030D-6E8A-4147-A177-3AD203B41FA5}">
                          <a16:colId xmlns:a16="http://schemas.microsoft.com/office/drawing/2014/main" val="1209160121"/>
                        </a:ext>
                      </a:extLst>
                    </a:gridCol>
                    <a:gridCol w="1759848">
                      <a:extLst>
                        <a:ext uri="{9D8B030D-6E8A-4147-A177-3AD203B41FA5}">
                          <a16:colId xmlns:a16="http://schemas.microsoft.com/office/drawing/2014/main" val="783585915"/>
                        </a:ext>
                      </a:extLst>
                    </a:gridCol>
                  </a:tblGrid>
                  <a:tr h="667800">
                    <a:tc>
                      <a:txBody>
                        <a:bodyPr/>
                        <a:lstStyle/>
                        <a:p>
                          <a:pPr algn="ctr"/>
                          <a:endParaRPr lang="de-DE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7"/>
                          <a:stretch>
                            <a:fillRect l="-64706" t="-2727" r="-201730" b="-2963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7"/>
                          <a:stretch>
                            <a:fillRect l="-164706" t="-2727" r="-101730" b="-2963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Sum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376786103"/>
                      </a:ext>
                    </a:extLst>
                  </a:tr>
                  <a:tr h="667203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7"/>
                          <a:stretch>
                            <a:fillRect l="-538" t="-103670" r="-468817" b="-1990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7"/>
                          <a:stretch>
                            <a:fillRect l="-64706" t="-103670" r="-201730" b="-1990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7"/>
                          <a:stretch>
                            <a:fillRect l="-164706" t="-103670" r="-101730" b="-1990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7"/>
                          <a:stretch>
                            <a:fillRect l="-264706" t="-103670" r="-1730" b="-19908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94949539"/>
                      </a:ext>
                    </a:extLst>
                  </a:tr>
                  <a:tr h="667203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7"/>
                          <a:stretch>
                            <a:fillRect l="-538" t="-201818" r="-468817" b="-97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7"/>
                          <a:stretch>
                            <a:fillRect l="-64706" t="-201818" r="-201730" b="-97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7"/>
                          <a:stretch>
                            <a:fillRect l="-164706" t="-201818" r="-101730" b="-97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7"/>
                          <a:stretch>
                            <a:fillRect l="-264706" t="-201818" r="-1730" b="-9727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64113361"/>
                      </a:ext>
                    </a:extLst>
                  </a:tr>
                  <a:tr h="64154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Sum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7"/>
                          <a:stretch>
                            <a:fillRect l="-64706" t="-316190" r="-201730" b="-19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7"/>
                          <a:stretch>
                            <a:fillRect l="-164706" t="-316190" r="-101730" b="-19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7"/>
                          <a:stretch>
                            <a:fillRect l="-264706" t="-316190" r="-1730" b="-19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08369384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FC650ED1-1D09-20D3-CD3E-E3DB6DDD4333}"/>
              </a:ext>
            </a:extLst>
          </p:cNvPr>
          <p:cNvCxnSpPr/>
          <p:nvPr/>
        </p:nvCxnSpPr>
        <p:spPr>
          <a:xfrm>
            <a:off x="8564880" y="1569720"/>
            <a:ext cx="0" cy="42672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06433BA0-FF78-93C6-31FB-095B5E2B64D3}"/>
              </a:ext>
            </a:extLst>
          </p:cNvPr>
          <p:cNvCxnSpPr/>
          <p:nvPr/>
        </p:nvCxnSpPr>
        <p:spPr>
          <a:xfrm>
            <a:off x="10355580" y="739934"/>
            <a:ext cx="0" cy="42672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715AE7AB-1039-AF68-CD60-33C2C6C9F17F}"/>
              </a:ext>
            </a:extLst>
          </p:cNvPr>
          <p:cNvCxnSpPr/>
          <p:nvPr/>
        </p:nvCxnSpPr>
        <p:spPr>
          <a:xfrm>
            <a:off x="10355580" y="2318283"/>
            <a:ext cx="0" cy="42672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D0870504-5EF4-CA0A-88D4-9B1B6631EF43}"/>
              </a:ext>
            </a:extLst>
          </p:cNvPr>
          <p:cNvCxnSpPr/>
          <p:nvPr/>
        </p:nvCxnSpPr>
        <p:spPr>
          <a:xfrm>
            <a:off x="8564880" y="5013531"/>
            <a:ext cx="0" cy="42672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32E362E1-F54B-515D-D6F7-29DDAE197A77}"/>
              </a:ext>
            </a:extLst>
          </p:cNvPr>
          <p:cNvCxnSpPr/>
          <p:nvPr/>
        </p:nvCxnSpPr>
        <p:spPr>
          <a:xfrm>
            <a:off x="10355580" y="4183745"/>
            <a:ext cx="0" cy="42672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E69AEB4D-BF4D-12C7-E174-C4AC20C36F9C}"/>
              </a:ext>
            </a:extLst>
          </p:cNvPr>
          <p:cNvCxnSpPr/>
          <p:nvPr/>
        </p:nvCxnSpPr>
        <p:spPr>
          <a:xfrm>
            <a:off x="10355580" y="5762094"/>
            <a:ext cx="0" cy="42672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F7F83313-504A-5236-E0B3-AECA4138CB42}"/>
              </a:ext>
            </a:extLst>
          </p:cNvPr>
          <p:cNvCxnSpPr>
            <a:cxnSpLocks/>
          </p:cNvCxnSpPr>
          <p:nvPr/>
        </p:nvCxnSpPr>
        <p:spPr>
          <a:xfrm>
            <a:off x="6225540" y="4972448"/>
            <a:ext cx="0" cy="30938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4" name="Gerade Verbindung mit Pfeil 53">
            <a:extLst>
              <a:ext uri="{FF2B5EF4-FFF2-40B4-BE49-F238E27FC236}">
                <a16:creationId xmlns:a16="http://schemas.microsoft.com/office/drawing/2014/main" id="{E2BC4E70-30D0-965C-C986-0DEA3166FFD3}"/>
              </a:ext>
            </a:extLst>
          </p:cNvPr>
          <p:cNvCxnSpPr>
            <a:cxnSpLocks/>
          </p:cNvCxnSpPr>
          <p:nvPr/>
        </p:nvCxnSpPr>
        <p:spPr>
          <a:xfrm>
            <a:off x="3398520" y="6124179"/>
            <a:ext cx="35814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637690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6E4EE3-489D-0BCB-D750-44B708A44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Addition </a:t>
            </a:r>
            <a:r>
              <a:rPr lang="de-DE" dirty="0" err="1"/>
              <a:t>rule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FBD52293-4690-CA29-BE8F-56F3CC3C228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238928" cy="1948700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∩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∩</m:t>
                        </m:r>
                        <m:acc>
                          <m:accPr>
                            <m:chr m:val="̅"/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acc>
                      </m:e>
                    </m:d>
                  </m:oMath>
                </a14:m>
                <a:endParaRPr lang="de-DE" dirty="0"/>
              </a:p>
              <a:p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1=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acc>
                      </m:e>
                    </m:d>
                  </m:oMath>
                </a14:m>
                <a:endParaRPr lang="de-DE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FBD52293-4690-CA29-BE8F-56F3CC3C22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238928" cy="1948700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8ED12329-A938-5887-1F07-C8CFC46C3929}"/>
              </a:ext>
            </a:extLst>
          </p:cNvPr>
          <p:cNvCxnSpPr>
            <a:cxnSpLocks/>
          </p:cNvCxnSpPr>
          <p:nvPr/>
        </p:nvCxnSpPr>
        <p:spPr>
          <a:xfrm flipV="1">
            <a:off x="7962900" y="1248886"/>
            <a:ext cx="982980" cy="404654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id="{F8ADC2EC-F5E8-87D0-9FD1-F87D9FC8D377}"/>
              </a:ext>
            </a:extLst>
          </p:cNvPr>
          <p:cNvCxnSpPr>
            <a:cxnSpLocks/>
          </p:cNvCxnSpPr>
          <p:nvPr/>
        </p:nvCxnSpPr>
        <p:spPr>
          <a:xfrm>
            <a:off x="7962900" y="1882140"/>
            <a:ext cx="982980" cy="456406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03E784F5-BB09-8566-D397-E4D956D9B570}"/>
              </a:ext>
            </a:extLst>
          </p:cNvPr>
          <p:cNvCxnSpPr>
            <a:cxnSpLocks/>
          </p:cNvCxnSpPr>
          <p:nvPr/>
        </p:nvCxnSpPr>
        <p:spPr>
          <a:xfrm flipV="1">
            <a:off x="9532620" y="563880"/>
            <a:ext cx="982980" cy="404654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991902AF-EA5B-9E2E-FA8D-FF2687342689}"/>
              </a:ext>
            </a:extLst>
          </p:cNvPr>
          <p:cNvCxnSpPr>
            <a:cxnSpLocks/>
          </p:cNvCxnSpPr>
          <p:nvPr/>
        </p:nvCxnSpPr>
        <p:spPr>
          <a:xfrm>
            <a:off x="9532620" y="1197134"/>
            <a:ext cx="982980" cy="456406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4D8D8533-479C-4E42-1060-1828A90F0971}"/>
              </a:ext>
            </a:extLst>
          </p:cNvPr>
          <p:cNvCxnSpPr>
            <a:cxnSpLocks/>
          </p:cNvCxnSpPr>
          <p:nvPr/>
        </p:nvCxnSpPr>
        <p:spPr>
          <a:xfrm flipV="1">
            <a:off x="9532620" y="1996440"/>
            <a:ext cx="982980" cy="404654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E270E0F7-C5FF-A640-78F9-D052E02999DF}"/>
              </a:ext>
            </a:extLst>
          </p:cNvPr>
          <p:cNvCxnSpPr>
            <a:cxnSpLocks/>
          </p:cNvCxnSpPr>
          <p:nvPr/>
        </p:nvCxnSpPr>
        <p:spPr>
          <a:xfrm>
            <a:off x="9532620" y="2629694"/>
            <a:ext cx="982980" cy="456406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B305459F-EA41-6E31-E16B-8A3012BF6CD6}"/>
                  </a:ext>
                </a:extLst>
              </p:cNvPr>
              <p:cNvSpPr txBox="1"/>
              <p:nvPr/>
            </p:nvSpPr>
            <p:spPr>
              <a:xfrm>
                <a:off x="9008519" y="2214195"/>
                <a:ext cx="451470" cy="4624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acc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B305459F-EA41-6E31-E16B-8A3012BF6C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8519" y="2214195"/>
                <a:ext cx="451470" cy="462434"/>
              </a:xfrm>
              <a:prstGeom prst="rect">
                <a:avLst/>
              </a:prstGeom>
              <a:blipFill>
                <a:blip r:embed="rId3"/>
                <a:stretch>
                  <a:fillRect r="-3648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D44EACAB-B3CE-559B-457D-CDAD4AAEBFEA}"/>
                  </a:ext>
                </a:extLst>
              </p:cNvPr>
              <p:cNvSpPr txBox="1"/>
              <p:nvPr/>
            </p:nvSpPr>
            <p:spPr>
              <a:xfrm>
                <a:off x="9008520" y="914350"/>
                <a:ext cx="45146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D44EACAB-B3CE-559B-457D-CDAD4AAEBF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8520" y="914350"/>
                <a:ext cx="451469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2B8210CE-14CF-13E9-938F-3808D648B2AA}"/>
                  </a:ext>
                </a:extLst>
              </p:cNvPr>
              <p:cNvSpPr txBox="1"/>
              <p:nvPr/>
            </p:nvSpPr>
            <p:spPr>
              <a:xfrm>
                <a:off x="10515600" y="2944791"/>
                <a:ext cx="55739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acc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2B8210CE-14CF-13E9-938F-3808D648B2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5600" y="2944791"/>
                <a:ext cx="557397" cy="461665"/>
              </a:xfrm>
              <a:prstGeom prst="rect">
                <a:avLst/>
              </a:prstGeom>
              <a:blipFill>
                <a:blip r:embed="rId5"/>
                <a:stretch>
                  <a:fillRect r="-989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F25D5BB7-329C-2E76-BE45-6A560F946A30}"/>
                  </a:ext>
                </a:extLst>
              </p:cNvPr>
              <p:cNvSpPr txBox="1"/>
              <p:nvPr/>
            </p:nvSpPr>
            <p:spPr>
              <a:xfrm>
                <a:off x="10515599" y="1451213"/>
                <a:ext cx="55739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acc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F25D5BB7-329C-2E76-BE45-6A560F946A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5599" y="1451213"/>
                <a:ext cx="557397" cy="461665"/>
              </a:xfrm>
              <a:prstGeom prst="rect">
                <a:avLst/>
              </a:prstGeom>
              <a:blipFill>
                <a:blip r:embed="rId6"/>
                <a:stretch>
                  <a:fillRect r="-989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ABA1361C-077C-9BA1-1C8D-07C10888D27B}"/>
                  </a:ext>
                </a:extLst>
              </p:cNvPr>
              <p:cNvSpPr txBox="1"/>
              <p:nvPr/>
            </p:nvSpPr>
            <p:spPr>
              <a:xfrm>
                <a:off x="10515599" y="293608"/>
                <a:ext cx="55739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ABA1361C-077C-9BA1-1C8D-07C10888D2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5599" y="293608"/>
                <a:ext cx="557396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0A9CAF5E-560F-7B06-EA65-5CAF44358AFC}"/>
                  </a:ext>
                </a:extLst>
              </p:cNvPr>
              <p:cNvSpPr txBox="1"/>
              <p:nvPr/>
            </p:nvSpPr>
            <p:spPr>
              <a:xfrm>
                <a:off x="10515598" y="1790700"/>
                <a:ext cx="55739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0A9CAF5E-560F-7B06-EA65-5CAF44358A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5598" y="1790700"/>
                <a:ext cx="557396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658C5387-472E-7D29-953F-A2A6E3846671}"/>
                  </a:ext>
                </a:extLst>
              </p:cNvPr>
              <p:cNvSpPr txBox="1"/>
              <p:nvPr/>
            </p:nvSpPr>
            <p:spPr>
              <a:xfrm rot="20251336">
                <a:off x="7801267" y="1216083"/>
                <a:ext cx="1016496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=0.4</m:t>
                      </m:r>
                    </m:oMath>
                  </m:oMathPara>
                </a14:m>
                <a:endParaRPr lang="de-DE" sz="1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658C5387-472E-7D29-953F-A2A6E38466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251336">
                <a:off x="7801267" y="1216083"/>
                <a:ext cx="1016496" cy="246221"/>
              </a:xfrm>
              <a:prstGeom prst="rect">
                <a:avLst/>
              </a:prstGeom>
              <a:blipFill>
                <a:blip r:embed="rId9"/>
                <a:stretch>
                  <a:fillRect l="-2353" r="-4118" b="-392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CE823460-73E5-AADF-2D00-CD0A5D357D3F}"/>
                  </a:ext>
                </a:extLst>
              </p:cNvPr>
              <p:cNvSpPr txBox="1"/>
              <p:nvPr/>
            </p:nvSpPr>
            <p:spPr>
              <a:xfrm rot="1543878">
                <a:off x="7758151" y="2108111"/>
                <a:ext cx="1016496" cy="2467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acc>
                        </m:e>
                      </m:d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=0.6</m:t>
                      </m:r>
                    </m:oMath>
                  </m:oMathPara>
                </a14:m>
                <a:endParaRPr lang="de-DE" sz="1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CE823460-73E5-AADF-2D00-CD0A5D357D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543878">
                <a:off x="7758151" y="2108111"/>
                <a:ext cx="1016496" cy="246799"/>
              </a:xfrm>
              <a:prstGeom prst="rect">
                <a:avLst/>
              </a:prstGeom>
              <a:blipFill>
                <a:blip r:embed="rId10"/>
                <a:stretch>
                  <a:fillRect l="-4167" r="-2381" b="-454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feld 23">
                <a:extLst>
                  <a:ext uri="{FF2B5EF4-FFF2-40B4-BE49-F238E27FC236}">
                    <a16:creationId xmlns:a16="http://schemas.microsoft.com/office/drawing/2014/main" id="{8372AA36-C1E9-0DF4-EAC1-E4DB3CE3CFEB}"/>
                  </a:ext>
                </a:extLst>
              </p:cNvPr>
              <p:cNvSpPr txBox="1"/>
              <p:nvPr/>
            </p:nvSpPr>
            <p:spPr>
              <a:xfrm rot="20213512">
                <a:off x="9234864" y="484948"/>
                <a:ext cx="1398844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e>
                          <m: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=0.25</m:t>
                      </m:r>
                    </m:oMath>
                  </m:oMathPara>
                </a14:m>
                <a:endParaRPr lang="de-DE" sz="1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4" name="Textfeld 23">
                <a:extLst>
                  <a:ext uri="{FF2B5EF4-FFF2-40B4-BE49-F238E27FC236}">
                    <a16:creationId xmlns:a16="http://schemas.microsoft.com/office/drawing/2014/main" id="{8372AA36-C1E9-0DF4-EAC1-E4DB3CE3CF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213512">
                <a:off x="9234864" y="484948"/>
                <a:ext cx="1398844" cy="246221"/>
              </a:xfrm>
              <a:prstGeom prst="rect">
                <a:avLst/>
              </a:prstGeom>
              <a:blipFill>
                <a:blip r:embed="rId11"/>
                <a:stretch>
                  <a:fillRect l="-1754" t="-781" r="-2632" b="-312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feld 26">
                <a:extLst>
                  <a:ext uri="{FF2B5EF4-FFF2-40B4-BE49-F238E27FC236}">
                    <a16:creationId xmlns:a16="http://schemas.microsoft.com/office/drawing/2014/main" id="{5B213B79-8637-AEFF-4833-DD43201C33E7}"/>
                  </a:ext>
                </a:extLst>
              </p:cNvPr>
              <p:cNvSpPr txBox="1"/>
              <p:nvPr/>
            </p:nvSpPr>
            <p:spPr>
              <a:xfrm rot="1488054">
                <a:off x="9364947" y="1196913"/>
                <a:ext cx="1398844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</m:acc>
                        </m:e>
                        <m:e>
                          <m: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=0.75</m:t>
                      </m:r>
                    </m:oMath>
                  </m:oMathPara>
                </a14:m>
                <a:endParaRPr lang="de-DE" sz="1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7" name="Textfeld 26">
                <a:extLst>
                  <a:ext uri="{FF2B5EF4-FFF2-40B4-BE49-F238E27FC236}">
                    <a16:creationId xmlns:a16="http://schemas.microsoft.com/office/drawing/2014/main" id="{5B213B79-8637-AEFF-4833-DD43201C33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488054">
                <a:off x="9364947" y="1196913"/>
                <a:ext cx="1398844" cy="246221"/>
              </a:xfrm>
              <a:prstGeom prst="rect">
                <a:avLst/>
              </a:prstGeom>
              <a:blipFill>
                <a:blip r:embed="rId12"/>
                <a:stretch>
                  <a:fillRect l="-2655" r="-2212" b="-375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feld 29">
                <a:extLst>
                  <a:ext uri="{FF2B5EF4-FFF2-40B4-BE49-F238E27FC236}">
                    <a16:creationId xmlns:a16="http://schemas.microsoft.com/office/drawing/2014/main" id="{393D6298-DA76-7CE3-B0C8-1BBC14D204BB}"/>
                  </a:ext>
                </a:extLst>
              </p:cNvPr>
              <p:cNvSpPr txBox="1"/>
              <p:nvPr/>
            </p:nvSpPr>
            <p:spPr>
              <a:xfrm rot="20213512">
                <a:off x="9269254" y="1967743"/>
                <a:ext cx="1319207" cy="2467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e>
                          <m:acc>
                            <m:accPr>
                              <m:chr m:val="̅"/>
                              <m:ctrlP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acc>
                        </m:e>
                      </m:d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=0.</m:t>
                      </m:r>
                      <m:acc>
                        <m:accPr>
                          <m:chr m:val="̅"/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e>
                      </m:acc>
                    </m:oMath>
                  </m:oMathPara>
                </a14:m>
                <a:endParaRPr lang="de-DE" sz="1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0" name="Textfeld 29">
                <a:extLst>
                  <a:ext uri="{FF2B5EF4-FFF2-40B4-BE49-F238E27FC236}">
                    <a16:creationId xmlns:a16="http://schemas.microsoft.com/office/drawing/2014/main" id="{393D6298-DA76-7CE3-B0C8-1BBC14D204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213512">
                <a:off x="9269254" y="1967743"/>
                <a:ext cx="1319207" cy="246799"/>
              </a:xfrm>
              <a:prstGeom prst="rect">
                <a:avLst/>
              </a:prstGeom>
              <a:blipFill>
                <a:blip r:embed="rId13"/>
                <a:stretch>
                  <a:fillRect l="-1852" t="-12903" r="-12963" b="-322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feld 31">
                <a:extLst>
                  <a:ext uri="{FF2B5EF4-FFF2-40B4-BE49-F238E27FC236}">
                    <a16:creationId xmlns:a16="http://schemas.microsoft.com/office/drawing/2014/main" id="{BA707F75-EA33-CA4D-7B82-8BB2293D44F4}"/>
                  </a:ext>
                </a:extLst>
              </p:cNvPr>
              <p:cNvSpPr txBox="1"/>
              <p:nvPr/>
            </p:nvSpPr>
            <p:spPr>
              <a:xfrm rot="1488054">
                <a:off x="9257056" y="2847625"/>
                <a:ext cx="1255793" cy="2467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acc>
                        </m:e>
                        <m:e>
                          <m:acc>
                            <m:accPr>
                              <m:chr m:val="̅"/>
                              <m:ctrlP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acc>
                        </m:e>
                      </m:d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=0.</m:t>
                      </m:r>
                      <m:acc>
                        <m:accPr>
                          <m:chr m:val="̅"/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acc>
                    </m:oMath>
                  </m:oMathPara>
                </a14:m>
                <a:endParaRPr lang="de-DE" sz="1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2" name="Textfeld 31">
                <a:extLst>
                  <a:ext uri="{FF2B5EF4-FFF2-40B4-BE49-F238E27FC236}">
                    <a16:creationId xmlns:a16="http://schemas.microsoft.com/office/drawing/2014/main" id="{BA707F75-EA33-CA4D-7B82-8BB2293D44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488054">
                <a:off x="9257056" y="2847625"/>
                <a:ext cx="1255793" cy="246799"/>
              </a:xfrm>
              <a:prstGeom prst="rect">
                <a:avLst/>
              </a:prstGeom>
              <a:blipFill>
                <a:blip r:embed="rId14"/>
                <a:stretch>
                  <a:fillRect l="-2927" r="-19024" b="-403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Ellipse 32">
            <a:extLst>
              <a:ext uri="{FF2B5EF4-FFF2-40B4-BE49-F238E27FC236}">
                <a16:creationId xmlns:a16="http://schemas.microsoft.com/office/drawing/2014/main" id="{A8801586-4C22-167D-8900-DD635CFCD26A}"/>
              </a:ext>
            </a:extLst>
          </p:cNvPr>
          <p:cNvSpPr/>
          <p:nvPr/>
        </p:nvSpPr>
        <p:spPr>
          <a:xfrm>
            <a:off x="7568618" y="1653540"/>
            <a:ext cx="226920" cy="23981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6C33FD4F-AB28-CEA6-D770-B978CE19A77D}"/>
              </a:ext>
            </a:extLst>
          </p:cNvPr>
          <p:cNvCxnSpPr>
            <a:cxnSpLocks/>
          </p:cNvCxnSpPr>
          <p:nvPr/>
        </p:nvCxnSpPr>
        <p:spPr>
          <a:xfrm flipV="1">
            <a:off x="7962900" y="4681965"/>
            <a:ext cx="982980" cy="404654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r Verbinder 34">
            <a:extLst>
              <a:ext uri="{FF2B5EF4-FFF2-40B4-BE49-F238E27FC236}">
                <a16:creationId xmlns:a16="http://schemas.microsoft.com/office/drawing/2014/main" id="{58BDD097-A946-2E7F-7D4C-E0FDD7AD46DA}"/>
              </a:ext>
            </a:extLst>
          </p:cNvPr>
          <p:cNvCxnSpPr>
            <a:cxnSpLocks/>
          </p:cNvCxnSpPr>
          <p:nvPr/>
        </p:nvCxnSpPr>
        <p:spPr>
          <a:xfrm>
            <a:off x="7962900" y="5315219"/>
            <a:ext cx="982980" cy="456406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913E982C-3F07-DB06-8805-6DA6E0408D74}"/>
              </a:ext>
            </a:extLst>
          </p:cNvPr>
          <p:cNvCxnSpPr>
            <a:cxnSpLocks/>
          </p:cNvCxnSpPr>
          <p:nvPr/>
        </p:nvCxnSpPr>
        <p:spPr>
          <a:xfrm flipV="1">
            <a:off x="9532620" y="3996959"/>
            <a:ext cx="982980" cy="404654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r Verbinder 36">
            <a:extLst>
              <a:ext uri="{FF2B5EF4-FFF2-40B4-BE49-F238E27FC236}">
                <a16:creationId xmlns:a16="http://schemas.microsoft.com/office/drawing/2014/main" id="{ED76B945-D709-1D53-890B-A91DCA15C7E5}"/>
              </a:ext>
            </a:extLst>
          </p:cNvPr>
          <p:cNvCxnSpPr>
            <a:cxnSpLocks/>
          </p:cNvCxnSpPr>
          <p:nvPr/>
        </p:nvCxnSpPr>
        <p:spPr>
          <a:xfrm>
            <a:off x="9532620" y="4630213"/>
            <a:ext cx="982980" cy="456406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30FB78C5-FD2D-E2C3-0316-1EDD01386106}"/>
              </a:ext>
            </a:extLst>
          </p:cNvPr>
          <p:cNvCxnSpPr>
            <a:cxnSpLocks/>
          </p:cNvCxnSpPr>
          <p:nvPr/>
        </p:nvCxnSpPr>
        <p:spPr>
          <a:xfrm flipV="1">
            <a:off x="9532620" y="5429519"/>
            <a:ext cx="982980" cy="404654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r Verbinder 38">
            <a:extLst>
              <a:ext uri="{FF2B5EF4-FFF2-40B4-BE49-F238E27FC236}">
                <a16:creationId xmlns:a16="http://schemas.microsoft.com/office/drawing/2014/main" id="{CD781A46-EA70-0197-2670-31B14912C383}"/>
              </a:ext>
            </a:extLst>
          </p:cNvPr>
          <p:cNvCxnSpPr>
            <a:cxnSpLocks/>
          </p:cNvCxnSpPr>
          <p:nvPr/>
        </p:nvCxnSpPr>
        <p:spPr>
          <a:xfrm>
            <a:off x="9532620" y="6062773"/>
            <a:ext cx="982980" cy="456406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feld 39">
                <a:extLst>
                  <a:ext uri="{FF2B5EF4-FFF2-40B4-BE49-F238E27FC236}">
                    <a16:creationId xmlns:a16="http://schemas.microsoft.com/office/drawing/2014/main" id="{23ACAB59-AC08-E978-3685-660034E97A55}"/>
                  </a:ext>
                </a:extLst>
              </p:cNvPr>
              <p:cNvSpPr txBox="1"/>
              <p:nvPr/>
            </p:nvSpPr>
            <p:spPr>
              <a:xfrm>
                <a:off x="9008519" y="5647274"/>
                <a:ext cx="55739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acc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40" name="Textfeld 39">
                <a:extLst>
                  <a:ext uri="{FF2B5EF4-FFF2-40B4-BE49-F238E27FC236}">
                    <a16:creationId xmlns:a16="http://schemas.microsoft.com/office/drawing/2014/main" id="{23ACAB59-AC08-E978-3685-660034E97A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8519" y="5647274"/>
                <a:ext cx="557397" cy="461665"/>
              </a:xfrm>
              <a:prstGeom prst="rect">
                <a:avLst/>
              </a:prstGeom>
              <a:blipFill>
                <a:blip r:embed="rId15"/>
                <a:stretch>
                  <a:fillRect r="-989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feld 40">
                <a:extLst>
                  <a:ext uri="{FF2B5EF4-FFF2-40B4-BE49-F238E27FC236}">
                    <a16:creationId xmlns:a16="http://schemas.microsoft.com/office/drawing/2014/main" id="{DAFD6CCB-9E7B-99FB-F313-7DDA3677D572}"/>
                  </a:ext>
                </a:extLst>
              </p:cNvPr>
              <p:cNvSpPr txBox="1"/>
              <p:nvPr/>
            </p:nvSpPr>
            <p:spPr>
              <a:xfrm>
                <a:off x="9008520" y="4347429"/>
                <a:ext cx="55739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41" name="Textfeld 40">
                <a:extLst>
                  <a:ext uri="{FF2B5EF4-FFF2-40B4-BE49-F238E27FC236}">
                    <a16:creationId xmlns:a16="http://schemas.microsoft.com/office/drawing/2014/main" id="{DAFD6CCB-9E7B-99FB-F313-7DDA3677D5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8520" y="4347429"/>
                <a:ext cx="557396" cy="46166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feld 41">
                <a:extLst>
                  <a:ext uri="{FF2B5EF4-FFF2-40B4-BE49-F238E27FC236}">
                    <a16:creationId xmlns:a16="http://schemas.microsoft.com/office/drawing/2014/main" id="{6C70AB61-1238-830A-9EDD-DAF02D4981EB}"/>
                  </a:ext>
                </a:extLst>
              </p:cNvPr>
              <p:cNvSpPr txBox="1"/>
              <p:nvPr/>
            </p:nvSpPr>
            <p:spPr>
              <a:xfrm>
                <a:off x="10515600" y="6377870"/>
                <a:ext cx="451470" cy="4624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acc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42" name="Textfeld 41">
                <a:extLst>
                  <a:ext uri="{FF2B5EF4-FFF2-40B4-BE49-F238E27FC236}">
                    <a16:creationId xmlns:a16="http://schemas.microsoft.com/office/drawing/2014/main" id="{6C70AB61-1238-830A-9EDD-DAF02D4981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5600" y="6377870"/>
                <a:ext cx="451470" cy="462434"/>
              </a:xfrm>
              <a:prstGeom prst="rect">
                <a:avLst/>
              </a:prstGeom>
              <a:blipFill>
                <a:blip r:embed="rId17"/>
                <a:stretch>
                  <a:fillRect r="-3648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feld 42">
                <a:extLst>
                  <a:ext uri="{FF2B5EF4-FFF2-40B4-BE49-F238E27FC236}">
                    <a16:creationId xmlns:a16="http://schemas.microsoft.com/office/drawing/2014/main" id="{6D699F99-7E6F-8AD9-F23B-9F28B5EE182B}"/>
                  </a:ext>
                </a:extLst>
              </p:cNvPr>
              <p:cNvSpPr txBox="1"/>
              <p:nvPr/>
            </p:nvSpPr>
            <p:spPr>
              <a:xfrm>
                <a:off x="10515599" y="4884292"/>
                <a:ext cx="451470" cy="4624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acc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43" name="Textfeld 42">
                <a:extLst>
                  <a:ext uri="{FF2B5EF4-FFF2-40B4-BE49-F238E27FC236}">
                    <a16:creationId xmlns:a16="http://schemas.microsoft.com/office/drawing/2014/main" id="{6D699F99-7E6F-8AD9-F23B-9F28B5EE18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5599" y="4884292"/>
                <a:ext cx="451470" cy="462434"/>
              </a:xfrm>
              <a:prstGeom prst="rect">
                <a:avLst/>
              </a:prstGeom>
              <a:blipFill>
                <a:blip r:embed="rId18"/>
                <a:stretch>
                  <a:fillRect r="-3648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feld 43">
                <a:extLst>
                  <a:ext uri="{FF2B5EF4-FFF2-40B4-BE49-F238E27FC236}">
                    <a16:creationId xmlns:a16="http://schemas.microsoft.com/office/drawing/2014/main" id="{2502B1CA-959A-377E-340D-5E238F04BBEE}"/>
                  </a:ext>
                </a:extLst>
              </p:cNvPr>
              <p:cNvSpPr txBox="1"/>
              <p:nvPr/>
            </p:nvSpPr>
            <p:spPr>
              <a:xfrm>
                <a:off x="10515599" y="3726687"/>
                <a:ext cx="45146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44" name="Textfeld 43">
                <a:extLst>
                  <a:ext uri="{FF2B5EF4-FFF2-40B4-BE49-F238E27FC236}">
                    <a16:creationId xmlns:a16="http://schemas.microsoft.com/office/drawing/2014/main" id="{2502B1CA-959A-377E-340D-5E238F04BB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5599" y="3726687"/>
                <a:ext cx="451469" cy="461665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feld 44">
                <a:extLst>
                  <a:ext uri="{FF2B5EF4-FFF2-40B4-BE49-F238E27FC236}">
                    <a16:creationId xmlns:a16="http://schemas.microsoft.com/office/drawing/2014/main" id="{FCA7C5B7-881D-0F0C-2CA8-530982E26EB0}"/>
                  </a:ext>
                </a:extLst>
              </p:cNvPr>
              <p:cNvSpPr txBox="1"/>
              <p:nvPr/>
            </p:nvSpPr>
            <p:spPr>
              <a:xfrm>
                <a:off x="10515598" y="5223779"/>
                <a:ext cx="45146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45" name="Textfeld 44">
                <a:extLst>
                  <a:ext uri="{FF2B5EF4-FFF2-40B4-BE49-F238E27FC236}">
                    <a16:creationId xmlns:a16="http://schemas.microsoft.com/office/drawing/2014/main" id="{FCA7C5B7-881D-0F0C-2CA8-530982E26E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5598" y="5223779"/>
                <a:ext cx="451469" cy="461665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feld 45">
                <a:extLst>
                  <a:ext uri="{FF2B5EF4-FFF2-40B4-BE49-F238E27FC236}">
                    <a16:creationId xmlns:a16="http://schemas.microsoft.com/office/drawing/2014/main" id="{04012DB5-C674-0C3C-0841-F0FE9A89FA6F}"/>
                  </a:ext>
                </a:extLst>
              </p:cNvPr>
              <p:cNvSpPr txBox="1"/>
              <p:nvPr/>
            </p:nvSpPr>
            <p:spPr>
              <a:xfrm rot="20251336">
                <a:off x="7753276" y="4664467"/>
                <a:ext cx="1089209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d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de-DE" sz="1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6" name="Textfeld 45">
                <a:extLst>
                  <a:ext uri="{FF2B5EF4-FFF2-40B4-BE49-F238E27FC236}">
                    <a16:creationId xmlns:a16="http://schemas.microsoft.com/office/drawing/2014/main" id="{04012DB5-C674-0C3C-0841-F0FE9A89FA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251336">
                <a:off x="7753276" y="4664467"/>
                <a:ext cx="1089209" cy="246221"/>
              </a:xfrm>
              <a:prstGeom prst="rect">
                <a:avLst/>
              </a:prstGeom>
              <a:blipFill>
                <a:blip r:embed="rId21"/>
                <a:stretch>
                  <a:fillRect l="-2198" r="-3846" b="-280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feld 46">
                <a:extLst>
                  <a:ext uri="{FF2B5EF4-FFF2-40B4-BE49-F238E27FC236}">
                    <a16:creationId xmlns:a16="http://schemas.microsoft.com/office/drawing/2014/main" id="{7719EB73-4048-A478-6D1D-8CE77EAAB258}"/>
                  </a:ext>
                </a:extLst>
              </p:cNvPr>
              <p:cNvSpPr txBox="1"/>
              <p:nvPr/>
            </p:nvSpPr>
            <p:spPr>
              <a:xfrm rot="1543878">
                <a:off x="7711569" y="5504999"/>
                <a:ext cx="1089209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</m:acc>
                        </m:e>
                      </m:d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de-DE" sz="1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7" name="Textfeld 46">
                <a:extLst>
                  <a:ext uri="{FF2B5EF4-FFF2-40B4-BE49-F238E27FC236}">
                    <a16:creationId xmlns:a16="http://schemas.microsoft.com/office/drawing/2014/main" id="{7719EB73-4048-A478-6D1D-8CE77EAAB2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543878">
                <a:off x="7711569" y="5504999"/>
                <a:ext cx="1089209" cy="246221"/>
              </a:xfrm>
              <a:prstGeom prst="rect">
                <a:avLst/>
              </a:prstGeom>
              <a:blipFill>
                <a:blip r:embed="rId22"/>
                <a:stretch>
                  <a:fillRect l="-3352" r="-2793" b="-434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feld 47">
                <a:extLst>
                  <a:ext uri="{FF2B5EF4-FFF2-40B4-BE49-F238E27FC236}">
                    <a16:creationId xmlns:a16="http://schemas.microsoft.com/office/drawing/2014/main" id="{CBB71530-134B-BFA6-49C7-007BF6CA5D82}"/>
                  </a:ext>
                </a:extLst>
              </p:cNvPr>
              <p:cNvSpPr txBox="1"/>
              <p:nvPr/>
            </p:nvSpPr>
            <p:spPr>
              <a:xfrm rot="20213512">
                <a:off x="9196698" y="3978657"/>
                <a:ext cx="1285032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e>
                          <m: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d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=0.2</m:t>
                      </m:r>
                    </m:oMath>
                  </m:oMathPara>
                </a14:m>
                <a:endParaRPr lang="de-DE" sz="1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8" name="Textfeld 47">
                <a:extLst>
                  <a:ext uri="{FF2B5EF4-FFF2-40B4-BE49-F238E27FC236}">
                    <a16:creationId xmlns:a16="http://schemas.microsoft.com/office/drawing/2014/main" id="{CBB71530-134B-BFA6-49C7-007BF6CA5D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213512">
                <a:off x="9196698" y="3978657"/>
                <a:ext cx="1285032" cy="246221"/>
              </a:xfrm>
              <a:prstGeom prst="rect">
                <a:avLst/>
              </a:prstGeom>
              <a:blipFill>
                <a:blip r:embed="rId23"/>
                <a:stretch>
                  <a:fillRect l="-1905" r="-3333" b="-330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feld 48">
                <a:extLst>
                  <a:ext uri="{FF2B5EF4-FFF2-40B4-BE49-F238E27FC236}">
                    <a16:creationId xmlns:a16="http://schemas.microsoft.com/office/drawing/2014/main" id="{F1099A56-7E3D-0514-B0AC-A3030F4AB5B2}"/>
                  </a:ext>
                </a:extLst>
              </p:cNvPr>
              <p:cNvSpPr txBox="1"/>
              <p:nvPr/>
            </p:nvSpPr>
            <p:spPr>
              <a:xfrm rot="1488054">
                <a:off x="9480732" y="4622206"/>
                <a:ext cx="1228926" cy="2467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de-DE" sz="16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sz="16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acc>
                      </m:e>
                      <m:e>
                        <m:r>
                          <a:rPr lang="de-DE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</m:d>
                    <m:r>
                      <a:rPr lang="de-DE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=0.</m:t>
                    </m:r>
                  </m:oMath>
                </a14:m>
                <a:r>
                  <a:rPr lang="de-DE" sz="1600" dirty="0">
                    <a:solidFill>
                      <a:schemeClr val="accent1"/>
                    </a:solidFill>
                  </a:rPr>
                  <a:t>8</a:t>
                </a:r>
              </a:p>
            </p:txBody>
          </p:sp>
        </mc:Choice>
        <mc:Fallback xmlns="">
          <p:sp>
            <p:nvSpPr>
              <p:cNvPr id="49" name="Textfeld 48">
                <a:extLst>
                  <a:ext uri="{FF2B5EF4-FFF2-40B4-BE49-F238E27FC236}">
                    <a16:creationId xmlns:a16="http://schemas.microsoft.com/office/drawing/2014/main" id="{F1099A56-7E3D-0514-B0AC-A3030F4AB5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488054">
                <a:off x="9480732" y="4622206"/>
                <a:ext cx="1228926" cy="246799"/>
              </a:xfrm>
              <a:prstGeom prst="rect">
                <a:avLst/>
              </a:prstGeom>
              <a:blipFill>
                <a:blip r:embed="rId24"/>
                <a:stretch>
                  <a:fillRect l="-5473" r="-9950" b="-2113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feld 49">
                <a:extLst>
                  <a:ext uri="{FF2B5EF4-FFF2-40B4-BE49-F238E27FC236}">
                    <a16:creationId xmlns:a16="http://schemas.microsoft.com/office/drawing/2014/main" id="{37337E36-5ACE-911A-B4C1-501621AC5ED1}"/>
                  </a:ext>
                </a:extLst>
              </p:cNvPr>
              <p:cNvSpPr txBox="1"/>
              <p:nvPr/>
            </p:nvSpPr>
            <p:spPr>
              <a:xfrm rot="20213512">
                <a:off x="9337654" y="5378353"/>
                <a:ext cx="1285032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e>
                          <m:acc>
                            <m:accPr>
                              <m:chr m:val="̅"/>
                              <m:ctrlP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</m:acc>
                        </m:e>
                      </m:d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=0.6</m:t>
                      </m:r>
                    </m:oMath>
                  </m:oMathPara>
                </a14:m>
                <a:endParaRPr lang="de-DE" sz="1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0" name="Textfeld 49">
                <a:extLst>
                  <a:ext uri="{FF2B5EF4-FFF2-40B4-BE49-F238E27FC236}">
                    <a16:creationId xmlns:a16="http://schemas.microsoft.com/office/drawing/2014/main" id="{37337E36-5ACE-911A-B4C1-501621AC5E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213512">
                <a:off x="9337654" y="5378353"/>
                <a:ext cx="1285032" cy="246221"/>
              </a:xfrm>
              <a:prstGeom prst="rect">
                <a:avLst/>
              </a:prstGeom>
              <a:blipFill>
                <a:blip r:embed="rId25"/>
                <a:stretch>
                  <a:fillRect l="-1896" r="-2844" b="-330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feld 50">
                <a:extLst>
                  <a:ext uri="{FF2B5EF4-FFF2-40B4-BE49-F238E27FC236}">
                    <a16:creationId xmlns:a16="http://schemas.microsoft.com/office/drawing/2014/main" id="{07226E11-1427-5EC9-ECC9-8951582909B6}"/>
                  </a:ext>
                </a:extLst>
              </p:cNvPr>
              <p:cNvSpPr txBox="1"/>
              <p:nvPr/>
            </p:nvSpPr>
            <p:spPr>
              <a:xfrm rot="1488054">
                <a:off x="9243814" y="6254470"/>
                <a:ext cx="1285032" cy="2467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acc>
                        </m:e>
                        <m:e>
                          <m:acc>
                            <m:accPr>
                              <m:chr m:val="̅"/>
                              <m:ctrlP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</m:acc>
                        </m:e>
                      </m:d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=0.4</m:t>
                      </m:r>
                    </m:oMath>
                  </m:oMathPara>
                </a14:m>
                <a:endParaRPr lang="de-DE" sz="1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1" name="Textfeld 50">
                <a:extLst>
                  <a:ext uri="{FF2B5EF4-FFF2-40B4-BE49-F238E27FC236}">
                    <a16:creationId xmlns:a16="http://schemas.microsoft.com/office/drawing/2014/main" id="{07226E11-1427-5EC9-ECC9-8951582909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488054">
                <a:off x="9243814" y="6254470"/>
                <a:ext cx="1285032" cy="246799"/>
              </a:xfrm>
              <a:prstGeom prst="rect">
                <a:avLst/>
              </a:prstGeom>
              <a:blipFill>
                <a:blip r:embed="rId26"/>
                <a:stretch>
                  <a:fillRect l="-2871" r="-1914" b="-396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Ellipse 51">
            <a:extLst>
              <a:ext uri="{FF2B5EF4-FFF2-40B4-BE49-F238E27FC236}">
                <a16:creationId xmlns:a16="http://schemas.microsoft.com/office/drawing/2014/main" id="{66CF92F8-5D6B-82B0-FC0F-62705171B5B4}"/>
              </a:ext>
            </a:extLst>
          </p:cNvPr>
          <p:cNvSpPr/>
          <p:nvPr/>
        </p:nvSpPr>
        <p:spPr>
          <a:xfrm>
            <a:off x="7568618" y="5086619"/>
            <a:ext cx="226920" cy="23981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1" name="Tabelle 31">
                <a:extLst>
                  <a:ext uri="{FF2B5EF4-FFF2-40B4-BE49-F238E27FC236}">
                    <a16:creationId xmlns:a16="http://schemas.microsoft.com/office/drawing/2014/main" id="{4E33DC69-B3C9-9E96-C0D4-CDEF4F4E280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49595991"/>
                  </p:ext>
                </p:extLst>
              </p:nvPr>
            </p:nvGraphicFramePr>
            <p:xfrm>
              <a:off x="663418" y="3805262"/>
              <a:ext cx="6413710" cy="2643752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134166">
                      <a:extLst>
                        <a:ext uri="{9D8B030D-6E8A-4147-A177-3AD203B41FA5}">
                          <a16:colId xmlns:a16="http://schemas.microsoft.com/office/drawing/2014/main" val="1485922670"/>
                        </a:ext>
                      </a:extLst>
                    </a:gridCol>
                    <a:gridCol w="1759848">
                      <a:extLst>
                        <a:ext uri="{9D8B030D-6E8A-4147-A177-3AD203B41FA5}">
                          <a16:colId xmlns:a16="http://schemas.microsoft.com/office/drawing/2014/main" val="2498114203"/>
                        </a:ext>
                      </a:extLst>
                    </a:gridCol>
                    <a:gridCol w="1759848">
                      <a:extLst>
                        <a:ext uri="{9D8B030D-6E8A-4147-A177-3AD203B41FA5}">
                          <a16:colId xmlns:a16="http://schemas.microsoft.com/office/drawing/2014/main" val="1209160121"/>
                        </a:ext>
                      </a:extLst>
                    </a:gridCol>
                    <a:gridCol w="1759848">
                      <a:extLst>
                        <a:ext uri="{9D8B030D-6E8A-4147-A177-3AD203B41FA5}">
                          <a16:colId xmlns:a16="http://schemas.microsoft.com/office/drawing/2014/main" val="783585915"/>
                        </a:ext>
                      </a:extLst>
                    </a:gridCol>
                  </a:tblGrid>
                  <a:tr h="667800">
                    <a:tc>
                      <a:txBody>
                        <a:bodyPr/>
                        <a:lstStyle/>
                        <a:p>
                          <a:pPr algn="ctr"/>
                          <a:endParaRPr lang="de-DE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Cat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1" i="1" smtClean="0">
                                    <a:latin typeface="Cambria Math" panose="02040503050406030204" pitchFamily="18" charset="0"/>
                                  </a:rPr>
                                  <m:t>𝑪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Dog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de-D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de-DE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Sum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376786103"/>
                      </a:ext>
                    </a:extLst>
                  </a:tr>
                  <a:tr h="66720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White fur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1" i="1" smtClean="0"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effectLst>
                                      <a:glow rad="63500">
                                        <a:schemeClr val="accent4">
                                          <a:satMod val="175000"/>
                                          <a:alpha val="40000"/>
                                        </a:schemeClr>
                                      </a:glow>
                                    </a:effectLst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de-DE" b="0" i="1" smtClean="0">
                                        <a:effectLst>
                                          <a:glow rad="63500">
                                            <a:schemeClr val="accent4">
                                              <a:satMod val="175000"/>
                                              <a:alpha val="40000"/>
                                            </a:schemeClr>
                                          </a:glow>
                                        </a:effectLst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b="0" i="1" smtClean="0">
                                        <a:effectLst>
                                          <a:glow rad="63500">
                                            <a:schemeClr val="accent4">
                                              <a:satMod val="175000"/>
                                              <a:alpha val="40000"/>
                                            </a:schemeClr>
                                          </a:glow>
                                        </a:effectLst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  <m:r>
                                      <a:rPr lang="de-DE" b="0" i="1" smtClean="0">
                                        <a:effectLst>
                                          <a:glow rad="63500">
                                            <a:schemeClr val="accent4">
                                              <a:satMod val="175000"/>
                                              <a:alpha val="40000"/>
                                            </a:schemeClr>
                                          </a:glow>
                                        </a:effectLst>
                                        <a:latin typeface="Cambria Math" panose="02040503050406030204" pitchFamily="18" charset="0"/>
                                      </a:rPr>
                                      <m:t>∩</m:t>
                                    </m:r>
                                    <m:r>
                                      <a:rPr lang="de-DE" b="0" i="1" smtClean="0">
                                        <a:effectLst>
                                          <a:glow rad="63500">
                                            <a:schemeClr val="accent4">
                                              <a:satMod val="175000"/>
                                              <a:alpha val="40000"/>
                                            </a:schemeClr>
                                          </a:glow>
                                        </a:effectLst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</m:d>
                                <m:r>
                                  <a:rPr lang="de-DE" b="0" i="1" smtClean="0">
                                    <a:effectLst>
                                      <a:glow rad="63500">
                                        <a:schemeClr val="accent4">
                                          <a:satMod val="175000"/>
                                          <a:alpha val="40000"/>
                                        </a:schemeClr>
                                      </a:glow>
                                    </a:effectLst>
                                    <a:latin typeface="Cambria Math" panose="02040503050406030204" pitchFamily="18" charset="0"/>
                                  </a:rPr>
                                  <m:t>=0.1</m:t>
                                </m:r>
                              </m:oMath>
                            </m:oMathPara>
                          </a14:m>
                          <a:endParaRPr lang="de-DE" dirty="0">
                            <a:effectLst>
                              <a:glow rad="63500">
                                <a:schemeClr val="accent4">
                                  <a:satMod val="175000"/>
                                  <a:alpha val="40000"/>
                                </a:schemeClr>
                              </a:glow>
                            </a:effectLst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effectLst>
                                      <a:glow rad="63500">
                                        <a:schemeClr val="accent4">
                                          <a:satMod val="175000"/>
                                          <a:alpha val="40000"/>
                                        </a:schemeClr>
                                      </a:glow>
                                    </a:effectLst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de-DE" b="0" i="1" smtClean="0">
                                        <a:effectLst>
                                          <a:glow rad="63500">
                                            <a:schemeClr val="accent4">
                                              <a:satMod val="175000"/>
                                              <a:alpha val="40000"/>
                                            </a:schemeClr>
                                          </a:glow>
                                        </a:effectLst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b="0" i="1" smtClean="0">
                                        <a:effectLst>
                                          <a:glow rad="63500">
                                            <a:schemeClr val="accent4">
                                              <a:satMod val="175000"/>
                                              <a:alpha val="40000"/>
                                            </a:schemeClr>
                                          </a:glow>
                                        </a:effectLst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  <m:r>
                                      <a:rPr lang="de-DE" b="0" i="1" smtClean="0">
                                        <a:effectLst>
                                          <a:glow rad="63500">
                                            <a:schemeClr val="accent4">
                                              <a:satMod val="175000"/>
                                              <a:alpha val="40000"/>
                                            </a:schemeClr>
                                          </a:glow>
                                        </a:effectLst>
                                        <a:latin typeface="Cambria Math" panose="02040503050406030204" pitchFamily="18" charset="0"/>
                                      </a:rPr>
                                      <m:t>∩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lang="de-DE" b="0" i="1" smtClean="0">
                                            <a:effectLst>
                                              <a:glow rad="63500">
                                                <a:schemeClr val="accent4">
                                                  <a:satMod val="175000"/>
                                                  <a:alpha val="40000"/>
                                                </a:schemeClr>
                                              </a:glow>
                                            </a:effectLst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de-DE" b="0" i="1" smtClean="0">
                                            <a:effectLst>
                                              <a:glow rad="63500">
                                                <a:schemeClr val="accent4">
                                                  <a:satMod val="175000"/>
                                                  <a:alpha val="40000"/>
                                                </a:schemeClr>
                                              </a:glow>
                                            </a:effectLst>
                                            <a:latin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</m:e>
                                    </m:acc>
                                  </m:e>
                                </m:d>
                                <m:r>
                                  <a:rPr lang="de-DE" b="0" i="1" smtClean="0">
                                    <a:effectLst>
                                      <a:glow rad="63500">
                                        <a:schemeClr val="accent4">
                                          <a:satMod val="175000"/>
                                          <a:alpha val="40000"/>
                                        </a:schemeClr>
                                      </a:glow>
                                    </a:effectLst>
                                    <a:latin typeface="Cambria Math" panose="02040503050406030204" pitchFamily="18" charset="0"/>
                                  </a:rPr>
                                  <m:t>=0.4</m:t>
                                </m:r>
                              </m:oMath>
                            </m:oMathPara>
                          </a14:m>
                          <a:endParaRPr lang="de-DE" dirty="0">
                            <a:effectLst>
                              <a:glow rad="63500">
                                <a:schemeClr val="accent4">
                                  <a:satMod val="175000"/>
                                  <a:alpha val="40000"/>
                                </a:schemeClr>
                              </a:glow>
                            </a:effectLst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effectLst>
                                      <a:glow rad="63500">
                                        <a:schemeClr val="accent4">
                                          <a:satMod val="175000"/>
                                          <a:alpha val="40000"/>
                                        </a:schemeClr>
                                      </a:glow>
                                    </a:effectLst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de-DE" b="0" i="1" smtClean="0">
                                        <a:effectLst>
                                          <a:glow rad="63500">
                                            <a:schemeClr val="accent4">
                                              <a:satMod val="175000"/>
                                              <a:alpha val="40000"/>
                                            </a:schemeClr>
                                          </a:glow>
                                        </a:effectLst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b="0" i="1" smtClean="0">
                                        <a:effectLst>
                                          <a:glow rad="63500">
                                            <a:schemeClr val="accent4">
                                              <a:satMod val="175000"/>
                                              <a:alpha val="40000"/>
                                            </a:schemeClr>
                                          </a:glow>
                                        </a:effectLst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</m:d>
                                <m:r>
                                  <a:rPr lang="de-DE" b="0" i="1" smtClean="0">
                                    <a:effectLst>
                                      <a:glow rad="63500">
                                        <a:schemeClr val="accent4">
                                          <a:satMod val="175000"/>
                                          <a:alpha val="40000"/>
                                        </a:schemeClr>
                                      </a:glow>
                                    </a:effectLst>
                                    <a:latin typeface="Cambria Math" panose="02040503050406030204" pitchFamily="18" charset="0"/>
                                  </a:rPr>
                                  <m:t>=0.5</m:t>
                                </m:r>
                              </m:oMath>
                            </m:oMathPara>
                          </a14:m>
                          <a:endParaRPr lang="de-DE" dirty="0">
                            <a:effectLst>
                              <a:glow rad="63500">
                                <a:schemeClr val="accent4">
                                  <a:satMod val="175000"/>
                                  <a:alpha val="40000"/>
                                </a:schemeClr>
                              </a:glow>
                            </a:effectLst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094949539"/>
                      </a:ext>
                    </a:extLst>
                  </a:tr>
                  <a:tr h="66720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Black fur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de-D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de-DE" b="1" i="1" smtClean="0">
                                        <a:latin typeface="Cambria Math" panose="02040503050406030204" pitchFamily="18" charset="0"/>
                                      </a:rPr>
                                      <m:t>𝑾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effectLst>
                                      <a:glow rad="63500">
                                        <a:schemeClr val="accent6">
                                          <a:satMod val="175000"/>
                                          <a:alpha val="40000"/>
                                        </a:schemeClr>
                                      </a:glow>
                                    </a:effectLst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de-DE" b="0" i="1" smtClean="0">
                                        <a:effectLst>
                                          <a:glow rad="63500">
                                            <a:schemeClr val="accent6">
                                              <a:satMod val="175000"/>
                                              <a:alpha val="40000"/>
                                            </a:schemeClr>
                                          </a:glow>
                                        </a:effectLst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de-DE" b="0" i="1" smtClean="0">
                                            <a:effectLst>
                                              <a:glow rad="63500">
                                                <a:schemeClr val="accent6">
                                                  <a:satMod val="175000"/>
                                                  <a:alpha val="40000"/>
                                                </a:schemeClr>
                                              </a:glow>
                                            </a:effectLst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de-DE" b="0" i="1" smtClean="0">
                                            <a:effectLst>
                                              <a:glow rad="63500">
                                                <a:schemeClr val="accent6">
                                                  <a:satMod val="175000"/>
                                                  <a:alpha val="40000"/>
                                                </a:schemeClr>
                                              </a:glow>
                                            </a:effectLst>
                                            <a:latin typeface="Cambria Math" panose="02040503050406030204" pitchFamily="18" charset="0"/>
                                          </a:rPr>
                                          <m:t>𝑊</m:t>
                                        </m:r>
                                      </m:e>
                                    </m:acc>
                                    <m:r>
                                      <a:rPr lang="de-DE" b="0" i="1" smtClean="0">
                                        <a:effectLst>
                                          <a:glow rad="63500">
                                            <a:schemeClr val="accent6">
                                              <a:satMod val="175000"/>
                                              <a:alpha val="40000"/>
                                            </a:schemeClr>
                                          </a:glow>
                                        </a:effectLst>
                                        <a:latin typeface="Cambria Math" panose="02040503050406030204" pitchFamily="18" charset="0"/>
                                      </a:rPr>
                                      <m:t>∩</m:t>
                                    </m:r>
                                    <m:r>
                                      <a:rPr lang="de-DE" b="0" i="1" smtClean="0">
                                        <a:effectLst>
                                          <a:glow rad="63500">
                                            <a:schemeClr val="accent6">
                                              <a:satMod val="175000"/>
                                              <a:alpha val="40000"/>
                                            </a:schemeClr>
                                          </a:glow>
                                        </a:effectLst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</m:d>
                                <m:r>
                                  <a:rPr lang="de-DE" b="0" i="1" smtClean="0">
                                    <a:effectLst>
                                      <a:glow rad="63500">
                                        <a:schemeClr val="accent6">
                                          <a:satMod val="175000"/>
                                          <a:alpha val="40000"/>
                                        </a:schemeClr>
                                      </a:glow>
                                    </a:effectLst>
                                    <a:latin typeface="Cambria Math" panose="02040503050406030204" pitchFamily="18" charset="0"/>
                                  </a:rPr>
                                  <m:t>=0.3</m:t>
                                </m:r>
                              </m:oMath>
                            </m:oMathPara>
                          </a14:m>
                          <a:endParaRPr lang="de-DE" dirty="0">
                            <a:effectLst>
                              <a:glow rad="63500">
                                <a:schemeClr val="accent6">
                                  <a:satMod val="175000"/>
                                  <a:alpha val="40000"/>
                                </a:schemeClr>
                              </a:glow>
                            </a:effectLst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effectLst>
                                      <a:glow rad="63500">
                                        <a:schemeClr val="accent6">
                                          <a:satMod val="175000"/>
                                          <a:alpha val="40000"/>
                                        </a:schemeClr>
                                      </a:glow>
                                    </a:effectLst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de-DE" b="0" i="1" smtClean="0">
                                        <a:effectLst>
                                          <a:glow rad="63500">
                                            <a:schemeClr val="accent6">
                                              <a:satMod val="175000"/>
                                              <a:alpha val="40000"/>
                                            </a:schemeClr>
                                          </a:glow>
                                        </a:effectLst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de-DE" b="0" i="1" smtClean="0">
                                            <a:effectLst>
                                              <a:glow rad="63500">
                                                <a:schemeClr val="accent6">
                                                  <a:satMod val="175000"/>
                                                  <a:alpha val="40000"/>
                                                </a:schemeClr>
                                              </a:glow>
                                            </a:effectLst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de-DE" b="0" i="1" smtClean="0">
                                            <a:effectLst>
                                              <a:glow rad="63500">
                                                <a:schemeClr val="accent6">
                                                  <a:satMod val="175000"/>
                                                  <a:alpha val="40000"/>
                                                </a:schemeClr>
                                              </a:glow>
                                            </a:effectLst>
                                            <a:latin typeface="Cambria Math" panose="02040503050406030204" pitchFamily="18" charset="0"/>
                                          </a:rPr>
                                          <m:t>𝑊</m:t>
                                        </m:r>
                                      </m:e>
                                    </m:acc>
                                    <m:r>
                                      <a:rPr lang="de-DE" b="0" i="1" smtClean="0">
                                        <a:effectLst>
                                          <a:glow rad="63500">
                                            <a:schemeClr val="accent6">
                                              <a:satMod val="175000"/>
                                              <a:alpha val="40000"/>
                                            </a:schemeClr>
                                          </a:glow>
                                        </a:effectLst>
                                        <a:latin typeface="Cambria Math" panose="02040503050406030204" pitchFamily="18" charset="0"/>
                                      </a:rPr>
                                      <m:t>∩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lang="de-DE" b="0" i="1" smtClean="0">
                                            <a:effectLst>
                                              <a:glow rad="63500">
                                                <a:schemeClr val="accent6">
                                                  <a:satMod val="175000"/>
                                                  <a:alpha val="40000"/>
                                                </a:schemeClr>
                                              </a:glow>
                                            </a:effectLst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de-DE" b="0" i="1" smtClean="0">
                                            <a:effectLst>
                                              <a:glow rad="63500">
                                                <a:schemeClr val="accent6">
                                                  <a:satMod val="175000"/>
                                                  <a:alpha val="40000"/>
                                                </a:schemeClr>
                                              </a:glow>
                                            </a:effectLst>
                                            <a:latin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</m:e>
                                    </m:acc>
                                  </m:e>
                                </m:d>
                                <m:r>
                                  <a:rPr lang="de-DE" b="0" i="1" smtClean="0">
                                    <a:effectLst>
                                      <a:glow rad="63500">
                                        <a:schemeClr val="accent6">
                                          <a:satMod val="175000"/>
                                          <a:alpha val="40000"/>
                                        </a:schemeClr>
                                      </a:glow>
                                    </a:effectLst>
                                    <a:latin typeface="Cambria Math" panose="02040503050406030204" pitchFamily="18" charset="0"/>
                                  </a:rPr>
                                  <m:t>=0.2</m:t>
                                </m:r>
                              </m:oMath>
                            </m:oMathPara>
                          </a14:m>
                          <a:endParaRPr lang="de-DE" dirty="0">
                            <a:effectLst>
                              <a:glow rad="63500">
                                <a:schemeClr val="accent6">
                                  <a:satMod val="175000"/>
                                  <a:alpha val="40000"/>
                                </a:schemeClr>
                              </a:glow>
                            </a:effectLst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effectLst>
                                      <a:glow rad="63500">
                                        <a:schemeClr val="accent6">
                                          <a:satMod val="175000"/>
                                          <a:alpha val="40000"/>
                                        </a:schemeClr>
                                      </a:glow>
                                    </a:effectLst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de-DE" b="0" i="1" smtClean="0">
                                        <a:effectLst>
                                          <a:glow rad="63500">
                                            <a:schemeClr val="accent6">
                                              <a:satMod val="175000"/>
                                              <a:alpha val="40000"/>
                                            </a:schemeClr>
                                          </a:glow>
                                        </a:effectLst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de-DE" b="0" i="1" smtClean="0">
                                            <a:effectLst>
                                              <a:glow rad="63500">
                                                <a:schemeClr val="accent6">
                                                  <a:satMod val="175000"/>
                                                  <a:alpha val="40000"/>
                                                </a:schemeClr>
                                              </a:glow>
                                            </a:effectLst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de-DE" b="0" i="1" smtClean="0">
                                            <a:effectLst>
                                              <a:glow rad="63500">
                                                <a:schemeClr val="accent6">
                                                  <a:satMod val="175000"/>
                                                  <a:alpha val="40000"/>
                                                </a:schemeClr>
                                              </a:glow>
                                            </a:effectLst>
                                            <a:latin typeface="Cambria Math" panose="02040503050406030204" pitchFamily="18" charset="0"/>
                                          </a:rPr>
                                          <m:t>𝑊</m:t>
                                        </m:r>
                                      </m:e>
                                    </m:acc>
                                  </m:e>
                                </m:d>
                                <m:r>
                                  <a:rPr lang="de-DE" b="0" i="1" smtClean="0">
                                    <a:effectLst>
                                      <a:glow rad="63500">
                                        <a:schemeClr val="accent6">
                                          <a:satMod val="175000"/>
                                          <a:alpha val="40000"/>
                                        </a:schemeClr>
                                      </a:glow>
                                    </a:effectLst>
                                    <a:latin typeface="Cambria Math" panose="02040503050406030204" pitchFamily="18" charset="0"/>
                                  </a:rPr>
                                  <m:t>=0.5</m:t>
                                </m:r>
                              </m:oMath>
                            </m:oMathPara>
                          </a14:m>
                          <a:endParaRPr lang="de-DE" dirty="0">
                            <a:effectLst>
                              <a:glow rad="63500">
                                <a:schemeClr val="accent6">
                                  <a:satMod val="175000"/>
                                  <a:alpha val="40000"/>
                                </a:schemeClr>
                              </a:glow>
                            </a:effectLst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264113361"/>
                      </a:ext>
                    </a:extLst>
                  </a:tr>
                  <a:tr h="64154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Sum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de-DE" b="0" i="1" smtClean="0">
                                  <a:effectLst>
                                    <a:glow rad="63500">
                                      <a:schemeClr val="accent2">
                                        <a:satMod val="175000"/>
                                        <a:alpha val="40000"/>
                                      </a:scheme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de-DE" b="0" i="1" smtClean="0">
                                      <a:effectLst>
                                        <a:glow rad="63500">
                                          <a:schemeClr val="accent2">
                                            <a:satMod val="175000"/>
                                            <a:alpha val="40000"/>
                                          </a:schemeClr>
                                        </a:glo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b="0" i="1" smtClean="0">
                                      <a:effectLst>
                                        <a:glow rad="63500">
                                          <a:schemeClr val="accent2">
                                            <a:satMod val="175000"/>
                                            <a:alpha val="40000"/>
                                          </a:schemeClr>
                                        </a:glow>
                                      </a:effectLst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  <m:r>
                                <a:rPr lang="de-DE" b="0" i="1" smtClean="0">
                                  <a:effectLst>
                                    <a:glow rad="63500">
                                      <a:schemeClr val="accent2">
                                        <a:satMod val="175000"/>
                                        <a:alpha val="40000"/>
                                      </a:scheme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  <m:t>=0.</m:t>
                              </m:r>
                            </m:oMath>
                          </a14:m>
                          <a:r>
                            <a:rPr lang="de-DE" dirty="0">
                              <a:effectLst>
                                <a:glow rad="63500">
                                  <a:schemeClr val="accent2">
                                    <a:satMod val="175000"/>
                                    <a:alpha val="40000"/>
                                  </a:schemeClr>
                                </a:glow>
                              </a:effectLst>
                            </a:rPr>
                            <a:t>4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effectLst>
                                      <a:glow rad="63500">
                                        <a:schemeClr val="accent2">
                                          <a:satMod val="175000"/>
                                          <a:alpha val="40000"/>
                                        </a:schemeClr>
                                      </a:glow>
                                    </a:effectLst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de-DE" b="0" i="1" smtClean="0">
                                        <a:effectLst>
                                          <a:glow rad="63500">
                                            <a:schemeClr val="accent2">
                                              <a:satMod val="175000"/>
                                              <a:alpha val="40000"/>
                                            </a:schemeClr>
                                          </a:glow>
                                        </a:effectLst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de-DE" b="0" i="1" smtClean="0">
                                            <a:effectLst>
                                              <a:glow rad="63500">
                                                <a:schemeClr val="accent2">
                                                  <a:satMod val="175000"/>
                                                  <a:alpha val="40000"/>
                                                </a:schemeClr>
                                              </a:glow>
                                            </a:effectLst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de-DE" b="0" i="1" smtClean="0">
                                            <a:effectLst>
                                              <a:glow rad="63500">
                                                <a:schemeClr val="accent2">
                                                  <a:satMod val="175000"/>
                                                  <a:alpha val="40000"/>
                                                </a:schemeClr>
                                              </a:glow>
                                            </a:effectLst>
                                            <a:latin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</m:e>
                                    </m:acc>
                                  </m:e>
                                </m:d>
                                <m:r>
                                  <a:rPr lang="de-DE" b="0" i="1" smtClean="0">
                                    <a:effectLst>
                                      <a:glow rad="63500">
                                        <a:schemeClr val="accent2">
                                          <a:satMod val="175000"/>
                                          <a:alpha val="40000"/>
                                        </a:schemeClr>
                                      </a:glow>
                                    </a:effectLst>
                                    <a:latin typeface="Cambria Math" panose="02040503050406030204" pitchFamily="18" charset="0"/>
                                  </a:rPr>
                                  <m:t>=0.6</m:t>
                                </m:r>
                              </m:oMath>
                            </m:oMathPara>
                          </a14:m>
                          <a:endParaRPr lang="de-DE" dirty="0">
                            <a:effectLst>
                              <a:glow rad="63500">
                                <a:schemeClr val="accent2">
                                  <a:satMod val="175000"/>
                                  <a:alpha val="40000"/>
                                </a:schemeClr>
                              </a:glow>
                            </a:effectLst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effectLst>
                                      <a:glow rad="63500">
                                        <a:schemeClr val="accent2">
                                          <a:satMod val="175000"/>
                                          <a:alpha val="40000"/>
                                        </a:schemeClr>
                                      </a:glow>
                                    </a:effectLst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de-DE" b="0" i="1" smtClean="0">
                                        <a:effectLst>
                                          <a:glow rad="63500">
                                            <a:schemeClr val="accent2">
                                              <a:satMod val="175000"/>
                                              <a:alpha val="40000"/>
                                            </a:schemeClr>
                                          </a:glow>
                                        </a:effectLst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de-DE" b="0" i="0" smtClean="0">
                                        <a:effectLst>
                                          <a:glow rad="63500">
                                            <a:schemeClr val="accent2">
                                              <a:satMod val="175000"/>
                                              <a:alpha val="40000"/>
                                            </a:schemeClr>
                                          </a:glow>
                                        </a:effectLst>
                                        <a:latin typeface="Cambria Math" panose="02040503050406030204" pitchFamily="18" charset="0"/>
                                      </a:rPr>
                                      <m:t>Ω</m:t>
                                    </m:r>
                                  </m:e>
                                </m:d>
                                <m:r>
                                  <a:rPr lang="de-DE" b="0" i="1" smtClean="0">
                                    <a:effectLst>
                                      <a:glow rad="63500">
                                        <a:schemeClr val="accent2">
                                          <a:satMod val="175000"/>
                                          <a:alpha val="40000"/>
                                        </a:schemeClr>
                                      </a:glow>
                                    </a:effectLst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de-DE" dirty="0">
                            <a:effectLst>
                              <a:glow rad="63500">
                                <a:schemeClr val="accent2">
                                  <a:satMod val="175000"/>
                                  <a:alpha val="40000"/>
                                </a:schemeClr>
                              </a:glow>
                            </a:effectLst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00836938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1" name="Tabelle 31">
                <a:extLst>
                  <a:ext uri="{FF2B5EF4-FFF2-40B4-BE49-F238E27FC236}">
                    <a16:creationId xmlns:a16="http://schemas.microsoft.com/office/drawing/2014/main" id="{4E33DC69-B3C9-9E96-C0D4-CDEF4F4E280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49595991"/>
                  </p:ext>
                </p:extLst>
              </p:nvPr>
            </p:nvGraphicFramePr>
            <p:xfrm>
              <a:off x="663418" y="3805262"/>
              <a:ext cx="6413710" cy="2643752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134166">
                      <a:extLst>
                        <a:ext uri="{9D8B030D-6E8A-4147-A177-3AD203B41FA5}">
                          <a16:colId xmlns:a16="http://schemas.microsoft.com/office/drawing/2014/main" val="1485922670"/>
                        </a:ext>
                      </a:extLst>
                    </a:gridCol>
                    <a:gridCol w="1759848">
                      <a:extLst>
                        <a:ext uri="{9D8B030D-6E8A-4147-A177-3AD203B41FA5}">
                          <a16:colId xmlns:a16="http://schemas.microsoft.com/office/drawing/2014/main" val="2498114203"/>
                        </a:ext>
                      </a:extLst>
                    </a:gridCol>
                    <a:gridCol w="1759848">
                      <a:extLst>
                        <a:ext uri="{9D8B030D-6E8A-4147-A177-3AD203B41FA5}">
                          <a16:colId xmlns:a16="http://schemas.microsoft.com/office/drawing/2014/main" val="1209160121"/>
                        </a:ext>
                      </a:extLst>
                    </a:gridCol>
                    <a:gridCol w="1759848">
                      <a:extLst>
                        <a:ext uri="{9D8B030D-6E8A-4147-A177-3AD203B41FA5}">
                          <a16:colId xmlns:a16="http://schemas.microsoft.com/office/drawing/2014/main" val="783585915"/>
                        </a:ext>
                      </a:extLst>
                    </a:gridCol>
                  </a:tblGrid>
                  <a:tr h="667800">
                    <a:tc>
                      <a:txBody>
                        <a:bodyPr/>
                        <a:lstStyle/>
                        <a:p>
                          <a:pPr algn="ctr"/>
                          <a:endParaRPr lang="de-DE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7"/>
                          <a:stretch>
                            <a:fillRect l="-64706" t="-2727" r="-201730" b="-2963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7"/>
                          <a:stretch>
                            <a:fillRect l="-164706" t="-2727" r="-101730" b="-2963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Sum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376786103"/>
                      </a:ext>
                    </a:extLst>
                  </a:tr>
                  <a:tr h="667203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7"/>
                          <a:stretch>
                            <a:fillRect l="-538" t="-103670" r="-468817" b="-1990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7"/>
                          <a:stretch>
                            <a:fillRect l="-64706" t="-103670" r="-201730" b="-1990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7"/>
                          <a:stretch>
                            <a:fillRect l="-164706" t="-103670" r="-101730" b="-1990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7"/>
                          <a:stretch>
                            <a:fillRect l="-264706" t="-103670" r="-1730" b="-19908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94949539"/>
                      </a:ext>
                    </a:extLst>
                  </a:tr>
                  <a:tr h="667203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7"/>
                          <a:stretch>
                            <a:fillRect l="-538" t="-201818" r="-468817" b="-97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7"/>
                          <a:stretch>
                            <a:fillRect l="-64706" t="-201818" r="-201730" b="-97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7"/>
                          <a:stretch>
                            <a:fillRect l="-164706" t="-201818" r="-101730" b="-97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7"/>
                          <a:stretch>
                            <a:fillRect l="-264706" t="-201818" r="-1730" b="-9727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64113361"/>
                      </a:ext>
                    </a:extLst>
                  </a:tr>
                  <a:tr h="64154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Sum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7"/>
                          <a:stretch>
                            <a:fillRect l="-64706" t="-316190" r="-201730" b="-19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7"/>
                          <a:stretch>
                            <a:fillRect l="-164706" t="-316190" r="-101730" b="-19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7"/>
                          <a:stretch>
                            <a:fillRect l="-264706" t="-316190" r="-1730" b="-19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0836938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E8E8527D-570A-888D-18C9-CFECAF2B8B4F}"/>
                  </a:ext>
                </a:extLst>
              </p:cNvPr>
              <p:cNvSpPr txBox="1"/>
              <p:nvPr/>
            </p:nvSpPr>
            <p:spPr>
              <a:xfrm>
                <a:off x="3434166" y="2842451"/>
                <a:ext cx="5422575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dirty="0"/>
                  <a:t>Kunden, die Männer und zufrieden sind: 30%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∩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de-DE" dirty="0"/>
              </a:p>
              <a:p>
                <a:r>
                  <a:rPr lang="de-DE" dirty="0"/>
                  <a:t>Kunden, die Frauen und zufrieden sind: 40%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̅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</m:acc>
                    <m:r>
                      <a:rPr lang="de-DE" b="0" i="1" smtClean="0">
                        <a:latin typeface="Cambria Math" panose="02040503050406030204" pitchFamily="18" charset="0"/>
                      </a:rPr>
                      <m:t>∩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de-DE" dirty="0"/>
              </a:p>
              <a:p>
                <a:r>
                  <a:rPr lang="de-DE" dirty="0"/>
                  <a:t>Kunden, die zufrieden sind: 70%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de-DE" dirty="0"/>
              </a:p>
            </p:txBody>
          </p:sp>
        </mc:Choice>
        <mc:Fallback xmlns="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E8E8527D-570A-888D-18C9-CFECAF2B8B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4166" y="2842451"/>
                <a:ext cx="5422575" cy="923330"/>
              </a:xfrm>
              <a:prstGeom prst="rect">
                <a:avLst/>
              </a:prstGeom>
              <a:blipFill>
                <a:blip r:embed="rId28"/>
                <a:stretch>
                  <a:fillRect l="-899" t="-3289" b="-921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9458183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6E4EE3-489D-0BCB-D750-44B708A44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Addition </a:t>
            </a:r>
            <a:r>
              <a:rPr lang="de-DE" dirty="0" err="1"/>
              <a:t>rule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FBD52293-4690-CA29-BE8F-56F3CC3C228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238928" cy="1948700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∩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∩</m:t>
                        </m:r>
                        <m:acc>
                          <m:accPr>
                            <m:chr m:val="̅"/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acc>
                      </m:e>
                    </m:d>
                  </m:oMath>
                </a14:m>
                <a:endParaRPr lang="de-DE" dirty="0"/>
              </a:p>
              <a:p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1=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acc>
                      </m:e>
                    </m:d>
                  </m:oMath>
                </a14:m>
                <a:endParaRPr lang="de-DE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FBD52293-4690-CA29-BE8F-56F3CC3C22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238928" cy="1948700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8ED12329-A938-5887-1F07-C8CFC46C3929}"/>
              </a:ext>
            </a:extLst>
          </p:cNvPr>
          <p:cNvCxnSpPr>
            <a:cxnSpLocks/>
          </p:cNvCxnSpPr>
          <p:nvPr/>
        </p:nvCxnSpPr>
        <p:spPr>
          <a:xfrm flipV="1">
            <a:off x="7962900" y="1248886"/>
            <a:ext cx="982980" cy="404654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id="{F8ADC2EC-F5E8-87D0-9FD1-F87D9FC8D377}"/>
              </a:ext>
            </a:extLst>
          </p:cNvPr>
          <p:cNvCxnSpPr>
            <a:cxnSpLocks/>
          </p:cNvCxnSpPr>
          <p:nvPr/>
        </p:nvCxnSpPr>
        <p:spPr>
          <a:xfrm>
            <a:off x="7962900" y="1882140"/>
            <a:ext cx="982980" cy="456406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03E784F5-BB09-8566-D397-E4D956D9B570}"/>
              </a:ext>
            </a:extLst>
          </p:cNvPr>
          <p:cNvCxnSpPr>
            <a:cxnSpLocks/>
          </p:cNvCxnSpPr>
          <p:nvPr/>
        </p:nvCxnSpPr>
        <p:spPr>
          <a:xfrm flipV="1">
            <a:off x="9532620" y="563880"/>
            <a:ext cx="982980" cy="404654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991902AF-EA5B-9E2E-FA8D-FF2687342689}"/>
              </a:ext>
            </a:extLst>
          </p:cNvPr>
          <p:cNvCxnSpPr>
            <a:cxnSpLocks/>
          </p:cNvCxnSpPr>
          <p:nvPr/>
        </p:nvCxnSpPr>
        <p:spPr>
          <a:xfrm>
            <a:off x="9532620" y="1197134"/>
            <a:ext cx="982980" cy="456406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4D8D8533-479C-4E42-1060-1828A90F0971}"/>
              </a:ext>
            </a:extLst>
          </p:cNvPr>
          <p:cNvCxnSpPr>
            <a:cxnSpLocks/>
          </p:cNvCxnSpPr>
          <p:nvPr/>
        </p:nvCxnSpPr>
        <p:spPr>
          <a:xfrm flipV="1">
            <a:off x="9532620" y="1996440"/>
            <a:ext cx="982980" cy="404654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E270E0F7-C5FF-A640-78F9-D052E02999DF}"/>
              </a:ext>
            </a:extLst>
          </p:cNvPr>
          <p:cNvCxnSpPr>
            <a:cxnSpLocks/>
          </p:cNvCxnSpPr>
          <p:nvPr/>
        </p:nvCxnSpPr>
        <p:spPr>
          <a:xfrm>
            <a:off x="9532620" y="2629694"/>
            <a:ext cx="982980" cy="456406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B305459F-EA41-6E31-E16B-8A3012BF6CD6}"/>
                  </a:ext>
                </a:extLst>
              </p:cNvPr>
              <p:cNvSpPr txBox="1"/>
              <p:nvPr/>
            </p:nvSpPr>
            <p:spPr>
              <a:xfrm>
                <a:off x="9008519" y="2214195"/>
                <a:ext cx="451470" cy="4624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acc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B305459F-EA41-6E31-E16B-8A3012BF6C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8519" y="2214195"/>
                <a:ext cx="451470" cy="462434"/>
              </a:xfrm>
              <a:prstGeom prst="rect">
                <a:avLst/>
              </a:prstGeom>
              <a:blipFill>
                <a:blip r:embed="rId3"/>
                <a:stretch>
                  <a:fillRect r="-3648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D44EACAB-B3CE-559B-457D-CDAD4AAEBFEA}"/>
                  </a:ext>
                </a:extLst>
              </p:cNvPr>
              <p:cNvSpPr txBox="1"/>
              <p:nvPr/>
            </p:nvSpPr>
            <p:spPr>
              <a:xfrm>
                <a:off x="9008520" y="914350"/>
                <a:ext cx="45146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D44EACAB-B3CE-559B-457D-CDAD4AAEBF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8520" y="914350"/>
                <a:ext cx="451469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2B8210CE-14CF-13E9-938F-3808D648B2AA}"/>
                  </a:ext>
                </a:extLst>
              </p:cNvPr>
              <p:cNvSpPr txBox="1"/>
              <p:nvPr/>
            </p:nvSpPr>
            <p:spPr>
              <a:xfrm>
                <a:off x="10515600" y="2944791"/>
                <a:ext cx="55739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acc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2B8210CE-14CF-13E9-938F-3808D648B2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5600" y="2944791"/>
                <a:ext cx="557397" cy="461665"/>
              </a:xfrm>
              <a:prstGeom prst="rect">
                <a:avLst/>
              </a:prstGeom>
              <a:blipFill>
                <a:blip r:embed="rId5"/>
                <a:stretch>
                  <a:fillRect r="-989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F25D5BB7-329C-2E76-BE45-6A560F946A30}"/>
                  </a:ext>
                </a:extLst>
              </p:cNvPr>
              <p:cNvSpPr txBox="1"/>
              <p:nvPr/>
            </p:nvSpPr>
            <p:spPr>
              <a:xfrm>
                <a:off x="10515599" y="1451213"/>
                <a:ext cx="55739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acc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F25D5BB7-329C-2E76-BE45-6A560F946A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5599" y="1451213"/>
                <a:ext cx="557397" cy="461665"/>
              </a:xfrm>
              <a:prstGeom prst="rect">
                <a:avLst/>
              </a:prstGeom>
              <a:blipFill>
                <a:blip r:embed="rId6"/>
                <a:stretch>
                  <a:fillRect r="-989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ABA1361C-077C-9BA1-1C8D-07C10888D27B}"/>
                  </a:ext>
                </a:extLst>
              </p:cNvPr>
              <p:cNvSpPr txBox="1"/>
              <p:nvPr/>
            </p:nvSpPr>
            <p:spPr>
              <a:xfrm>
                <a:off x="10515599" y="293608"/>
                <a:ext cx="55739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ABA1361C-077C-9BA1-1C8D-07C10888D2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5599" y="293608"/>
                <a:ext cx="557396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0A9CAF5E-560F-7B06-EA65-5CAF44358AFC}"/>
                  </a:ext>
                </a:extLst>
              </p:cNvPr>
              <p:cNvSpPr txBox="1"/>
              <p:nvPr/>
            </p:nvSpPr>
            <p:spPr>
              <a:xfrm>
                <a:off x="10515598" y="1790700"/>
                <a:ext cx="55739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0A9CAF5E-560F-7B06-EA65-5CAF44358A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5598" y="1790700"/>
                <a:ext cx="557396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658C5387-472E-7D29-953F-A2A6E3846671}"/>
                  </a:ext>
                </a:extLst>
              </p:cNvPr>
              <p:cNvSpPr txBox="1"/>
              <p:nvPr/>
            </p:nvSpPr>
            <p:spPr>
              <a:xfrm rot="20251336">
                <a:off x="7801267" y="1216083"/>
                <a:ext cx="1016496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=0.4</m:t>
                      </m:r>
                    </m:oMath>
                  </m:oMathPara>
                </a14:m>
                <a:endParaRPr lang="de-DE" sz="1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658C5387-472E-7D29-953F-A2A6E38466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251336">
                <a:off x="7801267" y="1216083"/>
                <a:ext cx="1016496" cy="246221"/>
              </a:xfrm>
              <a:prstGeom prst="rect">
                <a:avLst/>
              </a:prstGeom>
              <a:blipFill>
                <a:blip r:embed="rId9"/>
                <a:stretch>
                  <a:fillRect l="-2353" r="-4118" b="-392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CE823460-73E5-AADF-2D00-CD0A5D357D3F}"/>
                  </a:ext>
                </a:extLst>
              </p:cNvPr>
              <p:cNvSpPr txBox="1"/>
              <p:nvPr/>
            </p:nvSpPr>
            <p:spPr>
              <a:xfrm rot="1543878">
                <a:off x="7758151" y="2108111"/>
                <a:ext cx="1016496" cy="2467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acc>
                        </m:e>
                      </m:d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=0.6</m:t>
                      </m:r>
                    </m:oMath>
                  </m:oMathPara>
                </a14:m>
                <a:endParaRPr lang="de-DE" sz="1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CE823460-73E5-AADF-2D00-CD0A5D357D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543878">
                <a:off x="7758151" y="2108111"/>
                <a:ext cx="1016496" cy="246799"/>
              </a:xfrm>
              <a:prstGeom prst="rect">
                <a:avLst/>
              </a:prstGeom>
              <a:blipFill>
                <a:blip r:embed="rId10"/>
                <a:stretch>
                  <a:fillRect l="-4167" r="-2381" b="-454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feld 23">
                <a:extLst>
                  <a:ext uri="{FF2B5EF4-FFF2-40B4-BE49-F238E27FC236}">
                    <a16:creationId xmlns:a16="http://schemas.microsoft.com/office/drawing/2014/main" id="{8372AA36-C1E9-0DF4-EAC1-E4DB3CE3CFEB}"/>
                  </a:ext>
                </a:extLst>
              </p:cNvPr>
              <p:cNvSpPr txBox="1"/>
              <p:nvPr/>
            </p:nvSpPr>
            <p:spPr>
              <a:xfrm rot="20213512">
                <a:off x="9234864" y="484948"/>
                <a:ext cx="1398844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e>
                          <m: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=0.25</m:t>
                      </m:r>
                    </m:oMath>
                  </m:oMathPara>
                </a14:m>
                <a:endParaRPr lang="de-DE" sz="1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4" name="Textfeld 23">
                <a:extLst>
                  <a:ext uri="{FF2B5EF4-FFF2-40B4-BE49-F238E27FC236}">
                    <a16:creationId xmlns:a16="http://schemas.microsoft.com/office/drawing/2014/main" id="{8372AA36-C1E9-0DF4-EAC1-E4DB3CE3CF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213512">
                <a:off x="9234864" y="484948"/>
                <a:ext cx="1398844" cy="246221"/>
              </a:xfrm>
              <a:prstGeom prst="rect">
                <a:avLst/>
              </a:prstGeom>
              <a:blipFill>
                <a:blip r:embed="rId11"/>
                <a:stretch>
                  <a:fillRect l="-1754" t="-781" r="-2632" b="-312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feld 26">
                <a:extLst>
                  <a:ext uri="{FF2B5EF4-FFF2-40B4-BE49-F238E27FC236}">
                    <a16:creationId xmlns:a16="http://schemas.microsoft.com/office/drawing/2014/main" id="{5B213B79-8637-AEFF-4833-DD43201C33E7}"/>
                  </a:ext>
                </a:extLst>
              </p:cNvPr>
              <p:cNvSpPr txBox="1"/>
              <p:nvPr/>
            </p:nvSpPr>
            <p:spPr>
              <a:xfrm rot="1488054">
                <a:off x="9364947" y="1196913"/>
                <a:ext cx="1398844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</m:acc>
                        </m:e>
                        <m:e>
                          <m: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=0.75</m:t>
                      </m:r>
                    </m:oMath>
                  </m:oMathPara>
                </a14:m>
                <a:endParaRPr lang="de-DE" sz="1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7" name="Textfeld 26">
                <a:extLst>
                  <a:ext uri="{FF2B5EF4-FFF2-40B4-BE49-F238E27FC236}">
                    <a16:creationId xmlns:a16="http://schemas.microsoft.com/office/drawing/2014/main" id="{5B213B79-8637-AEFF-4833-DD43201C33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488054">
                <a:off x="9364947" y="1196913"/>
                <a:ext cx="1398844" cy="246221"/>
              </a:xfrm>
              <a:prstGeom prst="rect">
                <a:avLst/>
              </a:prstGeom>
              <a:blipFill>
                <a:blip r:embed="rId12"/>
                <a:stretch>
                  <a:fillRect l="-2655" r="-2212" b="-375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feld 29">
                <a:extLst>
                  <a:ext uri="{FF2B5EF4-FFF2-40B4-BE49-F238E27FC236}">
                    <a16:creationId xmlns:a16="http://schemas.microsoft.com/office/drawing/2014/main" id="{393D6298-DA76-7CE3-B0C8-1BBC14D204BB}"/>
                  </a:ext>
                </a:extLst>
              </p:cNvPr>
              <p:cNvSpPr txBox="1"/>
              <p:nvPr/>
            </p:nvSpPr>
            <p:spPr>
              <a:xfrm rot="20213512">
                <a:off x="9269254" y="1967743"/>
                <a:ext cx="1319207" cy="2467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e>
                          <m:acc>
                            <m:accPr>
                              <m:chr m:val="̅"/>
                              <m:ctrlP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acc>
                        </m:e>
                      </m:d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=0.</m:t>
                      </m:r>
                      <m:acc>
                        <m:accPr>
                          <m:chr m:val="̅"/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e>
                      </m:acc>
                    </m:oMath>
                  </m:oMathPara>
                </a14:m>
                <a:endParaRPr lang="de-DE" sz="1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0" name="Textfeld 29">
                <a:extLst>
                  <a:ext uri="{FF2B5EF4-FFF2-40B4-BE49-F238E27FC236}">
                    <a16:creationId xmlns:a16="http://schemas.microsoft.com/office/drawing/2014/main" id="{393D6298-DA76-7CE3-B0C8-1BBC14D204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213512">
                <a:off x="9269254" y="1967743"/>
                <a:ext cx="1319207" cy="246799"/>
              </a:xfrm>
              <a:prstGeom prst="rect">
                <a:avLst/>
              </a:prstGeom>
              <a:blipFill>
                <a:blip r:embed="rId13"/>
                <a:stretch>
                  <a:fillRect l="-1852" t="-12903" r="-12963" b="-322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feld 31">
                <a:extLst>
                  <a:ext uri="{FF2B5EF4-FFF2-40B4-BE49-F238E27FC236}">
                    <a16:creationId xmlns:a16="http://schemas.microsoft.com/office/drawing/2014/main" id="{BA707F75-EA33-CA4D-7B82-8BB2293D44F4}"/>
                  </a:ext>
                </a:extLst>
              </p:cNvPr>
              <p:cNvSpPr txBox="1"/>
              <p:nvPr/>
            </p:nvSpPr>
            <p:spPr>
              <a:xfrm rot="1488054">
                <a:off x="9257056" y="2847625"/>
                <a:ext cx="1255793" cy="2467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acc>
                        </m:e>
                        <m:e>
                          <m:acc>
                            <m:accPr>
                              <m:chr m:val="̅"/>
                              <m:ctrlP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acc>
                        </m:e>
                      </m:d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=0.</m:t>
                      </m:r>
                      <m:acc>
                        <m:accPr>
                          <m:chr m:val="̅"/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acc>
                    </m:oMath>
                  </m:oMathPara>
                </a14:m>
                <a:endParaRPr lang="de-DE" sz="1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2" name="Textfeld 31">
                <a:extLst>
                  <a:ext uri="{FF2B5EF4-FFF2-40B4-BE49-F238E27FC236}">
                    <a16:creationId xmlns:a16="http://schemas.microsoft.com/office/drawing/2014/main" id="{BA707F75-EA33-CA4D-7B82-8BB2293D44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488054">
                <a:off x="9257056" y="2847625"/>
                <a:ext cx="1255793" cy="246799"/>
              </a:xfrm>
              <a:prstGeom prst="rect">
                <a:avLst/>
              </a:prstGeom>
              <a:blipFill>
                <a:blip r:embed="rId14"/>
                <a:stretch>
                  <a:fillRect l="-2927" r="-19024" b="-403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Ellipse 32">
            <a:extLst>
              <a:ext uri="{FF2B5EF4-FFF2-40B4-BE49-F238E27FC236}">
                <a16:creationId xmlns:a16="http://schemas.microsoft.com/office/drawing/2014/main" id="{A8801586-4C22-167D-8900-DD635CFCD26A}"/>
              </a:ext>
            </a:extLst>
          </p:cNvPr>
          <p:cNvSpPr/>
          <p:nvPr/>
        </p:nvSpPr>
        <p:spPr>
          <a:xfrm>
            <a:off x="7568618" y="1653540"/>
            <a:ext cx="226920" cy="23981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6C33FD4F-AB28-CEA6-D770-B978CE19A77D}"/>
              </a:ext>
            </a:extLst>
          </p:cNvPr>
          <p:cNvCxnSpPr>
            <a:cxnSpLocks/>
          </p:cNvCxnSpPr>
          <p:nvPr/>
        </p:nvCxnSpPr>
        <p:spPr>
          <a:xfrm flipV="1">
            <a:off x="7962900" y="4681965"/>
            <a:ext cx="982980" cy="404654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r Verbinder 34">
            <a:extLst>
              <a:ext uri="{FF2B5EF4-FFF2-40B4-BE49-F238E27FC236}">
                <a16:creationId xmlns:a16="http://schemas.microsoft.com/office/drawing/2014/main" id="{58BDD097-A946-2E7F-7D4C-E0FDD7AD46DA}"/>
              </a:ext>
            </a:extLst>
          </p:cNvPr>
          <p:cNvCxnSpPr>
            <a:cxnSpLocks/>
          </p:cNvCxnSpPr>
          <p:nvPr/>
        </p:nvCxnSpPr>
        <p:spPr>
          <a:xfrm>
            <a:off x="7962900" y="5315219"/>
            <a:ext cx="982980" cy="456406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913E982C-3F07-DB06-8805-6DA6E0408D74}"/>
              </a:ext>
            </a:extLst>
          </p:cNvPr>
          <p:cNvCxnSpPr>
            <a:cxnSpLocks/>
          </p:cNvCxnSpPr>
          <p:nvPr/>
        </p:nvCxnSpPr>
        <p:spPr>
          <a:xfrm flipV="1">
            <a:off x="9532620" y="3996959"/>
            <a:ext cx="982980" cy="404654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r Verbinder 36">
            <a:extLst>
              <a:ext uri="{FF2B5EF4-FFF2-40B4-BE49-F238E27FC236}">
                <a16:creationId xmlns:a16="http://schemas.microsoft.com/office/drawing/2014/main" id="{ED76B945-D709-1D53-890B-A91DCA15C7E5}"/>
              </a:ext>
            </a:extLst>
          </p:cNvPr>
          <p:cNvCxnSpPr>
            <a:cxnSpLocks/>
          </p:cNvCxnSpPr>
          <p:nvPr/>
        </p:nvCxnSpPr>
        <p:spPr>
          <a:xfrm>
            <a:off x="9532620" y="4630213"/>
            <a:ext cx="982980" cy="456406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30FB78C5-FD2D-E2C3-0316-1EDD01386106}"/>
              </a:ext>
            </a:extLst>
          </p:cNvPr>
          <p:cNvCxnSpPr>
            <a:cxnSpLocks/>
          </p:cNvCxnSpPr>
          <p:nvPr/>
        </p:nvCxnSpPr>
        <p:spPr>
          <a:xfrm flipV="1">
            <a:off x="9532620" y="5429519"/>
            <a:ext cx="982980" cy="404654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r Verbinder 38">
            <a:extLst>
              <a:ext uri="{FF2B5EF4-FFF2-40B4-BE49-F238E27FC236}">
                <a16:creationId xmlns:a16="http://schemas.microsoft.com/office/drawing/2014/main" id="{CD781A46-EA70-0197-2670-31B14912C383}"/>
              </a:ext>
            </a:extLst>
          </p:cNvPr>
          <p:cNvCxnSpPr>
            <a:cxnSpLocks/>
          </p:cNvCxnSpPr>
          <p:nvPr/>
        </p:nvCxnSpPr>
        <p:spPr>
          <a:xfrm>
            <a:off x="9532620" y="6062773"/>
            <a:ext cx="982980" cy="456406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feld 39">
                <a:extLst>
                  <a:ext uri="{FF2B5EF4-FFF2-40B4-BE49-F238E27FC236}">
                    <a16:creationId xmlns:a16="http://schemas.microsoft.com/office/drawing/2014/main" id="{23ACAB59-AC08-E978-3685-660034E97A55}"/>
                  </a:ext>
                </a:extLst>
              </p:cNvPr>
              <p:cNvSpPr txBox="1"/>
              <p:nvPr/>
            </p:nvSpPr>
            <p:spPr>
              <a:xfrm>
                <a:off x="9008519" y="5647274"/>
                <a:ext cx="55739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acc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40" name="Textfeld 39">
                <a:extLst>
                  <a:ext uri="{FF2B5EF4-FFF2-40B4-BE49-F238E27FC236}">
                    <a16:creationId xmlns:a16="http://schemas.microsoft.com/office/drawing/2014/main" id="{23ACAB59-AC08-E978-3685-660034E97A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8519" y="5647274"/>
                <a:ext cx="557397" cy="461665"/>
              </a:xfrm>
              <a:prstGeom prst="rect">
                <a:avLst/>
              </a:prstGeom>
              <a:blipFill>
                <a:blip r:embed="rId15"/>
                <a:stretch>
                  <a:fillRect r="-989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feld 40">
                <a:extLst>
                  <a:ext uri="{FF2B5EF4-FFF2-40B4-BE49-F238E27FC236}">
                    <a16:creationId xmlns:a16="http://schemas.microsoft.com/office/drawing/2014/main" id="{DAFD6CCB-9E7B-99FB-F313-7DDA3677D572}"/>
                  </a:ext>
                </a:extLst>
              </p:cNvPr>
              <p:cNvSpPr txBox="1"/>
              <p:nvPr/>
            </p:nvSpPr>
            <p:spPr>
              <a:xfrm>
                <a:off x="9008520" y="4347429"/>
                <a:ext cx="55739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41" name="Textfeld 40">
                <a:extLst>
                  <a:ext uri="{FF2B5EF4-FFF2-40B4-BE49-F238E27FC236}">
                    <a16:creationId xmlns:a16="http://schemas.microsoft.com/office/drawing/2014/main" id="{DAFD6CCB-9E7B-99FB-F313-7DDA3677D5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8520" y="4347429"/>
                <a:ext cx="557396" cy="46166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feld 41">
                <a:extLst>
                  <a:ext uri="{FF2B5EF4-FFF2-40B4-BE49-F238E27FC236}">
                    <a16:creationId xmlns:a16="http://schemas.microsoft.com/office/drawing/2014/main" id="{6C70AB61-1238-830A-9EDD-DAF02D4981EB}"/>
                  </a:ext>
                </a:extLst>
              </p:cNvPr>
              <p:cNvSpPr txBox="1"/>
              <p:nvPr/>
            </p:nvSpPr>
            <p:spPr>
              <a:xfrm>
                <a:off x="10515600" y="6377870"/>
                <a:ext cx="451470" cy="4624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acc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42" name="Textfeld 41">
                <a:extLst>
                  <a:ext uri="{FF2B5EF4-FFF2-40B4-BE49-F238E27FC236}">
                    <a16:creationId xmlns:a16="http://schemas.microsoft.com/office/drawing/2014/main" id="{6C70AB61-1238-830A-9EDD-DAF02D4981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5600" y="6377870"/>
                <a:ext cx="451470" cy="462434"/>
              </a:xfrm>
              <a:prstGeom prst="rect">
                <a:avLst/>
              </a:prstGeom>
              <a:blipFill>
                <a:blip r:embed="rId17"/>
                <a:stretch>
                  <a:fillRect r="-3648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feld 42">
                <a:extLst>
                  <a:ext uri="{FF2B5EF4-FFF2-40B4-BE49-F238E27FC236}">
                    <a16:creationId xmlns:a16="http://schemas.microsoft.com/office/drawing/2014/main" id="{6D699F99-7E6F-8AD9-F23B-9F28B5EE182B}"/>
                  </a:ext>
                </a:extLst>
              </p:cNvPr>
              <p:cNvSpPr txBox="1"/>
              <p:nvPr/>
            </p:nvSpPr>
            <p:spPr>
              <a:xfrm>
                <a:off x="10515599" y="4884292"/>
                <a:ext cx="451470" cy="4624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acc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43" name="Textfeld 42">
                <a:extLst>
                  <a:ext uri="{FF2B5EF4-FFF2-40B4-BE49-F238E27FC236}">
                    <a16:creationId xmlns:a16="http://schemas.microsoft.com/office/drawing/2014/main" id="{6D699F99-7E6F-8AD9-F23B-9F28B5EE18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5599" y="4884292"/>
                <a:ext cx="451470" cy="462434"/>
              </a:xfrm>
              <a:prstGeom prst="rect">
                <a:avLst/>
              </a:prstGeom>
              <a:blipFill>
                <a:blip r:embed="rId18"/>
                <a:stretch>
                  <a:fillRect r="-3648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feld 43">
                <a:extLst>
                  <a:ext uri="{FF2B5EF4-FFF2-40B4-BE49-F238E27FC236}">
                    <a16:creationId xmlns:a16="http://schemas.microsoft.com/office/drawing/2014/main" id="{2502B1CA-959A-377E-340D-5E238F04BBEE}"/>
                  </a:ext>
                </a:extLst>
              </p:cNvPr>
              <p:cNvSpPr txBox="1"/>
              <p:nvPr/>
            </p:nvSpPr>
            <p:spPr>
              <a:xfrm>
                <a:off x="10515599" y="3726687"/>
                <a:ext cx="45146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44" name="Textfeld 43">
                <a:extLst>
                  <a:ext uri="{FF2B5EF4-FFF2-40B4-BE49-F238E27FC236}">
                    <a16:creationId xmlns:a16="http://schemas.microsoft.com/office/drawing/2014/main" id="{2502B1CA-959A-377E-340D-5E238F04BB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5599" y="3726687"/>
                <a:ext cx="451469" cy="461665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feld 44">
                <a:extLst>
                  <a:ext uri="{FF2B5EF4-FFF2-40B4-BE49-F238E27FC236}">
                    <a16:creationId xmlns:a16="http://schemas.microsoft.com/office/drawing/2014/main" id="{FCA7C5B7-881D-0F0C-2CA8-530982E26EB0}"/>
                  </a:ext>
                </a:extLst>
              </p:cNvPr>
              <p:cNvSpPr txBox="1"/>
              <p:nvPr/>
            </p:nvSpPr>
            <p:spPr>
              <a:xfrm>
                <a:off x="10515598" y="5223779"/>
                <a:ext cx="45146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45" name="Textfeld 44">
                <a:extLst>
                  <a:ext uri="{FF2B5EF4-FFF2-40B4-BE49-F238E27FC236}">
                    <a16:creationId xmlns:a16="http://schemas.microsoft.com/office/drawing/2014/main" id="{FCA7C5B7-881D-0F0C-2CA8-530982E26E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5598" y="5223779"/>
                <a:ext cx="451469" cy="461665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feld 45">
                <a:extLst>
                  <a:ext uri="{FF2B5EF4-FFF2-40B4-BE49-F238E27FC236}">
                    <a16:creationId xmlns:a16="http://schemas.microsoft.com/office/drawing/2014/main" id="{04012DB5-C674-0C3C-0841-F0FE9A89FA6F}"/>
                  </a:ext>
                </a:extLst>
              </p:cNvPr>
              <p:cNvSpPr txBox="1"/>
              <p:nvPr/>
            </p:nvSpPr>
            <p:spPr>
              <a:xfrm rot="20251336">
                <a:off x="7753276" y="4664467"/>
                <a:ext cx="1089209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d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de-DE" sz="1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6" name="Textfeld 45">
                <a:extLst>
                  <a:ext uri="{FF2B5EF4-FFF2-40B4-BE49-F238E27FC236}">
                    <a16:creationId xmlns:a16="http://schemas.microsoft.com/office/drawing/2014/main" id="{04012DB5-C674-0C3C-0841-F0FE9A89FA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251336">
                <a:off x="7753276" y="4664467"/>
                <a:ext cx="1089209" cy="246221"/>
              </a:xfrm>
              <a:prstGeom prst="rect">
                <a:avLst/>
              </a:prstGeom>
              <a:blipFill>
                <a:blip r:embed="rId21"/>
                <a:stretch>
                  <a:fillRect l="-2198" r="-3846" b="-280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feld 46">
                <a:extLst>
                  <a:ext uri="{FF2B5EF4-FFF2-40B4-BE49-F238E27FC236}">
                    <a16:creationId xmlns:a16="http://schemas.microsoft.com/office/drawing/2014/main" id="{7719EB73-4048-A478-6D1D-8CE77EAAB258}"/>
                  </a:ext>
                </a:extLst>
              </p:cNvPr>
              <p:cNvSpPr txBox="1"/>
              <p:nvPr/>
            </p:nvSpPr>
            <p:spPr>
              <a:xfrm rot="1543878">
                <a:off x="7711569" y="5504999"/>
                <a:ext cx="1089209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</m:acc>
                        </m:e>
                      </m:d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de-DE" sz="1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7" name="Textfeld 46">
                <a:extLst>
                  <a:ext uri="{FF2B5EF4-FFF2-40B4-BE49-F238E27FC236}">
                    <a16:creationId xmlns:a16="http://schemas.microsoft.com/office/drawing/2014/main" id="{7719EB73-4048-A478-6D1D-8CE77EAAB2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543878">
                <a:off x="7711569" y="5504999"/>
                <a:ext cx="1089209" cy="246221"/>
              </a:xfrm>
              <a:prstGeom prst="rect">
                <a:avLst/>
              </a:prstGeom>
              <a:blipFill>
                <a:blip r:embed="rId22"/>
                <a:stretch>
                  <a:fillRect l="-3352" r="-2793" b="-434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feld 47">
                <a:extLst>
                  <a:ext uri="{FF2B5EF4-FFF2-40B4-BE49-F238E27FC236}">
                    <a16:creationId xmlns:a16="http://schemas.microsoft.com/office/drawing/2014/main" id="{CBB71530-134B-BFA6-49C7-007BF6CA5D82}"/>
                  </a:ext>
                </a:extLst>
              </p:cNvPr>
              <p:cNvSpPr txBox="1"/>
              <p:nvPr/>
            </p:nvSpPr>
            <p:spPr>
              <a:xfrm rot="20213512">
                <a:off x="9196698" y="3978657"/>
                <a:ext cx="1285032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e>
                          <m: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d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=0.2</m:t>
                      </m:r>
                    </m:oMath>
                  </m:oMathPara>
                </a14:m>
                <a:endParaRPr lang="de-DE" sz="1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8" name="Textfeld 47">
                <a:extLst>
                  <a:ext uri="{FF2B5EF4-FFF2-40B4-BE49-F238E27FC236}">
                    <a16:creationId xmlns:a16="http://schemas.microsoft.com/office/drawing/2014/main" id="{CBB71530-134B-BFA6-49C7-007BF6CA5D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213512">
                <a:off x="9196698" y="3978657"/>
                <a:ext cx="1285032" cy="246221"/>
              </a:xfrm>
              <a:prstGeom prst="rect">
                <a:avLst/>
              </a:prstGeom>
              <a:blipFill>
                <a:blip r:embed="rId23"/>
                <a:stretch>
                  <a:fillRect l="-1905" r="-3333" b="-330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feld 48">
                <a:extLst>
                  <a:ext uri="{FF2B5EF4-FFF2-40B4-BE49-F238E27FC236}">
                    <a16:creationId xmlns:a16="http://schemas.microsoft.com/office/drawing/2014/main" id="{F1099A56-7E3D-0514-B0AC-A3030F4AB5B2}"/>
                  </a:ext>
                </a:extLst>
              </p:cNvPr>
              <p:cNvSpPr txBox="1"/>
              <p:nvPr/>
            </p:nvSpPr>
            <p:spPr>
              <a:xfrm rot="1488054">
                <a:off x="9452679" y="4622206"/>
                <a:ext cx="1285032" cy="2467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acc>
                        </m:e>
                        <m:e>
                          <m: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d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=0.8</m:t>
                      </m:r>
                    </m:oMath>
                  </m:oMathPara>
                </a14:m>
                <a:endParaRPr lang="de-DE" sz="1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9" name="Textfeld 48">
                <a:extLst>
                  <a:ext uri="{FF2B5EF4-FFF2-40B4-BE49-F238E27FC236}">
                    <a16:creationId xmlns:a16="http://schemas.microsoft.com/office/drawing/2014/main" id="{F1099A56-7E3D-0514-B0AC-A3030F4AB5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488054">
                <a:off x="9452679" y="4622206"/>
                <a:ext cx="1285032" cy="246799"/>
              </a:xfrm>
              <a:prstGeom prst="rect">
                <a:avLst/>
              </a:prstGeom>
              <a:blipFill>
                <a:blip r:embed="rId24"/>
                <a:stretch>
                  <a:fillRect l="-2857" r="-1429" b="-315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feld 49">
                <a:extLst>
                  <a:ext uri="{FF2B5EF4-FFF2-40B4-BE49-F238E27FC236}">
                    <a16:creationId xmlns:a16="http://schemas.microsoft.com/office/drawing/2014/main" id="{37337E36-5ACE-911A-B4C1-501621AC5ED1}"/>
                  </a:ext>
                </a:extLst>
              </p:cNvPr>
              <p:cNvSpPr txBox="1"/>
              <p:nvPr/>
            </p:nvSpPr>
            <p:spPr>
              <a:xfrm rot="20213512">
                <a:off x="9337654" y="5378353"/>
                <a:ext cx="1285032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e>
                          <m:acc>
                            <m:accPr>
                              <m:chr m:val="̅"/>
                              <m:ctrlP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</m:acc>
                        </m:e>
                      </m:d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=0.6</m:t>
                      </m:r>
                    </m:oMath>
                  </m:oMathPara>
                </a14:m>
                <a:endParaRPr lang="de-DE" sz="1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0" name="Textfeld 49">
                <a:extLst>
                  <a:ext uri="{FF2B5EF4-FFF2-40B4-BE49-F238E27FC236}">
                    <a16:creationId xmlns:a16="http://schemas.microsoft.com/office/drawing/2014/main" id="{37337E36-5ACE-911A-B4C1-501621AC5E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213512">
                <a:off x="9337654" y="5378353"/>
                <a:ext cx="1285032" cy="246221"/>
              </a:xfrm>
              <a:prstGeom prst="rect">
                <a:avLst/>
              </a:prstGeom>
              <a:blipFill>
                <a:blip r:embed="rId25"/>
                <a:stretch>
                  <a:fillRect l="-1896" r="-2844" b="-330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feld 50">
                <a:extLst>
                  <a:ext uri="{FF2B5EF4-FFF2-40B4-BE49-F238E27FC236}">
                    <a16:creationId xmlns:a16="http://schemas.microsoft.com/office/drawing/2014/main" id="{07226E11-1427-5EC9-ECC9-8951582909B6}"/>
                  </a:ext>
                </a:extLst>
              </p:cNvPr>
              <p:cNvSpPr txBox="1"/>
              <p:nvPr/>
            </p:nvSpPr>
            <p:spPr>
              <a:xfrm rot="1488054">
                <a:off x="9243814" y="6254470"/>
                <a:ext cx="1285032" cy="2467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acc>
                        </m:e>
                        <m:e>
                          <m:acc>
                            <m:accPr>
                              <m:chr m:val="̅"/>
                              <m:ctrlP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</m:acc>
                        </m:e>
                      </m:d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=0.4</m:t>
                      </m:r>
                    </m:oMath>
                  </m:oMathPara>
                </a14:m>
                <a:endParaRPr lang="de-DE" sz="1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1" name="Textfeld 50">
                <a:extLst>
                  <a:ext uri="{FF2B5EF4-FFF2-40B4-BE49-F238E27FC236}">
                    <a16:creationId xmlns:a16="http://schemas.microsoft.com/office/drawing/2014/main" id="{07226E11-1427-5EC9-ECC9-8951582909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488054">
                <a:off x="9243814" y="6254470"/>
                <a:ext cx="1285032" cy="246799"/>
              </a:xfrm>
              <a:prstGeom prst="rect">
                <a:avLst/>
              </a:prstGeom>
              <a:blipFill>
                <a:blip r:embed="rId26"/>
                <a:stretch>
                  <a:fillRect l="-2871" r="-1914" b="-396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Ellipse 51">
            <a:extLst>
              <a:ext uri="{FF2B5EF4-FFF2-40B4-BE49-F238E27FC236}">
                <a16:creationId xmlns:a16="http://schemas.microsoft.com/office/drawing/2014/main" id="{66CF92F8-5D6B-82B0-FC0F-62705171B5B4}"/>
              </a:ext>
            </a:extLst>
          </p:cNvPr>
          <p:cNvSpPr/>
          <p:nvPr/>
        </p:nvSpPr>
        <p:spPr>
          <a:xfrm>
            <a:off x="7568618" y="5086619"/>
            <a:ext cx="226920" cy="23981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1" name="Tabelle 31">
                <a:extLst>
                  <a:ext uri="{FF2B5EF4-FFF2-40B4-BE49-F238E27FC236}">
                    <a16:creationId xmlns:a16="http://schemas.microsoft.com/office/drawing/2014/main" id="{4E33DC69-B3C9-9E96-C0D4-CDEF4F4E280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57119961"/>
                  </p:ext>
                </p:extLst>
              </p:nvPr>
            </p:nvGraphicFramePr>
            <p:xfrm>
              <a:off x="663418" y="3805262"/>
              <a:ext cx="6413710" cy="2643752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134166">
                      <a:extLst>
                        <a:ext uri="{9D8B030D-6E8A-4147-A177-3AD203B41FA5}">
                          <a16:colId xmlns:a16="http://schemas.microsoft.com/office/drawing/2014/main" val="1485922670"/>
                        </a:ext>
                      </a:extLst>
                    </a:gridCol>
                    <a:gridCol w="1759848">
                      <a:extLst>
                        <a:ext uri="{9D8B030D-6E8A-4147-A177-3AD203B41FA5}">
                          <a16:colId xmlns:a16="http://schemas.microsoft.com/office/drawing/2014/main" val="2498114203"/>
                        </a:ext>
                      </a:extLst>
                    </a:gridCol>
                    <a:gridCol w="1759848">
                      <a:extLst>
                        <a:ext uri="{9D8B030D-6E8A-4147-A177-3AD203B41FA5}">
                          <a16:colId xmlns:a16="http://schemas.microsoft.com/office/drawing/2014/main" val="1209160121"/>
                        </a:ext>
                      </a:extLst>
                    </a:gridCol>
                    <a:gridCol w="1759848">
                      <a:extLst>
                        <a:ext uri="{9D8B030D-6E8A-4147-A177-3AD203B41FA5}">
                          <a16:colId xmlns:a16="http://schemas.microsoft.com/office/drawing/2014/main" val="783585915"/>
                        </a:ext>
                      </a:extLst>
                    </a:gridCol>
                  </a:tblGrid>
                  <a:tr h="667800">
                    <a:tc>
                      <a:txBody>
                        <a:bodyPr/>
                        <a:lstStyle/>
                        <a:p>
                          <a:pPr algn="ctr"/>
                          <a:endParaRPr lang="de-DE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Cat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1" i="1" smtClean="0">
                                    <a:latin typeface="Cambria Math" panose="02040503050406030204" pitchFamily="18" charset="0"/>
                                  </a:rPr>
                                  <m:t>𝑪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Dog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de-D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de-DE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Sum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376786103"/>
                      </a:ext>
                    </a:extLst>
                  </a:tr>
                  <a:tr h="66720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White fur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1" i="1" smtClean="0"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effectLst>
                                      <a:glow rad="63500">
                                        <a:schemeClr val="accent4">
                                          <a:satMod val="175000"/>
                                          <a:alpha val="40000"/>
                                        </a:schemeClr>
                                      </a:glow>
                                    </a:effectLst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de-DE" b="0" i="1" smtClean="0">
                                        <a:effectLst>
                                          <a:glow rad="63500">
                                            <a:schemeClr val="accent4">
                                              <a:satMod val="175000"/>
                                              <a:alpha val="40000"/>
                                            </a:schemeClr>
                                          </a:glow>
                                        </a:effectLst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b="0" i="1" smtClean="0">
                                        <a:effectLst>
                                          <a:glow rad="63500">
                                            <a:schemeClr val="accent4">
                                              <a:satMod val="175000"/>
                                              <a:alpha val="40000"/>
                                            </a:schemeClr>
                                          </a:glow>
                                        </a:effectLst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  <m:r>
                                      <a:rPr lang="de-DE" b="0" i="1" smtClean="0">
                                        <a:effectLst>
                                          <a:glow rad="63500">
                                            <a:schemeClr val="accent4">
                                              <a:satMod val="175000"/>
                                              <a:alpha val="40000"/>
                                            </a:schemeClr>
                                          </a:glow>
                                        </a:effectLst>
                                        <a:latin typeface="Cambria Math" panose="02040503050406030204" pitchFamily="18" charset="0"/>
                                      </a:rPr>
                                      <m:t>∩</m:t>
                                    </m:r>
                                    <m:r>
                                      <a:rPr lang="de-DE" b="0" i="1" smtClean="0">
                                        <a:effectLst>
                                          <a:glow rad="63500">
                                            <a:schemeClr val="accent4">
                                              <a:satMod val="175000"/>
                                              <a:alpha val="40000"/>
                                            </a:schemeClr>
                                          </a:glow>
                                        </a:effectLst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</m:d>
                                <m:r>
                                  <a:rPr lang="de-DE" b="0" i="1" smtClean="0">
                                    <a:effectLst>
                                      <a:glow rad="63500">
                                        <a:schemeClr val="accent4">
                                          <a:satMod val="175000"/>
                                          <a:alpha val="40000"/>
                                        </a:schemeClr>
                                      </a:glow>
                                    </a:effectLst>
                                    <a:latin typeface="Cambria Math" panose="02040503050406030204" pitchFamily="18" charset="0"/>
                                  </a:rPr>
                                  <m:t>=0.1</m:t>
                                </m:r>
                              </m:oMath>
                            </m:oMathPara>
                          </a14:m>
                          <a:endParaRPr lang="de-DE" dirty="0">
                            <a:effectLst>
                              <a:glow rad="63500">
                                <a:schemeClr val="accent4">
                                  <a:satMod val="175000"/>
                                  <a:alpha val="40000"/>
                                </a:schemeClr>
                              </a:glow>
                            </a:effectLst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effectLst>
                                      <a:glow rad="63500">
                                        <a:schemeClr val="accent6">
                                          <a:satMod val="175000"/>
                                          <a:alpha val="40000"/>
                                        </a:schemeClr>
                                      </a:glow>
                                    </a:effectLst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de-DE" b="0" i="1" smtClean="0">
                                        <a:effectLst>
                                          <a:glow rad="63500">
                                            <a:schemeClr val="accent6">
                                              <a:satMod val="175000"/>
                                              <a:alpha val="40000"/>
                                            </a:schemeClr>
                                          </a:glow>
                                        </a:effectLst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b="0" i="1" smtClean="0">
                                        <a:effectLst>
                                          <a:glow rad="63500">
                                            <a:schemeClr val="accent6">
                                              <a:satMod val="175000"/>
                                              <a:alpha val="40000"/>
                                            </a:schemeClr>
                                          </a:glow>
                                        </a:effectLst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  <m:r>
                                      <a:rPr lang="de-DE" b="0" i="1" smtClean="0">
                                        <a:effectLst>
                                          <a:glow rad="63500">
                                            <a:schemeClr val="accent6">
                                              <a:satMod val="175000"/>
                                              <a:alpha val="40000"/>
                                            </a:schemeClr>
                                          </a:glow>
                                        </a:effectLst>
                                        <a:latin typeface="Cambria Math" panose="02040503050406030204" pitchFamily="18" charset="0"/>
                                      </a:rPr>
                                      <m:t>∩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lang="de-DE" b="0" i="1" smtClean="0">
                                            <a:effectLst>
                                              <a:glow rad="63500">
                                                <a:schemeClr val="accent6">
                                                  <a:satMod val="175000"/>
                                                  <a:alpha val="40000"/>
                                                </a:schemeClr>
                                              </a:glow>
                                            </a:effectLst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de-DE" b="0" i="1" smtClean="0">
                                            <a:effectLst>
                                              <a:glow rad="63500">
                                                <a:schemeClr val="accent6">
                                                  <a:satMod val="175000"/>
                                                  <a:alpha val="40000"/>
                                                </a:schemeClr>
                                              </a:glow>
                                            </a:effectLst>
                                            <a:latin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</m:e>
                                    </m:acc>
                                  </m:e>
                                </m:d>
                                <m:r>
                                  <a:rPr lang="de-DE" b="0" i="1" smtClean="0">
                                    <a:effectLst>
                                      <a:glow rad="63500">
                                        <a:schemeClr val="accent6">
                                          <a:satMod val="175000"/>
                                          <a:alpha val="40000"/>
                                        </a:schemeClr>
                                      </a:glow>
                                    </a:effectLst>
                                    <a:latin typeface="Cambria Math" panose="02040503050406030204" pitchFamily="18" charset="0"/>
                                  </a:rPr>
                                  <m:t>=0.4</m:t>
                                </m:r>
                              </m:oMath>
                            </m:oMathPara>
                          </a14:m>
                          <a:endParaRPr lang="de-DE" dirty="0">
                            <a:effectLst>
                              <a:glow rad="63500">
                                <a:schemeClr val="accent6">
                                  <a:satMod val="175000"/>
                                  <a:alpha val="40000"/>
                                </a:schemeClr>
                              </a:glow>
                            </a:effectLst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effectLst>
                                      <a:glow rad="63500">
                                        <a:schemeClr val="accent2">
                                          <a:satMod val="175000"/>
                                          <a:alpha val="40000"/>
                                        </a:schemeClr>
                                      </a:glow>
                                    </a:effectLst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de-DE" b="0" i="1" smtClean="0">
                                        <a:effectLst>
                                          <a:glow rad="63500">
                                            <a:schemeClr val="accent2">
                                              <a:satMod val="175000"/>
                                              <a:alpha val="40000"/>
                                            </a:schemeClr>
                                          </a:glow>
                                        </a:effectLst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b="0" i="1" smtClean="0">
                                        <a:effectLst>
                                          <a:glow rad="63500">
                                            <a:schemeClr val="accent2">
                                              <a:satMod val="175000"/>
                                              <a:alpha val="40000"/>
                                            </a:schemeClr>
                                          </a:glow>
                                        </a:effectLst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</m:d>
                                <m:r>
                                  <a:rPr lang="de-DE" b="0" i="1" smtClean="0">
                                    <a:effectLst>
                                      <a:glow rad="63500">
                                        <a:schemeClr val="accent2">
                                          <a:satMod val="175000"/>
                                          <a:alpha val="40000"/>
                                        </a:schemeClr>
                                      </a:glow>
                                    </a:effectLst>
                                    <a:latin typeface="Cambria Math" panose="02040503050406030204" pitchFamily="18" charset="0"/>
                                  </a:rPr>
                                  <m:t>=0.5</m:t>
                                </m:r>
                              </m:oMath>
                            </m:oMathPara>
                          </a14:m>
                          <a:endParaRPr lang="de-DE" dirty="0">
                            <a:effectLst>
                              <a:glow rad="63500">
                                <a:schemeClr val="accent2">
                                  <a:satMod val="175000"/>
                                  <a:alpha val="40000"/>
                                </a:schemeClr>
                              </a:glow>
                            </a:effectLst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094949539"/>
                      </a:ext>
                    </a:extLst>
                  </a:tr>
                  <a:tr h="66720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Black fur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de-D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de-DE" b="1" i="1" smtClean="0">
                                        <a:latin typeface="Cambria Math" panose="02040503050406030204" pitchFamily="18" charset="0"/>
                                      </a:rPr>
                                      <m:t>𝑾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effectLst>
                                      <a:glow rad="63500">
                                        <a:schemeClr val="accent4">
                                          <a:satMod val="175000"/>
                                          <a:alpha val="40000"/>
                                        </a:schemeClr>
                                      </a:glow>
                                    </a:effectLst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de-DE" b="0" i="1" smtClean="0">
                                        <a:effectLst>
                                          <a:glow rad="63500">
                                            <a:schemeClr val="accent4">
                                              <a:satMod val="175000"/>
                                              <a:alpha val="40000"/>
                                            </a:schemeClr>
                                          </a:glow>
                                        </a:effectLst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de-DE" b="0" i="1" smtClean="0">
                                            <a:effectLst>
                                              <a:glow rad="63500">
                                                <a:schemeClr val="accent4">
                                                  <a:satMod val="175000"/>
                                                  <a:alpha val="40000"/>
                                                </a:schemeClr>
                                              </a:glow>
                                            </a:effectLst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de-DE" b="0" i="1" smtClean="0">
                                            <a:effectLst>
                                              <a:glow rad="63500">
                                                <a:schemeClr val="accent4">
                                                  <a:satMod val="175000"/>
                                                  <a:alpha val="40000"/>
                                                </a:schemeClr>
                                              </a:glow>
                                            </a:effectLst>
                                            <a:latin typeface="Cambria Math" panose="02040503050406030204" pitchFamily="18" charset="0"/>
                                          </a:rPr>
                                          <m:t>𝑊</m:t>
                                        </m:r>
                                      </m:e>
                                    </m:acc>
                                    <m:r>
                                      <a:rPr lang="de-DE" b="0" i="1" smtClean="0">
                                        <a:effectLst>
                                          <a:glow rad="63500">
                                            <a:schemeClr val="accent4">
                                              <a:satMod val="175000"/>
                                              <a:alpha val="40000"/>
                                            </a:schemeClr>
                                          </a:glow>
                                        </a:effectLst>
                                        <a:latin typeface="Cambria Math" panose="02040503050406030204" pitchFamily="18" charset="0"/>
                                      </a:rPr>
                                      <m:t>∩</m:t>
                                    </m:r>
                                    <m:r>
                                      <a:rPr lang="de-DE" b="0" i="1" smtClean="0">
                                        <a:effectLst>
                                          <a:glow rad="63500">
                                            <a:schemeClr val="accent4">
                                              <a:satMod val="175000"/>
                                              <a:alpha val="40000"/>
                                            </a:schemeClr>
                                          </a:glow>
                                        </a:effectLst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</m:d>
                                <m:r>
                                  <a:rPr lang="de-DE" b="0" i="1" smtClean="0">
                                    <a:effectLst>
                                      <a:glow rad="63500">
                                        <a:schemeClr val="accent4">
                                          <a:satMod val="175000"/>
                                          <a:alpha val="40000"/>
                                        </a:schemeClr>
                                      </a:glow>
                                    </a:effectLst>
                                    <a:latin typeface="Cambria Math" panose="02040503050406030204" pitchFamily="18" charset="0"/>
                                  </a:rPr>
                                  <m:t>=0.3</m:t>
                                </m:r>
                              </m:oMath>
                            </m:oMathPara>
                          </a14:m>
                          <a:endParaRPr lang="de-DE" dirty="0">
                            <a:effectLst>
                              <a:glow rad="63500">
                                <a:schemeClr val="accent4">
                                  <a:satMod val="175000"/>
                                  <a:alpha val="40000"/>
                                </a:schemeClr>
                              </a:glow>
                            </a:effectLst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effectLst>
                                      <a:glow rad="63500">
                                        <a:schemeClr val="accent6">
                                          <a:satMod val="175000"/>
                                          <a:alpha val="40000"/>
                                        </a:schemeClr>
                                      </a:glow>
                                    </a:effectLst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de-DE" b="0" i="1" smtClean="0">
                                        <a:effectLst>
                                          <a:glow rad="63500">
                                            <a:schemeClr val="accent6">
                                              <a:satMod val="175000"/>
                                              <a:alpha val="40000"/>
                                            </a:schemeClr>
                                          </a:glow>
                                        </a:effectLst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de-DE" b="0" i="1" smtClean="0">
                                            <a:effectLst>
                                              <a:glow rad="63500">
                                                <a:schemeClr val="accent6">
                                                  <a:satMod val="175000"/>
                                                  <a:alpha val="40000"/>
                                                </a:schemeClr>
                                              </a:glow>
                                            </a:effectLst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de-DE" b="0" i="1" smtClean="0">
                                            <a:effectLst>
                                              <a:glow rad="63500">
                                                <a:schemeClr val="accent6">
                                                  <a:satMod val="175000"/>
                                                  <a:alpha val="40000"/>
                                                </a:schemeClr>
                                              </a:glow>
                                            </a:effectLst>
                                            <a:latin typeface="Cambria Math" panose="02040503050406030204" pitchFamily="18" charset="0"/>
                                          </a:rPr>
                                          <m:t>𝑊</m:t>
                                        </m:r>
                                      </m:e>
                                    </m:acc>
                                    <m:r>
                                      <a:rPr lang="de-DE" b="0" i="1" smtClean="0">
                                        <a:effectLst>
                                          <a:glow rad="63500">
                                            <a:schemeClr val="accent6">
                                              <a:satMod val="175000"/>
                                              <a:alpha val="40000"/>
                                            </a:schemeClr>
                                          </a:glow>
                                        </a:effectLst>
                                        <a:latin typeface="Cambria Math" panose="02040503050406030204" pitchFamily="18" charset="0"/>
                                      </a:rPr>
                                      <m:t>∩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lang="de-DE" b="0" i="1" smtClean="0">
                                            <a:effectLst>
                                              <a:glow rad="63500">
                                                <a:schemeClr val="accent6">
                                                  <a:satMod val="175000"/>
                                                  <a:alpha val="40000"/>
                                                </a:schemeClr>
                                              </a:glow>
                                            </a:effectLst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de-DE" b="0" i="1" smtClean="0">
                                            <a:effectLst>
                                              <a:glow rad="63500">
                                                <a:schemeClr val="accent6">
                                                  <a:satMod val="175000"/>
                                                  <a:alpha val="40000"/>
                                                </a:schemeClr>
                                              </a:glow>
                                            </a:effectLst>
                                            <a:latin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</m:e>
                                    </m:acc>
                                  </m:e>
                                </m:d>
                                <m:r>
                                  <a:rPr lang="de-DE" b="0" i="1" smtClean="0">
                                    <a:effectLst>
                                      <a:glow rad="63500">
                                        <a:schemeClr val="accent6">
                                          <a:satMod val="175000"/>
                                          <a:alpha val="40000"/>
                                        </a:schemeClr>
                                      </a:glow>
                                    </a:effectLst>
                                    <a:latin typeface="Cambria Math" panose="02040503050406030204" pitchFamily="18" charset="0"/>
                                  </a:rPr>
                                  <m:t>=0.2</m:t>
                                </m:r>
                              </m:oMath>
                            </m:oMathPara>
                          </a14:m>
                          <a:endParaRPr lang="de-DE" dirty="0">
                            <a:effectLst>
                              <a:glow rad="63500">
                                <a:schemeClr val="accent6">
                                  <a:satMod val="175000"/>
                                  <a:alpha val="40000"/>
                                </a:schemeClr>
                              </a:glow>
                            </a:effectLst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effectLst>
                                      <a:glow rad="63500">
                                        <a:schemeClr val="accent2">
                                          <a:satMod val="175000"/>
                                          <a:alpha val="40000"/>
                                        </a:schemeClr>
                                      </a:glow>
                                    </a:effectLst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de-DE" b="0" i="1" smtClean="0">
                                        <a:effectLst>
                                          <a:glow rad="63500">
                                            <a:schemeClr val="accent2">
                                              <a:satMod val="175000"/>
                                              <a:alpha val="40000"/>
                                            </a:schemeClr>
                                          </a:glow>
                                        </a:effectLst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de-DE" b="0" i="1" smtClean="0">
                                            <a:effectLst>
                                              <a:glow rad="63500">
                                                <a:schemeClr val="accent2">
                                                  <a:satMod val="175000"/>
                                                  <a:alpha val="40000"/>
                                                </a:schemeClr>
                                              </a:glow>
                                            </a:effectLst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de-DE" b="0" i="1" smtClean="0">
                                            <a:effectLst>
                                              <a:glow rad="63500">
                                                <a:schemeClr val="accent2">
                                                  <a:satMod val="175000"/>
                                                  <a:alpha val="40000"/>
                                                </a:schemeClr>
                                              </a:glow>
                                            </a:effectLst>
                                            <a:latin typeface="Cambria Math" panose="02040503050406030204" pitchFamily="18" charset="0"/>
                                          </a:rPr>
                                          <m:t>𝑊</m:t>
                                        </m:r>
                                      </m:e>
                                    </m:acc>
                                  </m:e>
                                </m:d>
                                <m:r>
                                  <a:rPr lang="de-DE" b="0" i="1" smtClean="0">
                                    <a:effectLst>
                                      <a:glow rad="63500">
                                        <a:schemeClr val="accent2">
                                          <a:satMod val="175000"/>
                                          <a:alpha val="40000"/>
                                        </a:schemeClr>
                                      </a:glow>
                                    </a:effectLst>
                                    <a:latin typeface="Cambria Math" panose="02040503050406030204" pitchFamily="18" charset="0"/>
                                  </a:rPr>
                                  <m:t>=0.5</m:t>
                                </m:r>
                              </m:oMath>
                            </m:oMathPara>
                          </a14:m>
                          <a:endParaRPr lang="de-DE" dirty="0">
                            <a:effectLst>
                              <a:glow rad="63500">
                                <a:schemeClr val="accent2">
                                  <a:satMod val="175000"/>
                                  <a:alpha val="40000"/>
                                </a:schemeClr>
                              </a:glow>
                            </a:effectLst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264113361"/>
                      </a:ext>
                    </a:extLst>
                  </a:tr>
                  <a:tr h="64154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Sum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de-DE" b="0" i="1" smtClean="0">
                                  <a:effectLst>
                                    <a:glow rad="63500">
                                      <a:schemeClr val="accent4">
                                        <a:satMod val="175000"/>
                                        <a:alpha val="40000"/>
                                      </a:scheme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de-DE" b="0" i="1" smtClean="0">
                                      <a:effectLst>
                                        <a:glow rad="63500">
                                          <a:schemeClr val="accent4">
                                            <a:satMod val="175000"/>
                                            <a:alpha val="40000"/>
                                          </a:schemeClr>
                                        </a:glo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b="0" i="1" smtClean="0">
                                      <a:effectLst>
                                        <a:glow rad="63500">
                                          <a:schemeClr val="accent4">
                                            <a:satMod val="175000"/>
                                            <a:alpha val="40000"/>
                                          </a:schemeClr>
                                        </a:glow>
                                      </a:effectLst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  <m:r>
                                <a:rPr lang="de-DE" b="0" i="1" smtClean="0">
                                  <a:effectLst>
                                    <a:glow rad="63500">
                                      <a:schemeClr val="accent4">
                                        <a:satMod val="175000"/>
                                        <a:alpha val="40000"/>
                                      </a:scheme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  <m:t>=0.</m:t>
                              </m:r>
                            </m:oMath>
                          </a14:m>
                          <a:r>
                            <a:rPr lang="de-DE" dirty="0">
                              <a:effectLst>
                                <a:glow rad="63500">
                                  <a:schemeClr val="accent4">
                                    <a:satMod val="175000"/>
                                    <a:alpha val="40000"/>
                                  </a:schemeClr>
                                </a:glow>
                              </a:effectLst>
                            </a:rPr>
                            <a:t>4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effectLst>
                                      <a:glow rad="63500">
                                        <a:schemeClr val="accent6">
                                          <a:satMod val="175000"/>
                                          <a:alpha val="40000"/>
                                        </a:schemeClr>
                                      </a:glow>
                                    </a:effectLst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de-DE" b="0" i="1" smtClean="0">
                                        <a:effectLst>
                                          <a:glow rad="63500">
                                            <a:schemeClr val="accent6">
                                              <a:satMod val="175000"/>
                                              <a:alpha val="40000"/>
                                            </a:schemeClr>
                                          </a:glow>
                                        </a:effectLst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de-DE" b="0" i="1" smtClean="0">
                                            <a:effectLst>
                                              <a:glow rad="63500">
                                                <a:schemeClr val="accent6">
                                                  <a:satMod val="175000"/>
                                                  <a:alpha val="40000"/>
                                                </a:schemeClr>
                                              </a:glow>
                                            </a:effectLst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de-DE" b="0" i="1" smtClean="0">
                                            <a:effectLst>
                                              <a:glow rad="63500">
                                                <a:schemeClr val="accent6">
                                                  <a:satMod val="175000"/>
                                                  <a:alpha val="40000"/>
                                                </a:schemeClr>
                                              </a:glow>
                                            </a:effectLst>
                                            <a:latin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</m:e>
                                    </m:acc>
                                  </m:e>
                                </m:d>
                                <m:r>
                                  <a:rPr lang="de-DE" b="0" i="1" smtClean="0">
                                    <a:effectLst>
                                      <a:glow rad="63500">
                                        <a:schemeClr val="accent6">
                                          <a:satMod val="175000"/>
                                          <a:alpha val="40000"/>
                                        </a:schemeClr>
                                      </a:glow>
                                    </a:effectLst>
                                    <a:latin typeface="Cambria Math" panose="02040503050406030204" pitchFamily="18" charset="0"/>
                                  </a:rPr>
                                  <m:t>=0.6</m:t>
                                </m:r>
                              </m:oMath>
                            </m:oMathPara>
                          </a14:m>
                          <a:endParaRPr lang="de-DE" dirty="0">
                            <a:effectLst>
                              <a:glow rad="63500">
                                <a:schemeClr val="accent6">
                                  <a:satMod val="175000"/>
                                  <a:alpha val="40000"/>
                                </a:schemeClr>
                              </a:glow>
                            </a:effectLst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effectLst>
                                      <a:glow rad="63500">
                                        <a:schemeClr val="accent2">
                                          <a:satMod val="175000"/>
                                          <a:alpha val="40000"/>
                                        </a:schemeClr>
                                      </a:glow>
                                    </a:effectLst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de-DE" b="0" i="1" smtClean="0">
                                        <a:effectLst>
                                          <a:glow rad="63500">
                                            <a:schemeClr val="accent2">
                                              <a:satMod val="175000"/>
                                              <a:alpha val="40000"/>
                                            </a:schemeClr>
                                          </a:glow>
                                        </a:effectLst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de-DE" b="0" i="0" smtClean="0">
                                        <a:effectLst>
                                          <a:glow rad="63500">
                                            <a:schemeClr val="accent2">
                                              <a:satMod val="175000"/>
                                              <a:alpha val="40000"/>
                                            </a:schemeClr>
                                          </a:glow>
                                        </a:effectLst>
                                        <a:latin typeface="Cambria Math" panose="02040503050406030204" pitchFamily="18" charset="0"/>
                                      </a:rPr>
                                      <m:t>Ω</m:t>
                                    </m:r>
                                  </m:e>
                                </m:d>
                                <m:r>
                                  <a:rPr lang="de-DE" b="0" i="1" smtClean="0">
                                    <a:effectLst>
                                      <a:glow rad="63500">
                                        <a:schemeClr val="accent2">
                                          <a:satMod val="175000"/>
                                          <a:alpha val="40000"/>
                                        </a:schemeClr>
                                      </a:glow>
                                    </a:effectLst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de-DE" dirty="0">
                            <a:effectLst>
                              <a:glow rad="63500">
                                <a:schemeClr val="accent2">
                                  <a:satMod val="175000"/>
                                  <a:alpha val="40000"/>
                                </a:schemeClr>
                              </a:glow>
                            </a:effectLst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00836938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1" name="Tabelle 31">
                <a:extLst>
                  <a:ext uri="{FF2B5EF4-FFF2-40B4-BE49-F238E27FC236}">
                    <a16:creationId xmlns:a16="http://schemas.microsoft.com/office/drawing/2014/main" id="{4E33DC69-B3C9-9E96-C0D4-CDEF4F4E280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57119961"/>
                  </p:ext>
                </p:extLst>
              </p:nvPr>
            </p:nvGraphicFramePr>
            <p:xfrm>
              <a:off x="663418" y="3805262"/>
              <a:ext cx="6413710" cy="2643752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134166">
                      <a:extLst>
                        <a:ext uri="{9D8B030D-6E8A-4147-A177-3AD203B41FA5}">
                          <a16:colId xmlns:a16="http://schemas.microsoft.com/office/drawing/2014/main" val="1485922670"/>
                        </a:ext>
                      </a:extLst>
                    </a:gridCol>
                    <a:gridCol w="1759848">
                      <a:extLst>
                        <a:ext uri="{9D8B030D-6E8A-4147-A177-3AD203B41FA5}">
                          <a16:colId xmlns:a16="http://schemas.microsoft.com/office/drawing/2014/main" val="2498114203"/>
                        </a:ext>
                      </a:extLst>
                    </a:gridCol>
                    <a:gridCol w="1759848">
                      <a:extLst>
                        <a:ext uri="{9D8B030D-6E8A-4147-A177-3AD203B41FA5}">
                          <a16:colId xmlns:a16="http://schemas.microsoft.com/office/drawing/2014/main" val="1209160121"/>
                        </a:ext>
                      </a:extLst>
                    </a:gridCol>
                    <a:gridCol w="1759848">
                      <a:extLst>
                        <a:ext uri="{9D8B030D-6E8A-4147-A177-3AD203B41FA5}">
                          <a16:colId xmlns:a16="http://schemas.microsoft.com/office/drawing/2014/main" val="783585915"/>
                        </a:ext>
                      </a:extLst>
                    </a:gridCol>
                  </a:tblGrid>
                  <a:tr h="667800">
                    <a:tc>
                      <a:txBody>
                        <a:bodyPr/>
                        <a:lstStyle/>
                        <a:p>
                          <a:pPr algn="ctr"/>
                          <a:endParaRPr lang="de-DE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7"/>
                          <a:stretch>
                            <a:fillRect l="-64706" t="-2727" r="-201730" b="-2963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7"/>
                          <a:stretch>
                            <a:fillRect l="-164706" t="-2727" r="-101730" b="-2963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Sum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376786103"/>
                      </a:ext>
                    </a:extLst>
                  </a:tr>
                  <a:tr h="667203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7"/>
                          <a:stretch>
                            <a:fillRect l="-538" t="-103670" r="-468817" b="-1990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7"/>
                          <a:stretch>
                            <a:fillRect l="-64706" t="-103670" r="-201730" b="-1990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7"/>
                          <a:stretch>
                            <a:fillRect l="-164706" t="-103670" r="-101730" b="-1990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7"/>
                          <a:stretch>
                            <a:fillRect l="-264706" t="-103670" r="-1730" b="-19908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94949539"/>
                      </a:ext>
                    </a:extLst>
                  </a:tr>
                  <a:tr h="667203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7"/>
                          <a:stretch>
                            <a:fillRect l="-538" t="-201818" r="-468817" b="-97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7"/>
                          <a:stretch>
                            <a:fillRect l="-64706" t="-201818" r="-201730" b="-97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7"/>
                          <a:stretch>
                            <a:fillRect l="-164706" t="-201818" r="-101730" b="-97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7"/>
                          <a:stretch>
                            <a:fillRect l="-264706" t="-201818" r="-1730" b="-9727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64113361"/>
                      </a:ext>
                    </a:extLst>
                  </a:tr>
                  <a:tr h="64154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Sum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7"/>
                          <a:stretch>
                            <a:fillRect l="-64706" t="-316190" r="-201730" b="-19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7"/>
                          <a:stretch>
                            <a:fillRect l="-164706" t="-316190" r="-101730" b="-19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7"/>
                          <a:stretch>
                            <a:fillRect l="-264706" t="-316190" r="-1730" b="-19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0836938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87007579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6E4EE3-489D-0BCB-D750-44B708A44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Product</a:t>
            </a:r>
            <a:r>
              <a:rPr lang="de-DE" dirty="0"/>
              <a:t> </a:t>
            </a:r>
            <a:r>
              <a:rPr lang="de-DE" dirty="0" err="1"/>
              <a:t>rule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FBD52293-4690-CA29-BE8F-56F3CC3C228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238928" cy="1948700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∩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de-DE" dirty="0"/>
              </a:p>
              <a:p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∩</m:t>
                        </m:r>
                        <m:r>
                          <m:rPr>
                            <m:sty m:val="p"/>
                          </m:rPr>
                          <a:rPr lang="de-DE" b="0" i="1" smtClean="0">
                            <a:latin typeface="Cambria Math" panose="02040503050406030204" pitchFamily="18" charset="0"/>
                          </a:rPr>
                          <m:t>B</m:t>
                        </m:r>
                      </m:e>
                    </m:d>
                  </m:oMath>
                </a14:m>
                <a:endParaRPr lang="de-DE" dirty="0"/>
              </a:p>
              <a:p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de-DE" i="1">
                        <a:latin typeface="Cambria Math" panose="02040503050406030204" pitchFamily="18" charset="0"/>
                      </a:rPr>
                      <m:t>⋅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</m:oMath>
                </a14:m>
                <a:endParaRPr lang="de-DE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FBD52293-4690-CA29-BE8F-56F3CC3C22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238928" cy="1948700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8ED12329-A938-5887-1F07-C8CFC46C3929}"/>
              </a:ext>
            </a:extLst>
          </p:cNvPr>
          <p:cNvCxnSpPr>
            <a:cxnSpLocks/>
          </p:cNvCxnSpPr>
          <p:nvPr/>
        </p:nvCxnSpPr>
        <p:spPr>
          <a:xfrm flipV="1">
            <a:off x="7962900" y="1248886"/>
            <a:ext cx="982980" cy="404654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id="{F8ADC2EC-F5E8-87D0-9FD1-F87D9FC8D377}"/>
              </a:ext>
            </a:extLst>
          </p:cNvPr>
          <p:cNvCxnSpPr>
            <a:cxnSpLocks/>
          </p:cNvCxnSpPr>
          <p:nvPr/>
        </p:nvCxnSpPr>
        <p:spPr>
          <a:xfrm>
            <a:off x="7962900" y="1882140"/>
            <a:ext cx="982980" cy="456406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03E784F5-BB09-8566-D397-E4D956D9B570}"/>
              </a:ext>
            </a:extLst>
          </p:cNvPr>
          <p:cNvCxnSpPr>
            <a:cxnSpLocks/>
          </p:cNvCxnSpPr>
          <p:nvPr/>
        </p:nvCxnSpPr>
        <p:spPr>
          <a:xfrm flipV="1">
            <a:off x="9532620" y="563880"/>
            <a:ext cx="982980" cy="404654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991902AF-EA5B-9E2E-FA8D-FF2687342689}"/>
              </a:ext>
            </a:extLst>
          </p:cNvPr>
          <p:cNvCxnSpPr>
            <a:cxnSpLocks/>
          </p:cNvCxnSpPr>
          <p:nvPr/>
        </p:nvCxnSpPr>
        <p:spPr>
          <a:xfrm>
            <a:off x="9532620" y="1197134"/>
            <a:ext cx="982980" cy="456406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4D8D8533-479C-4E42-1060-1828A90F0971}"/>
              </a:ext>
            </a:extLst>
          </p:cNvPr>
          <p:cNvCxnSpPr>
            <a:cxnSpLocks/>
          </p:cNvCxnSpPr>
          <p:nvPr/>
        </p:nvCxnSpPr>
        <p:spPr>
          <a:xfrm flipV="1">
            <a:off x="9532620" y="1996440"/>
            <a:ext cx="982980" cy="404654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E270E0F7-C5FF-A640-78F9-D052E02999DF}"/>
              </a:ext>
            </a:extLst>
          </p:cNvPr>
          <p:cNvCxnSpPr>
            <a:cxnSpLocks/>
          </p:cNvCxnSpPr>
          <p:nvPr/>
        </p:nvCxnSpPr>
        <p:spPr>
          <a:xfrm>
            <a:off x="9532620" y="2629694"/>
            <a:ext cx="982980" cy="456406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B305459F-EA41-6E31-E16B-8A3012BF6CD6}"/>
                  </a:ext>
                </a:extLst>
              </p:cNvPr>
              <p:cNvSpPr txBox="1"/>
              <p:nvPr/>
            </p:nvSpPr>
            <p:spPr>
              <a:xfrm>
                <a:off x="9008519" y="2214195"/>
                <a:ext cx="451470" cy="4624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acc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B305459F-EA41-6E31-E16B-8A3012BF6C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8519" y="2214195"/>
                <a:ext cx="451470" cy="462434"/>
              </a:xfrm>
              <a:prstGeom prst="rect">
                <a:avLst/>
              </a:prstGeom>
              <a:blipFill>
                <a:blip r:embed="rId3"/>
                <a:stretch>
                  <a:fillRect r="-3648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D44EACAB-B3CE-559B-457D-CDAD4AAEBFEA}"/>
                  </a:ext>
                </a:extLst>
              </p:cNvPr>
              <p:cNvSpPr txBox="1"/>
              <p:nvPr/>
            </p:nvSpPr>
            <p:spPr>
              <a:xfrm>
                <a:off x="9008520" y="914350"/>
                <a:ext cx="45146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D44EACAB-B3CE-559B-457D-CDAD4AAEBF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8520" y="914350"/>
                <a:ext cx="451469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2B8210CE-14CF-13E9-938F-3808D648B2AA}"/>
                  </a:ext>
                </a:extLst>
              </p:cNvPr>
              <p:cNvSpPr txBox="1"/>
              <p:nvPr/>
            </p:nvSpPr>
            <p:spPr>
              <a:xfrm>
                <a:off x="10515600" y="2944791"/>
                <a:ext cx="55739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acc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2B8210CE-14CF-13E9-938F-3808D648B2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5600" y="2944791"/>
                <a:ext cx="557397" cy="461665"/>
              </a:xfrm>
              <a:prstGeom prst="rect">
                <a:avLst/>
              </a:prstGeom>
              <a:blipFill>
                <a:blip r:embed="rId5"/>
                <a:stretch>
                  <a:fillRect r="-989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F25D5BB7-329C-2E76-BE45-6A560F946A30}"/>
                  </a:ext>
                </a:extLst>
              </p:cNvPr>
              <p:cNvSpPr txBox="1"/>
              <p:nvPr/>
            </p:nvSpPr>
            <p:spPr>
              <a:xfrm>
                <a:off x="10515599" y="1451213"/>
                <a:ext cx="55739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acc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F25D5BB7-329C-2E76-BE45-6A560F946A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5599" y="1451213"/>
                <a:ext cx="557397" cy="461665"/>
              </a:xfrm>
              <a:prstGeom prst="rect">
                <a:avLst/>
              </a:prstGeom>
              <a:blipFill>
                <a:blip r:embed="rId6"/>
                <a:stretch>
                  <a:fillRect r="-989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ABA1361C-077C-9BA1-1C8D-07C10888D27B}"/>
                  </a:ext>
                </a:extLst>
              </p:cNvPr>
              <p:cNvSpPr txBox="1"/>
              <p:nvPr/>
            </p:nvSpPr>
            <p:spPr>
              <a:xfrm>
                <a:off x="10515599" y="293608"/>
                <a:ext cx="55739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ABA1361C-077C-9BA1-1C8D-07C10888D2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5599" y="293608"/>
                <a:ext cx="557396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0A9CAF5E-560F-7B06-EA65-5CAF44358AFC}"/>
                  </a:ext>
                </a:extLst>
              </p:cNvPr>
              <p:cNvSpPr txBox="1"/>
              <p:nvPr/>
            </p:nvSpPr>
            <p:spPr>
              <a:xfrm>
                <a:off x="10515598" y="1790700"/>
                <a:ext cx="55739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0A9CAF5E-560F-7B06-EA65-5CAF44358A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5598" y="1790700"/>
                <a:ext cx="557396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658C5387-472E-7D29-953F-A2A6E3846671}"/>
                  </a:ext>
                </a:extLst>
              </p:cNvPr>
              <p:cNvSpPr txBox="1"/>
              <p:nvPr/>
            </p:nvSpPr>
            <p:spPr>
              <a:xfrm rot="20251336">
                <a:off x="7801267" y="1216083"/>
                <a:ext cx="1016496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chemeClr val="accent1"/>
                          </a:solidFill>
                          <a:effectLst>
                            <a:glow rad="63500">
                              <a:schemeClr val="accent4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effectLst>
                                <a:glow rad="63500">
                                  <a:schemeClr val="accent4">
                                    <a:satMod val="17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600" b="0" i="1" smtClean="0">
                              <a:solidFill>
                                <a:schemeClr val="accent1"/>
                              </a:solidFill>
                              <a:effectLst>
                                <a:glow rad="63500">
                                  <a:schemeClr val="accent4">
                                    <a:satMod val="17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  <m:r>
                        <a:rPr lang="de-DE" sz="1600" b="0" i="1" smtClean="0">
                          <a:solidFill>
                            <a:schemeClr val="accent1"/>
                          </a:solidFill>
                          <a:effectLst>
                            <a:glow rad="63500">
                              <a:schemeClr val="accent4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=0.4</m:t>
                      </m:r>
                    </m:oMath>
                  </m:oMathPara>
                </a14:m>
                <a:endParaRPr lang="de-DE" sz="1600" dirty="0">
                  <a:solidFill>
                    <a:schemeClr val="accent1"/>
                  </a:solidFill>
                  <a:effectLst>
                    <a:glow rad="63500">
                      <a:schemeClr val="accent4">
                        <a:satMod val="175000"/>
                        <a:alpha val="40000"/>
                      </a:schemeClr>
                    </a:glow>
                  </a:effectLst>
                </a:endParaRPr>
              </a:p>
            </p:txBody>
          </p:sp>
        </mc:Choice>
        <mc:Fallback xmlns=""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658C5387-472E-7D29-953F-A2A6E38466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251336">
                <a:off x="7801267" y="1216083"/>
                <a:ext cx="1016496" cy="246221"/>
              </a:xfrm>
              <a:prstGeom prst="rect">
                <a:avLst/>
              </a:prstGeom>
              <a:blipFill>
                <a:blip r:embed="rId9"/>
                <a:stretch>
                  <a:fillRect l="-4706" t="-3922" r="-6471" b="-784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CE823460-73E5-AADF-2D00-CD0A5D357D3F}"/>
                  </a:ext>
                </a:extLst>
              </p:cNvPr>
              <p:cNvSpPr txBox="1"/>
              <p:nvPr/>
            </p:nvSpPr>
            <p:spPr>
              <a:xfrm rot="1543878">
                <a:off x="7758151" y="2108111"/>
                <a:ext cx="1016496" cy="2467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acc>
                        </m:e>
                      </m:d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=0.6</m:t>
                      </m:r>
                    </m:oMath>
                  </m:oMathPara>
                </a14:m>
                <a:endParaRPr lang="de-DE" sz="1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CE823460-73E5-AADF-2D00-CD0A5D357D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543878">
                <a:off x="7758151" y="2108111"/>
                <a:ext cx="1016496" cy="246799"/>
              </a:xfrm>
              <a:prstGeom prst="rect">
                <a:avLst/>
              </a:prstGeom>
              <a:blipFill>
                <a:blip r:embed="rId10"/>
                <a:stretch>
                  <a:fillRect l="-4167" r="-2381" b="-454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feld 23">
                <a:extLst>
                  <a:ext uri="{FF2B5EF4-FFF2-40B4-BE49-F238E27FC236}">
                    <a16:creationId xmlns:a16="http://schemas.microsoft.com/office/drawing/2014/main" id="{8372AA36-C1E9-0DF4-EAC1-E4DB3CE3CFEB}"/>
                  </a:ext>
                </a:extLst>
              </p:cNvPr>
              <p:cNvSpPr txBox="1"/>
              <p:nvPr/>
            </p:nvSpPr>
            <p:spPr>
              <a:xfrm rot="20213512">
                <a:off x="9234864" y="484948"/>
                <a:ext cx="1398844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chemeClr val="accent1"/>
                          </a:solidFill>
                          <a:effectLst>
                            <a:glow rad="63500">
                              <a:schemeClr val="accent4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effectLst>
                                <a:glow rad="63500">
                                  <a:schemeClr val="accent4">
                                    <a:satMod val="17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600" b="0" i="1" smtClean="0">
                              <a:solidFill>
                                <a:schemeClr val="accent1"/>
                              </a:solidFill>
                              <a:effectLst>
                                <a:glow rad="63500">
                                  <a:schemeClr val="accent4">
                                    <a:satMod val="17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e>
                          <m:r>
                            <a:rPr lang="de-DE" sz="1600" b="0" i="1" smtClean="0">
                              <a:solidFill>
                                <a:schemeClr val="accent1"/>
                              </a:solidFill>
                              <a:effectLst>
                                <a:glow rad="63500">
                                  <a:schemeClr val="accent4">
                                    <a:satMod val="17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  <m:r>
                        <a:rPr lang="de-DE" sz="1600" b="0" i="1" smtClean="0">
                          <a:solidFill>
                            <a:schemeClr val="accent1"/>
                          </a:solidFill>
                          <a:effectLst>
                            <a:glow rad="63500">
                              <a:schemeClr val="accent4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=0.25</m:t>
                      </m:r>
                    </m:oMath>
                  </m:oMathPara>
                </a14:m>
                <a:endParaRPr lang="de-DE" sz="1600" dirty="0">
                  <a:solidFill>
                    <a:schemeClr val="accent1"/>
                  </a:solidFill>
                  <a:effectLst>
                    <a:glow rad="63500">
                      <a:schemeClr val="accent4">
                        <a:satMod val="175000"/>
                        <a:alpha val="40000"/>
                      </a:schemeClr>
                    </a:glow>
                  </a:effectLst>
                </a:endParaRPr>
              </a:p>
            </p:txBody>
          </p:sp>
        </mc:Choice>
        <mc:Fallback xmlns="">
          <p:sp>
            <p:nvSpPr>
              <p:cNvPr id="24" name="Textfeld 23">
                <a:extLst>
                  <a:ext uri="{FF2B5EF4-FFF2-40B4-BE49-F238E27FC236}">
                    <a16:creationId xmlns:a16="http://schemas.microsoft.com/office/drawing/2014/main" id="{8372AA36-C1E9-0DF4-EAC1-E4DB3CE3CF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213512">
                <a:off x="9234864" y="484948"/>
                <a:ext cx="1398844" cy="246221"/>
              </a:xfrm>
              <a:prstGeom prst="rect">
                <a:avLst/>
              </a:prstGeom>
              <a:blipFill>
                <a:blip r:embed="rId11"/>
                <a:stretch>
                  <a:fillRect l="-3947" t="-3906" r="-4386" b="-625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feld 26">
                <a:extLst>
                  <a:ext uri="{FF2B5EF4-FFF2-40B4-BE49-F238E27FC236}">
                    <a16:creationId xmlns:a16="http://schemas.microsoft.com/office/drawing/2014/main" id="{5B213B79-8637-AEFF-4833-DD43201C33E7}"/>
                  </a:ext>
                </a:extLst>
              </p:cNvPr>
              <p:cNvSpPr txBox="1"/>
              <p:nvPr/>
            </p:nvSpPr>
            <p:spPr>
              <a:xfrm rot="1488054">
                <a:off x="9364947" y="1196913"/>
                <a:ext cx="1398844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</m:acc>
                        </m:e>
                        <m:e>
                          <m: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=0.75</m:t>
                      </m:r>
                    </m:oMath>
                  </m:oMathPara>
                </a14:m>
                <a:endParaRPr lang="de-DE" sz="1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7" name="Textfeld 26">
                <a:extLst>
                  <a:ext uri="{FF2B5EF4-FFF2-40B4-BE49-F238E27FC236}">
                    <a16:creationId xmlns:a16="http://schemas.microsoft.com/office/drawing/2014/main" id="{5B213B79-8637-AEFF-4833-DD43201C33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488054">
                <a:off x="9364947" y="1196913"/>
                <a:ext cx="1398844" cy="246221"/>
              </a:xfrm>
              <a:prstGeom prst="rect">
                <a:avLst/>
              </a:prstGeom>
              <a:blipFill>
                <a:blip r:embed="rId12"/>
                <a:stretch>
                  <a:fillRect l="-2655" r="-2212" b="-375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feld 29">
                <a:extLst>
                  <a:ext uri="{FF2B5EF4-FFF2-40B4-BE49-F238E27FC236}">
                    <a16:creationId xmlns:a16="http://schemas.microsoft.com/office/drawing/2014/main" id="{393D6298-DA76-7CE3-B0C8-1BBC14D204BB}"/>
                  </a:ext>
                </a:extLst>
              </p:cNvPr>
              <p:cNvSpPr txBox="1"/>
              <p:nvPr/>
            </p:nvSpPr>
            <p:spPr>
              <a:xfrm rot="20213512">
                <a:off x="9269254" y="1967743"/>
                <a:ext cx="1319207" cy="2467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e>
                          <m:acc>
                            <m:accPr>
                              <m:chr m:val="̅"/>
                              <m:ctrlP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acc>
                        </m:e>
                      </m:d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=0.</m:t>
                      </m:r>
                      <m:acc>
                        <m:accPr>
                          <m:chr m:val="̅"/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e>
                      </m:acc>
                    </m:oMath>
                  </m:oMathPara>
                </a14:m>
                <a:endParaRPr lang="de-DE" sz="1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0" name="Textfeld 29">
                <a:extLst>
                  <a:ext uri="{FF2B5EF4-FFF2-40B4-BE49-F238E27FC236}">
                    <a16:creationId xmlns:a16="http://schemas.microsoft.com/office/drawing/2014/main" id="{393D6298-DA76-7CE3-B0C8-1BBC14D204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213512">
                <a:off x="9269254" y="1967743"/>
                <a:ext cx="1319207" cy="246799"/>
              </a:xfrm>
              <a:prstGeom prst="rect">
                <a:avLst/>
              </a:prstGeom>
              <a:blipFill>
                <a:blip r:embed="rId13"/>
                <a:stretch>
                  <a:fillRect l="-1852" t="-12903" r="-12963" b="-322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feld 31">
                <a:extLst>
                  <a:ext uri="{FF2B5EF4-FFF2-40B4-BE49-F238E27FC236}">
                    <a16:creationId xmlns:a16="http://schemas.microsoft.com/office/drawing/2014/main" id="{BA707F75-EA33-CA4D-7B82-8BB2293D44F4}"/>
                  </a:ext>
                </a:extLst>
              </p:cNvPr>
              <p:cNvSpPr txBox="1"/>
              <p:nvPr/>
            </p:nvSpPr>
            <p:spPr>
              <a:xfrm rot="1488054">
                <a:off x="9257056" y="2847625"/>
                <a:ext cx="1255793" cy="2467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acc>
                        </m:e>
                        <m:e>
                          <m:acc>
                            <m:accPr>
                              <m:chr m:val="̅"/>
                              <m:ctrlP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acc>
                        </m:e>
                      </m:d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=0.</m:t>
                      </m:r>
                      <m:acc>
                        <m:accPr>
                          <m:chr m:val="̅"/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acc>
                    </m:oMath>
                  </m:oMathPara>
                </a14:m>
                <a:endParaRPr lang="de-DE" sz="1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2" name="Textfeld 31">
                <a:extLst>
                  <a:ext uri="{FF2B5EF4-FFF2-40B4-BE49-F238E27FC236}">
                    <a16:creationId xmlns:a16="http://schemas.microsoft.com/office/drawing/2014/main" id="{BA707F75-EA33-CA4D-7B82-8BB2293D44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488054">
                <a:off x="9257056" y="2847625"/>
                <a:ext cx="1255793" cy="246799"/>
              </a:xfrm>
              <a:prstGeom prst="rect">
                <a:avLst/>
              </a:prstGeom>
              <a:blipFill>
                <a:blip r:embed="rId14"/>
                <a:stretch>
                  <a:fillRect l="-2927" r="-19024" b="-403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Ellipse 32">
            <a:extLst>
              <a:ext uri="{FF2B5EF4-FFF2-40B4-BE49-F238E27FC236}">
                <a16:creationId xmlns:a16="http://schemas.microsoft.com/office/drawing/2014/main" id="{A8801586-4C22-167D-8900-DD635CFCD26A}"/>
              </a:ext>
            </a:extLst>
          </p:cNvPr>
          <p:cNvSpPr/>
          <p:nvPr/>
        </p:nvSpPr>
        <p:spPr>
          <a:xfrm>
            <a:off x="7568618" y="1653540"/>
            <a:ext cx="226920" cy="23981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6C33FD4F-AB28-CEA6-D770-B978CE19A77D}"/>
              </a:ext>
            </a:extLst>
          </p:cNvPr>
          <p:cNvCxnSpPr>
            <a:cxnSpLocks/>
          </p:cNvCxnSpPr>
          <p:nvPr/>
        </p:nvCxnSpPr>
        <p:spPr>
          <a:xfrm flipV="1">
            <a:off x="7962900" y="4681965"/>
            <a:ext cx="982980" cy="404654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r Verbinder 34">
            <a:extLst>
              <a:ext uri="{FF2B5EF4-FFF2-40B4-BE49-F238E27FC236}">
                <a16:creationId xmlns:a16="http://schemas.microsoft.com/office/drawing/2014/main" id="{58BDD097-A946-2E7F-7D4C-E0FDD7AD46DA}"/>
              </a:ext>
            </a:extLst>
          </p:cNvPr>
          <p:cNvCxnSpPr>
            <a:cxnSpLocks/>
          </p:cNvCxnSpPr>
          <p:nvPr/>
        </p:nvCxnSpPr>
        <p:spPr>
          <a:xfrm>
            <a:off x="7962900" y="5315219"/>
            <a:ext cx="982980" cy="456406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913E982C-3F07-DB06-8805-6DA6E0408D74}"/>
              </a:ext>
            </a:extLst>
          </p:cNvPr>
          <p:cNvCxnSpPr>
            <a:cxnSpLocks/>
          </p:cNvCxnSpPr>
          <p:nvPr/>
        </p:nvCxnSpPr>
        <p:spPr>
          <a:xfrm flipV="1">
            <a:off x="9532620" y="3996959"/>
            <a:ext cx="982980" cy="404654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r Verbinder 36">
            <a:extLst>
              <a:ext uri="{FF2B5EF4-FFF2-40B4-BE49-F238E27FC236}">
                <a16:creationId xmlns:a16="http://schemas.microsoft.com/office/drawing/2014/main" id="{ED76B945-D709-1D53-890B-A91DCA15C7E5}"/>
              </a:ext>
            </a:extLst>
          </p:cNvPr>
          <p:cNvCxnSpPr>
            <a:cxnSpLocks/>
          </p:cNvCxnSpPr>
          <p:nvPr/>
        </p:nvCxnSpPr>
        <p:spPr>
          <a:xfrm>
            <a:off x="9532620" y="4630213"/>
            <a:ext cx="982980" cy="456406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30FB78C5-FD2D-E2C3-0316-1EDD01386106}"/>
              </a:ext>
            </a:extLst>
          </p:cNvPr>
          <p:cNvCxnSpPr>
            <a:cxnSpLocks/>
          </p:cNvCxnSpPr>
          <p:nvPr/>
        </p:nvCxnSpPr>
        <p:spPr>
          <a:xfrm flipV="1">
            <a:off x="9532620" y="5429519"/>
            <a:ext cx="982980" cy="404654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r Verbinder 38">
            <a:extLst>
              <a:ext uri="{FF2B5EF4-FFF2-40B4-BE49-F238E27FC236}">
                <a16:creationId xmlns:a16="http://schemas.microsoft.com/office/drawing/2014/main" id="{CD781A46-EA70-0197-2670-31B14912C383}"/>
              </a:ext>
            </a:extLst>
          </p:cNvPr>
          <p:cNvCxnSpPr>
            <a:cxnSpLocks/>
          </p:cNvCxnSpPr>
          <p:nvPr/>
        </p:nvCxnSpPr>
        <p:spPr>
          <a:xfrm>
            <a:off x="9532620" y="6062773"/>
            <a:ext cx="982980" cy="456406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feld 39">
                <a:extLst>
                  <a:ext uri="{FF2B5EF4-FFF2-40B4-BE49-F238E27FC236}">
                    <a16:creationId xmlns:a16="http://schemas.microsoft.com/office/drawing/2014/main" id="{23ACAB59-AC08-E978-3685-660034E97A55}"/>
                  </a:ext>
                </a:extLst>
              </p:cNvPr>
              <p:cNvSpPr txBox="1"/>
              <p:nvPr/>
            </p:nvSpPr>
            <p:spPr>
              <a:xfrm>
                <a:off x="9008519" y="5647274"/>
                <a:ext cx="55739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acc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40" name="Textfeld 39">
                <a:extLst>
                  <a:ext uri="{FF2B5EF4-FFF2-40B4-BE49-F238E27FC236}">
                    <a16:creationId xmlns:a16="http://schemas.microsoft.com/office/drawing/2014/main" id="{23ACAB59-AC08-E978-3685-660034E97A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8519" y="5647274"/>
                <a:ext cx="557397" cy="461665"/>
              </a:xfrm>
              <a:prstGeom prst="rect">
                <a:avLst/>
              </a:prstGeom>
              <a:blipFill>
                <a:blip r:embed="rId15"/>
                <a:stretch>
                  <a:fillRect r="-989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feld 40">
                <a:extLst>
                  <a:ext uri="{FF2B5EF4-FFF2-40B4-BE49-F238E27FC236}">
                    <a16:creationId xmlns:a16="http://schemas.microsoft.com/office/drawing/2014/main" id="{DAFD6CCB-9E7B-99FB-F313-7DDA3677D572}"/>
                  </a:ext>
                </a:extLst>
              </p:cNvPr>
              <p:cNvSpPr txBox="1"/>
              <p:nvPr/>
            </p:nvSpPr>
            <p:spPr>
              <a:xfrm>
                <a:off x="9008520" y="4347429"/>
                <a:ext cx="55739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41" name="Textfeld 40">
                <a:extLst>
                  <a:ext uri="{FF2B5EF4-FFF2-40B4-BE49-F238E27FC236}">
                    <a16:creationId xmlns:a16="http://schemas.microsoft.com/office/drawing/2014/main" id="{DAFD6CCB-9E7B-99FB-F313-7DDA3677D5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8520" y="4347429"/>
                <a:ext cx="557396" cy="46166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feld 41">
                <a:extLst>
                  <a:ext uri="{FF2B5EF4-FFF2-40B4-BE49-F238E27FC236}">
                    <a16:creationId xmlns:a16="http://schemas.microsoft.com/office/drawing/2014/main" id="{6C70AB61-1238-830A-9EDD-DAF02D4981EB}"/>
                  </a:ext>
                </a:extLst>
              </p:cNvPr>
              <p:cNvSpPr txBox="1"/>
              <p:nvPr/>
            </p:nvSpPr>
            <p:spPr>
              <a:xfrm>
                <a:off x="10515600" y="6377870"/>
                <a:ext cx="451470" cy="4624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acc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42" name="Textfeld 41">
                <a:extLst>
                  <a:ext uri="{FF2B5EF4-FFF2-40B4-BE49-F238E27FC236}">
                    <a16:creationId xmlns:a16="http://schemas.microsoft.com/office/drawing/2014/main" id="{6C70AB61-1238-830A-9EDD-DAF02D4981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5600" y="6377870"/>
                <a:ext cx="451470" cy="462434"/>
              </a:xfrm>
              <a:prstGeom prst="rect">
                <a:avLst/>
              </a:prstGeom>
              <a:blipFill>
                <a:blip r:embed="rId17"/>
                <a:stretch>
                  <a:fillRect r="-3648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feld 42">
                <a:extLst>
                  <a:ext uri="{FF2B5EF4-FFF2-40B4-BE49-F238E27FC236}">
                    <a16:creationId xmlns:a16="http://schemas.microsoft.com/office/drawing/2014/main" id="{6D699F99-7E6F-8AD9-F23B-9F28B5EE182B}"/>
                  </a:ext>
                </a:extLst>
              </p:cNvPr>
              <p:cNvSpPr txBox="1"/>
              <p:nvPr/>
            </p:nvSpPr>
            <p:spPr>
              <a:xfrm>
                <a:off x="10515599" y="4884292"/>
                <a:ext cx="451470" cy="4624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acc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43" name="Textfeld 42">
                <a:extLst>
                  <a:ext uri="{FF2B5EF4-FFF2-40B4-BE49-F238E27FC236}">
                    <a16:creationId xmlns:a16="http://schemas.microsoft.com/office/drawing/2014/main" id="{6D699F99-7E6F-8AD9-F23B-9F28B5EE18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5599" y="4884292"/>
                <a:ext cx="451470" cy="462434"/>
              </a:xfrm>
              <a:prstGeom prst="rect">
                <a:avLst/>
              </a:prstGeom>
              <a:blipFill>
                <a:blip r:embed="rId18"/>
                <a:stretch>
                  <a:fillRect r="-3648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feld 43">
                <a:extLst>
                  <a:ext uri="{FF2B5EF4-FFF2-40B4-BE49-F238E27FC236}">
                    <a16:creationId xmlns:a16="http://schemas.microsoft.com/office/drawing/2014/main" id="{2502B1CA-959A-377E-340D-5E238F04BBEE}"/>
                  </a:ext>
                </a:extLst>
              </p:cNvPr>
              <p:cNvSpPr txBox="1"/>
              <p:nvPr/>
            </p:nvSpPr>
            <p:spPr>
              <a:xfrm>
                <a:off x="10515599" y="3726687"/>
                <a:ext cx="45146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44" name="Textfeld 43">
                <a:extLst>
                  <a:ext uri="{FF2B5EF4-FFF2-40B4-BE49-F238E27FC236}">
                    <a16:creationId xmlns:a16="http://schemas.microsoft.com/office/drawing/2014/main" id="{2502B1CA-959A-377E-340D-5E238F04BB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5599" y="3726687"/>
                <a:ext cx="451469" cy="461665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feld 44">
                <a:extLst>
                  <a:ext uri="{FF2B5EF4-FFF2-40B4-BE49-F238E27FC236}">
                    <a16:creationId xmlns:a16="http://schemas.microsoft.com/office/drawing/2014/main" id="{FCA7C5B7-881D-0F0C-2CA8-530982E26EB0}"/>
                  </a:ext>
                </a:extLst>
              </p:cNvPr>
              <p:cNvSpPr txBox="1"/>
              <p:nvPr/>
            </p:nvSpPr>
            <p:spPr>
              <a:xfrm>
                <a:off x="10515598" y="5223779"/>
                <a:ext cx="45146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45" name="Textfeld 44">
                <a:extLst>
                  <a:ext uri="{FF2B5EF4-FFF2-40B4-BE49-F238E27FC236}">
                    <a16:creationId xmlns:a16="http://schemas.microsoft.com/office/drawing/2014/main" id="{FCA7C5B7-881D-0F0C-2CA8-530982E26E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5598" y="5223779"/>
                <a:ext cx="451469" cy="461665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feld 45">
                <a:extLst>
                  <a:ext uri="{FF2B5EF4-FFF2-40B4-BE49-F238E27FC236}">
                    <a16:creationId xmlns:a16="http://schemas.microsoft.com/office/drawing/2014/main" id="{04012DB5-C674-0C3C-0841-F0FE9A89FA6F}"/>
                  </a:ext>
                </a:extLst>
              </p:cNvPr>
              <p:cNvSpPr txBox="1"/>
              <p:nvPr/>
            </p:nvSpPr>
            <p:spPr>
              <a:xfrm rot="20251336">
                <a:off x="7753276" y="4664467"/>
                <a:ext cx="1089209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chemeClr val="accent1"/>
                          </a:solidFill>
                          <a:effectLst>
                            <a:glow rad="63500">
                              <a:schemeClr val="accent4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effectLst>
                                <a:glow rad="63500">
                                  <a:schemeClr val="accent4">
                                    <a:satMod val="17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600" b="0" i="1" smtClean="0">
                              <a:solidFill>
                                <a:schemeClr val="accent1"/>
                              </a:solidFill>
                              <a:effectLst>
                                <a:glow rad="63500">
                                  <a:schemeClr val="accent4">
                                    <a:satMod val="17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d>
                      <m:r>
                        <a:rPr lang="de-DE" sz="1600" b="0" i="1" smtClean="0">
                          <a:solidFill>
                            <a:schemeClr val="accent1"/>
                          </a:solidFill>
                          <a:effectLst>
                            <a:glow rad="63500">
                              <a:schemeClr val="accent4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de-DE" sz="1600" dirty="0">
                  <a:solidFill>
                    <a:schemeClr val="accent1"/>
                  </a:solidFill>
                  <a:effectLst>
                    <a:glow rad="63500">
                      <a:schemeClr val="accent4">
                        <a:satMod val="175000"/>
                        <a:alpha val="40000"/>
                      </a:schemeClr>
                    </a:glow>
                  </a:effectLst>
                </a:endParaRPr>
              </a:p>
            </p:txBody>
          </p:sp>
        </mc:Choice>
        <mc:Fallback xmlns="">
          <p:sp>
            <p:nvSpPr>
              <p:cNvPr id="46" name="Textfeld 45">
                <a:extLst>
                  <a:ext uri="{FF2B5EF4-FFF2-40B4-BE49-F238E27FC236}">
                    <a16:creationId xmlns:a16="http://schemas.microsoft.com/office/drawing/2014/main" id="{04012DB5-C674-0C3C-0841-F0FE9A89FA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251336">
                <a:off x="7753276" y="4664467"/>
                <a:ext cx="1089209" cy="246221"/>
              </a:xfrm>
              <a:prstGeom prst="rect">
                <a:avLst/>
              </a:prstGeom>
              <a:blipFill>
                <a:blip r:embed="rId21"/>
                <a:stretch>
                  <a:fillRect l="-4396" t="-4673" r="-6044" b="-747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feld 46">
                <a:extLst>
                  <a:ext uri="{FF2B5EF4-FFF2-40B4-BE49-F238E27FC236}">
                    <a16:creationId xmlns:a16="http://schemas.microsoft.com/office/drawing/2014/main" id="{7719EB73-4048-A478-6D1D-8CE77EAAB258}"/>
                  </a:ext>
                </a:extLst>
              </p:cNvPr>
              <p:cNvSpPr txBox="1"/>
              <p:nvPr/>
            </p:nvSpPr>
            <p:spPr>
              <a:xfrm rot="1543878">
                <a:off x="7711569" y="5504999"/>
                <a:ext cx="1089209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</m:acc>
                        </m:e>
                      </m:d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de-DE" sz="1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7" name="Textfeld 46">
                <a:extLst>
                  <a:ext uri="{FF2B5EF4-FFF2-40B4-BE49-F238E27FC236}">
                    <a16:creationId xmlns:a16="http://schemas.microsoft.com/office/drawing/2014/main" id="{7719EB73-4048-A478-6D1D-8CE77EAAB2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543878">
                <a:off x="7711569" y="5504999"/>
                <a:ext cx="1089209" cy="246221"/>
              </a:xfrm>
              <a:prstGeom prst="rect">
                <a:avLst/>
              </a:prstGeom>
              <a:blipFill>
                <a:blip r:embed="rId22"/>
                <a:stretch>
                  <a:fillRect l="-3352" r="-2793" b="-434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feld 47">
                <a:extLst>
                  <a:ext uri="{FF2B5EF4-FFF2-40B4-BE49-F238E27FC236}">
                    <a16:creationId xmlns:a16="http://schemas.microsoft.com/office/drawing/2014/main" id="{CBB71530-134B-BFA6-49C7-007BF6CA5D82}"/>
                  </a:ext>
                </a:extLst>
              </p:cNvPr>
              <p:cNvSpPr txBox="1"/>
              <p:nvPr/>
            </p:nvSpPr>
            <p:spPr>
              <a:xfrm rot="20213512">
                <a:off x="9196698" y="3978657"/>
                <a:ext cx="1285032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chemeClr val="accent1"/>
                          </a:solidFill>
                          <a:effectLst>
                            <a:glow rad="63500">
                              <a:schemeClr val="accent4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effectLst>
                                <a:glow rad="63500">
                                  <a:schemeClr val="accent4">
                                    <a:satMod val="17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600" b="0" i="1" smtClean="0">
                              <a:solidFill>
                                <a:schemeClr val="accent1"/>
                              </a:solidFill>
                              <a:effectLst>
                                <a:glow rad="63500">
                                  <a:schemeClr val="accent4">
                                    <a:satMod val="17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e>
                          <m:r>
                            <a:rPr lang="de-DE" sz="1600" b="0" i="1" smtClean="0">
                              <a:solidFill>
                                <a:schemeClr val="accent1"/>
                              </a:solidFill>
                              <a:effectLst>
                                <a:glow rad="63500">
                                  <a:schemeClr val="accent4">
                                    <a:satMod val="17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d>
                      <m:r>
                        <a:rPr lang="de-DE" sz="1600" b="0" i="1" smtClean="0">
                          <a:solidFill>
                            <a:schemeClr val="accent1"/>
                          </a:solidFill>
                          <a:effectLst>
                            <a:glow rad="63500">
                              <a:schemeClr val="accent4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=0.2</m:t>
                      </m:r>
                    </m:oMath>
                  </m:oMathPara>
                </a14:m>
                <a:endParaRPr lang="de-DE" sz="1600" dirty="0">
                  <a:solidFill>
                    <a:schemeClr val="accent1"/>
                  </a:solidFill>
                  <a:effectLst>
                    <a:glow rad="63500">
                      <a:schemeClr val="accent4">
                        <a:satMod val="175000"/>
                        <a:alpha val="40000"/>
                      </a:schemeClr>
                    </a:glow>
                  </a:effectLst>
                </a:endParaRPr>
              </a:p>
            </p:txBody>
          </p:sp>
        </mc:Choice>
        <mc:Fallback xmlns="">
          <p:sp>
            <p:nvSpPr>
              <p:cNvPr id="48" name="Textfeld 47">
                <a:extLst>
                  <a:ext uri="{FF2B5EF4-FFF2-40B4-BE49-F238E27FC236}">
                    <a16:creationId xmlns:a16="http://schemas.microsoft.com/office/drawing/2014/main" id="{CBB71530-134B-BFA6-49C7-007BF6CA5D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213512">
                <a:off x="9196698" y="3978657"/>
                <a:ext cx="1285032" cy="246221"/>
              </a:xfrm>
              <a:prstGeom prst="rect">
                <a:avLst/>
              </a:prstGeom>
              <a:blipFill>
                <a:blip r:embed="rId23"/>
                <a:stretch>
                  <a:fillRect l="-4286" t="-2479" r="-5238" b="-661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feld 48">
                <a:extLst>
                  <a:ext uri="{FF2B5EF4-FFF2-40B4-BE49-F238E27FC236}">
                    <a16:creationId xmlns:a16="http://schemas.microsoft.com/office/drawing/2014/main" id="{F1099A56-7E3D-0514-B0AC-A3030F4AB5B2}"/>
                  </a:ext>
                </a:extLst>
              </p:cNvPr>
              <p:cNvSpPr txBox="1"/>
              <p:nvPr/>
            </p:nvSpPr>
            <p:spPr>
              <a:xfrm rot="1488054">
                <a:off x="9452679" y="4622206"/>
                <a:ext cx="1285032" cy="2467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acc>
                        </m:e>
                        <m:e>
                          <m: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d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=0.8</m:t>
                      </m:r>
                    </m:oMath>
                  </m:oMathPara>
                </a14:m>
                <a:endParaRPr lang="de-DE" sz="1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9" name="Textfeld 48">
                <a:extLst>
                  <a:ext uri="{FF2B5EF4-FFF2-40B4-BE49-F238E27FC236}">
                    <a16:creationId xmlns:a16="http://schemas.microsoft.com/office/drawing/2014/main" id="{F1099A56-7E3D-0514-B0AC-A3030F4AB5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488054">
                <a:off x="9452679" y="4622206"/>
                <a:ext cx="1285032" cy="246799"/>
              </a:xfrm>
              <a:prstGeom prst="rect">
                <a:avLst/>
              </a:prstGeom>
              <a:blipFill>
                <a:blip r:embed="rId24"/>
                <a:stretch>
                  <a:fillRect l="-2857" r="-1429" b="-315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feld 49">
                <a:extLst>
                  <a:ext uri="{FF2B5EF4-FFF2-40B4-BE49-F238E27FC236}">
                    <a16:creationId xmlns:a16="http://schemas.microsoft.com/office/drawing/2014/main" id="{37337E36-5ACE-911A-B4C1-501621AC5ED1}"/>
                  </a:ext>
                </a:extLst>
              </p:cNvPr>
              <p:cNvSpPr txBox="1"/>
              <p:nvPr/>
            </p:nvSpPr>
            <p:spPr>
              <a:xfrm rot="20213512">
                <a:off x="9337654" y="5378353"/>
                <a:ext cx="1285032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e>
                          <m:acc>
                            <m:accPr>
                              <m:chr m:val="̅"/>
                              <m:ctrlP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</m:acc>
                        </m:e>
                      </m:d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=0.6</m:t>
                      </m:r>
                    </m:oMath>
                  </m:oMathPara>
                </a14:m>
                <a:endParaRPr lang="de-DE" sz="1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0" name="Textfeld 49">
                <a:extLst>
                  <a:ext uri="{FF2B5EF4-FFF2-40B4-BE49-F238E27FC236}">
                    <a16:creationId xmlns:a16="http://schemas.microsoft.com/office/drawing/2014/main" id="{37337E36-5ACE-911A-B4C1-501621AC5E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213512">
                <a:off x="9337654" y="5378353"/>
                <a:ext cx="1285032" cy="246221"/>
              </a:xfrm>
              <a:prstGeom prst="rect">
                <a:avLst/>
              </a:prstGeom>
              <a:blipFill>
                <a:blip r:embed="rId25"/>
                <a:stretch>
                  <a:fillRect l="-1896" r="-2844" b="-330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feld 50">
                <a:extLst>
                  <a:ext uri="{FF2B5EF4-FFF2-40B4-BE49-F238E27FC236}">
                    <a16:creationId xmlns:a16="http://schemas.microsoft.com/office/drawing/2014/main" id="{07226E11-1427-5EC9-ECC9-8951582909B6}"/>
                  </a:ext>
                </a:extLst>
              </p:cNvPr>
              <p:cNvSpPr txBox="1"/>
              <p:nvPr/>
            </p:nvSpPr>
            <p:spPr>
              <a:xfrm rot="1488054">
                <a:off x="9243814" y="6254470"/>
                <a:ext cx="1285032" cy="2467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acc>
                        </m:e>
                        <m:e>
                          <m:acc>
                            <m:accPr>
                              <m:chr m:val="̅"/>
                              <m:ctrlP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</m:acc>
                        </m:e>
                      </m:d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=0.4</m:t>
                      </m:r>
                    </m:oMath>
                  </m:oMathPara>
                </a14:m>
                <a:endParaRPr lang="de-DE" sz="1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1" name="Textfeld 50">
                <a:extLst>
                  <a:ext uri="{FF2B5EF4-FFF2-40B4-BE49-F238E27FC236}">
                    <a16:creationId xmlns:a16="http://schemas.microsoft.com/office/drawing/2014/main" id="{07226E11-1427-5EC9-ECC9-8951582909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488054">
                <a:off x="9243814" y="6254470"/>
                <a:ext cx="1285032" cy="246799"/>
              </a:xfrm>
              <a:prstGeom prst="rect">
                <a:avLst/>
              </a:prstGeom>
              <a:blipFill>
                <a:blip r:embed="rId26"/>
                <a:stretch>
                  <a:fillRect l="-2871" r="-1914" b="-396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Ellipse 51">
            <a:extLst>
              <a:ext uri="{FF2B5EF4-FFF2-40B4-BE49-F238E27FC236}">
                <a16:creationId xmlns:a16="http://schemas.microsoft.com/office/drawing/2014/main" id="{66CF92F8-5D6B-82B0-FC0F-62705171B5B4}"/>
              </a:ext>
            </a:extLst>
          </p:cNvPr>
          <p:cNvSpPr/>
          <p:nvPr/>
        </p:nvSpPr>
        <p:spPr>
          <a:xfrm>
            <a:off x="7568618" y="5086619"/>
            <a:ext cx="226920" cy="23981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1" name="Tabelle 31">
                <a:extLst>
                  <a:ext uri="{FF2B5EF4-FFF2-40B4-BE49-F238E27FC236}">
                    <a16:creationId xmlns:a16="http://schemas.microsoft.com/office/drawing/2014/main" id="{4E33DC69-B3C9-9E96-C0D4-CDEF4F4E280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91163357"/>
                  </p:ext>
                </p:extLst>
              </p:nvPr>
            </p:nvGraphicFramePr>
            <p:xfrm>
              <a:off x="663418" y="3805262"/>
              <a:ext cx="6413710" cy="2643752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134166">
                      <a:extLst>
                        <a:ext uri="{9D8B030D-6E8A-4147-A177-3AD203B41FA5}">
                          <a16:colId xmlns:a16="http://schemas.microsoft.com/office/drawing/2014/main" val="1485922670"/>
                        </a:ext>
                      </a:extLst>
                    </a:gridCol>
                    <a:gridCol w="1759848">
                      <a:extLst>
                        <a:ext uri="{9D8B030D-6E8A-4147-A177-3AD203B41FA5}">
                          <a16:colId xmlns:a16="http://schemas.microsoft.com/office/drawing/2014/main" val="2498114203"/>
                        </a:ext>
                      </a:extLst>
                    </a:gridCol>
                    <a:gridCol w="1759848">
                      <a:extLst>
                        <a:ext uri="{9D8B030D-6E8A-4147-A177-3AD203B41FA5}">
                          <a16:colId xmlns:a16="http://schemas.microsoft.com/office/drawing/2014/main" val="1209160121"/>
                        </a:ext>
                      </a:extLst>
                    </a:gridCol>
                    <a:gridCol w="1759848">
                      <a:extLst>
                        <a:ext uri="{9D8B030D-6E8A-4147-A177-3AD203B41FA5}">
                          <a16:colId xmlns:a16="http://schemas.microsoft.com/office/drawing/2014/main" val="783585915"/>
                        </a:ext>
                      </a:extLst>
                    </a:gridCol>
                  </a:tblGrid>
                  <a:tr h="667800">
                    <a:tc>
                      <a:txBody>
                        <a:bodyPr/>
                        <a:lstStyle/>
                        <a:p>
                          <a:pPr algn="ctr"/>
                          <a:endParaRPr lang="de-DE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Cat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1" i="1" smtClean="0">
                                    <a:latin typeface="Cambria Math" panose="02040503050406030204" pitchFamily="18" charset="0"/>
                                  </a:rPr>
                                  <m:t>𝑪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Dog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de-D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de-DE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Sum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376786103"/>
                      </a:ext>
                    </a:extLst>
                  </a:tr>
                  <a:tr h="66720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White fur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1" i="1" smtClean="0"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effectLst>
                                      <a:glow rad="63500">
                                        <a:schemeClr val="accent4">
                                          <a:satMod val="175000"/>
                                          <a:alpha val="40000"/>
                                        </a:schemeClr>
                                      </a:glow>
                                    </a:effectLst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de-DE" b="0" i="1" smtClean="0">
                                        <a:effectLst>
                                          <a:glow rad="63500">
                                            <a:schemeClr val="accent4">
                                              <a:satMod val="175000"/>
                                              <a:alpha val="40000"/>
                                            </a:schemeClr>
                                          </a:glow>
                                        </a:effectLst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b="0" i="1" smtClean="0">
                                        <a:effectLst>
                                          <a:glow rad="63500">
                                            <a:schemeClr val="accent4">
                                              <a:satMod val="175000"/>
                                              <a:alpha val="40000"/>
                                            </a:schemeClr>
                                          </a:glow>
                                        </a:effectLst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  <m:r>
                                      <a:rPr lang="de-DE" b="0" i="1" smtClean="0">
                                        <a:effectLst>
                                          <a:glow rad="63500">
                                            <a:schemeClr val="accent4">
                                              <a:satMod val="175000"/>
                                              <a:alpha val="40000"/>
                                            </a:schemeClr>
                                          </a:glow>
                                        </a:effectLst>
                                        <a:latin typeface="Cambria Math" panose="02040503050406030204" pitchFamily="18" charset="0"/>
                                      </a:rPr>
                                      <m:t>∩</m:t>
                                    </m:r>
                                    <m:r>
                                      <a:rPr lang="de-DE" b="0" i="1" smtClean="0">
                                        <a:effectLst>
                                          <a:glow rad="63500">
                                            <a:schemeClr val="accent4">
                                              <a:satMod val="175000"/>
                                              <a:alpha val="40000"/>
                                            </a:schemeClr>
                                          </a:glow>
                                        </a:effectLst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</m:d>
                                <m:r>
                                  <a:rPr lang="de-DE" b="0" i="1" smtClean="0">
                                    <a:effectLst>
                                      <a:glow rad="63500">
                                        <a:schemeClr val="accent4">
                                          <a:satMod val="175000"/>
                                          <a:alpha val="40000"/>
                                        </a:schemeClr>
                                      </a:glow>
                                    </a:effectLst>
                                    <a:latin typeface="Cambria Math" panose="02040503050406030204" pitchFamily="18" charset="0"/>
                                  </a:rPr>
                                  <m:t>=0.1</m:t>
                                </m:r>
                              </m:oMath>
                            </m:oMathPara>
                          </a14:m>
                          <a:endParaRPr lang="de-DE" dirty="0">
                            <a:effectLst>
                              <a:glow rad="63500">
                                <a:schemeClr val="accent4">
                                  <a:satMod val="175000"/>
                                  <a:alpha val="40000"/>
                                </a:schemeClr>
                              </a:glow>
                            </a:effectLst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∩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</m:e>
                                    </m:acc>
                                  </m:e>
                                </m:d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=0.4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</m:d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=0.5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094949539"/>
                      </a:ext>
                    </a:extLst>
                  </a:tr>
                  <a:tr h="66720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Black fur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de-D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de-DE" b="1" i="1" smtClean="0">
                                        <a:latin typeface="Cambria Math" panose="02040503050406030204" pitchFamily="18" charset="0"/>
                                      </a:rPr>
                                      <m:t>𝑾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  <m:t>𝑊</m:t>
                                        </m:r>
                                      </m:e>
                                    </m:acc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∩</m:t>
                                    </m:r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</m:d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=0.3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  <m:t>𝑊</m:t>
                                        </m:r>
                                      </m:e>
                                    </m:acc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∩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</m:e>
                                    </m:acc>
                                  </m:e>
                                </m:d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=0.2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  <m:t>𝑊</m:t>
                                        </m:r>
                                      </m:e>
                                    </m:acc>
                                  </m:e>
                                </m:d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=0.5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264113361"/>
                      </a:ext>
                    </a:extLst>
                  </a:tr>
                  <a:tr h="64154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Sum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=0.</m:t>
                              </m:r>
                            </m:oMath>
                          </a14:m>
                          <a:r>
                            <a:rPr lang="de-DE" dirty="0"/>
                            <a:t>4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</m:e>
                                    </m:acc>
                                  </m:e>
                                </m:d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=0.6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de-DE" b="0" i="0" smtClean="0">
                                        <a:latin typeface="Cambria Math" panose="02040503050406030204" pitchFamily="18" charset="0"/>
                                      </a:rPr>
                                      <m:t>Ω</m:t>
                                    </m:r>
                                  </m:e>
                                </m:d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00836938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1" name="Tabelle 31">
                <a:extLst>
                  <a:ext uri="{FF2B5EF4-FFF2-40B4-BE49-F238E27FC236}">
                    <a16:creationId xmlns:a16="http://schemas.microsoft.com/office/drawing/2014/main" id="{4E33DC69-B3C9-9E96-C0D4-CDEF4F4E280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91163357"/>
                  </p:ext>
                </p:extLst>
              </p:nvPr>
            </p:nvGraphicFramePr>
            <p:xfrm>
              <a:off x="663418" y="3805262"/>
              <a:ext cx="6413710" cy="2643752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134166">
                      <a:extLst>
                        <a:ext uri="{9D8B030D-6E8A-4147-A177-3AD203B41FA5}">
                          <a16:colId xmlns:a16="http://schemas.microsoft.com/office/drawing/2014/main" val="1485922670"/>
                        </a:ext>
                      </a:extLst>
                    </a:gridCol>
                    <a:gridCol w="1759848">
                      <a:extLst>
                        <a:ext uri="{9D8B030D-6E8A-4147-A177-3AD203B41FA5}">
                          <a16:colId xmlns:a16="http://schemas.microsoft.com/office/drawing/2014/main" val="2498114203"/>
                        </a:ext>
                      </a:extLst>
                    </a:gridCol>
                    <a:gridCol w="1759848">
                      <a:extLst>
                        <a:ext uri="{9D8B030D-6E8A-4147-A177-3AD203B41FA5}">
                          <a16:colId xmlns:a16="http://schemas.microsoft.com/office/drawing/2014/main" val="1209160121"/>
                        </a:ext>
                      </a:extLst>
                    </a:gridCol>
                    <a:gridCol w="1759848">
                      <a:extLst>
                        <a:ext uri="{9D8B030D-6E8A-4147-A177-3AD203B41FA5}">
                          <a16:colId xmlns:a16="http://schemas.microsoft.com/office/drawing/2014/main" val="783585915"/>
                        </a:ext>
                      </a:extLst>
                    </a:gridCol>
                  </a:tblGrid>
                  <a:tr h="667800">
                    <a:tc>
                      <a:txBody>
                        <a:bodyPr/>
                        <a:lstStyle/>
                        <a:p>
                          <a:pPr algn="ctr"/>
                          <a:endParaRPr lang="de-DE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7"/>
                          <a:stretch>
                            <a:fillRect l="-64706" t="-2727" r="-201730" b="-2963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7"/>
                          <a:stretch>
                            <a:fillRect l="-164706" t="-2727" r="-101730" b="-2963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Sum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376786103"/>
                      </a:ext>
                    </a:extLst>
                  </a:tr>
                  <a:tr h="667203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7"/>
                          <a:stretch>
                            <a:fillRect l="-538" t="-103670" r="-468817" b="-1990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7"/>
                          <a:stretch>
                            <a:fillRect l="-64706" t="-103670" r="-201730" b="-1990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7"/>
                          <a:stretch>
                            <a:fillRect l="-164706" t="-103670" r="-101730" b="-1990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7"/>
                          <a:stretch>
                            <a:fillRect l="-264706" t="-103670" r="-1730" b="-19908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94949539"/>
                      </a:ext>
                    </a:extLst>
                  </a:tr>
                  <a:tr h="667203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7"/>
                          <a:stretch>
                            <a:fillRect l="-538" t="-201818" r="-468817" b="-97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7"/>
                          <a:stretch>
                            <a:fillRect l="-64706" t="-201818" r="-201730" b="-97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7"/>
                          <a:stretch>
                            <a:fillRect l="-164706" t="-201818" r="-101730" b="-97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7"/>
                          <a:stretch>
                            <a:fillRect l="-264706" t="-201818" r="-1730" b="-9727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64113361"/>
                      </a:ext>
                    </a:extLst>
                  </a:tr>
                  <a:tr h="64154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Sum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7"/>
                          <a:stretch>
                            <a:fillRect l="-64706" t="-316190" r="-201730" b="-19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7"/>
                          <a:stretch>
                            <a:fillRect l="-164706" t="-316190" r="-101730" b="-19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7"/>
                          <a:stretch>
                            <a:fillRect l="-264706" t="-316190" r="-1730" b="-19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0836938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Pfeil: nach links 14">
                <a:extLst>
                  <a:ext uri="{FF2B5EF4-FFF2-40B4-BE49-F238E27FC236}">
                    <a16:creationId xmlns:a16="http://schemas.microsoft.com/office/drawing/2014/main" id="{B39CBB8C-914F-69DF-9E27-95152EBD2567}"/>
                  </a:ext>
                </a:extLst>
              </p:cNvPr>
              <p:cNvSpPr/>
              <p:nvPr/>
            </p:nvSpPr>
            <p:spPr>
              <a:xfrm>
                <a:off x="3488074" y="4527967"/>
                <a:ext cx="4259507" cy="590078"/>
              </a:xfrm>
              <a:prstGeom prst="leftArrow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d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e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d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=0.5⋅0.2=0.1=</m:t>
                      </m:r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∩</m:t>
                      </m:r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DE" sz="1400" dirty="0"/>
              </a:p>
            </p:txBody>
          </p:sp>
        </mc:Choice>
        <mc:Fallback xmlns="">
          <p:sp>
            <p:nvSpPr>
              <p:cNvPr id="15" name="Pfeil: nach links 14">
                <a:extLst>
                  <a:ext uri="{FF2B5EF4-FFF2-40B4-BE49-F238E27FC236}">
                    <a16:creationId xmlns:a16="http://schemas.microsoft.com/office/drawing/2014/main" id="{B39CBB8C-914F-69DF-9E27-95152EBD25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8074" y="4527967"/>
                <a:ext cx="4259507" cy="590078"/>
              </a:xfrm>
              <a:prstGeom prst="leftArrow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Pfeil: nach links 18">
                <a:extLst>
                  <a:ext uri="{FF2B5EF4-FFF2-40B4-BE49-F238E27FC236}">
                    <a16:creationId xmlns:a16="http://schemas.microsoft.com/office/drawing/2014/main" id="{AE096A27-69C7-4D30-28B0-13B784D8397F}"/>
                  </a:ext>
                </a:extLst>
              </p:cNvPr>
              <p:cNvSpPr/>
              <p:nvPr/>
            </p:nvSpPr>
            <p:spPr>
              <a:xfrm rot="19811174">
                <a:off x="3138267" y="2985475"/>
                <a:ext cx="4259507" cy="590078"/>
              </a:xfrm>
              <a:prstGeom prst="leftArrow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e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=0.4⋅0.25=0.1=</m:t>
                      </m:r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∩</m:t>
                      </m:r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DE" sz="1400" dirty="0"/>
              </a:p>
            </p:txBody>
          </p:sp>
        </mc:Choice>
        <mc:Fallback xmlns="">
          <p:sp>
            <p:nvSpPr>
              <p:cNvPr id="19" name="Pfeil: nach links 18">
                <a:extLst>
                  <a:ext uri="{FF2B5EF4-FFF2-40B4-BE49-F238E27FC236}">
                    <a16:creationId xmlns:a16="http://schemas.microsoft.com/office/drawing/2014/main" id="{AE096A27-69C7-4D30-28B0-13B784D839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811174">
                <a:off x="3138267" y="2985475"/>
                <a:ext cx="4259507" cy="590078"/>
              </a:xfrm>
              <a:prstGeom prst="leftArrow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6" name="Gruppieren 55">
            <a:extLst>
              <a:ext uri="{FF2B5EF4-FFF2-40B4-BE49-F238E27FC236}">
                <a16:creationId xmlns:a16="http://schemas.microsoft.com/office/drawing/2014/main" id="{4B0C2950-348C-FD28-0EFF-85E571505448}"/>
              </a:ext>
            </a:extLst>
          </p:cNvPr>
          <p:cNvGrpSpPr/>
          <p:nvPr/>
        </p:nvGrpSpPr>
        <p:grpSpPr>
          <a:xfrm>
            <a:off x="4925447" y="9444"/>
            <a:ext cx="3045818" cy="2320362"/>
            <a:chOff x="1334652" y="3032965"/>
            <a:chExt cx="4152560" cy="3284356"/>
          </a:xfrm>
        </p:grpSpPr>
        <p:pic>
          <p:nvPicPr>
            <p:cNvPr id="11" name="Grafik 10" descr="Hund mit einfarbiger Füllung">
              <a:extLst>
                <a:ext uri="{FF2B5EF4-FFF2-40B4-BE49-F238E27FC236}">
                  <a16:creationId xmlns:a16="http://schemas.microsoft.com/office/drawing/2014/main" id="{623FA912-84E8-F490-98EE-3D8833ED4C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p:blipFill>
          <p:spPr>
            <a:xfrm>
              <a:off x="3752640" y="4935140"/>
              <a:ext cx="914400" cy="914400"/>
            </a:xfrm>
            <a:prstGeom prst="rect">
              <a:avLst/>
            </a:prstGeom>
          </p:spPr>
        </p:pic>
        <p:pic>
          <p:nvPicPr>
            <p:cNvPr id="13" name="Grafik 12" descr="Hund Silhouette">
              <a:extLst>
                <a:ext uri="{FF2B5EF4-FFF2-40B4-BE49-F238E27FC236}">
                  <a16:creationId xmlns:a16="http://schemas.microsoft.com/office/drawing/2014/main" id="{484DEE61-D560-0A61-51E8-FB4E5B02A4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3804197" y="3032965"/>
              <a:ext cx="914400" cy="914400"/>
            </a:xfrm>
            <a:prstGeom prst="rect">
              <a:avLst/>
            </a:prstGeom>
          </p:spPr>
        </p:pic>
        <p:pic>
          <p:nvPicPr>
            <p:cNvPr id="21" name="Grafik 20" descr="Welpe mit einfarbiger Füllung">
              <a:extLst>
                <a:ext uri="{FF2B5EF4-FFF2-40B4-BE49-F238E27FC236}">
                  <a16:creationId xmlns:a16="http://schemas.microsoft.com/office/drawing/2014/main" id="{28B44DF6-150A-B71E-052C-DEF3CDAE8C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/>
            </a:stretch>
          </p:blipFill>
          <p:spPr>
            <a:xfrm>
              <a:off x="4227155" y="5402921"/>
              <a:ext cx="914400" cy="914400"/>
            </a:xfrm>
            <a:prstGeom prst="rect">
              <a:avLst/>
            </a:prstGeom>
          </p:spPr>
        </p:pic>
        <p:pic>
          <p:nvPicPr>
            <p:cNvPr id="25" name="Grafik 24" descr="Welpe 2 Silhouette">
              <a:extLst>
                <a:ext uri="{FF2B5EF4-FFF2-40B4-BE49-F238E27FC236}">
                  <a16:creationId xmlns:a16="http://schemas.microsoft.com/office/drawing/2014/main" id="{0DADCBC5-7960-69AF-5688-297C27863F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/>
            </a:stretch>
          </p:blipFill>
          <p:spPr>
            <a:xfrm>
              <a:off x="4237951" y="3839566"/>
              <a:ext cx="819848" cy="819848"/>
            </a:xfrm>
            <a:prstGeom prst="rect">
              <a:avLst/>
            </a:prstGeom>
          </p:spPr>
        </p:pic>
        <p:pic>
          <p:nvPicPr>
            <p:cNvPr id="26" name="Grafik 25" descr="Katze mit einfarbiger Füllung">
              <a:extLst>
                <a:ext uri="{FF2B5EF4-FFF2-40B4-BE49-F238E27FC236}">
                  <a16:creationId xmlns:a16="http://schemas.microsoft.com/office/drawing/2014/main" id="{D4023BB3-1BCC-B338-2060-E19FD8D76F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9"/>
                </a:ext>
              </a:extLst>
            </a:blip>
            <a:stretch>
              <a:fillRect/>
            </a:stretch>
          </p:blipFill>
          <p:spPr>
            <a:xfrm>
              <a:off x="2066388" y="4652351"/>
              <a:ext cx="914400" cy="914400"/>
            </a:xfrm>
            <a:prstGeom prst="rect">
              <a:avLst/>
            </a:prstGeom>
          </p:spPr>
        </p:pic>
        <p:pic>
          <p:nvPicPr>
            <p:cNvPr id="28" name="Grafik 27" descr="Katze Silhouette">
              <a:extLst>
                <a:ext uri="{FF2B5EF4-FFF2-40B4-BE49-F238E27FC236}">
                  <a16:creationId xmlns:a16="http://schemas.microsoft.com/office/drawing/2014/main" id="{73E29CFF-7392-0971-0952-B973F7BDC0A6}"/>
                </a:ext>
              </a:extLst>
            </p:cNvPr>
            <p:cNvPicPr>
              <a:picLocks noChangeAspect="1"/>
            </p:cNvPicPr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1"/>
                </a:ext>
              </a:extLst>
            </a:blip>
            <a:stretch>
              <a:fillRect/>
            </a:stretch>
          </p:blipFill>
          <p:spPr>
            <a:xfrm>
              <a:off x="1724422" y="3225559"/>
              <a:ext cx="914400" cy="914400"/>
            </a:xfrm>
            <a:prstGeom prst="rect">
              <a:avLst/>
            </a:prstGeom>
          </p:spPr>
        </p:pic>
        <p:pic>
          <p:nvPicPr>
            <p:cNvPr id="29" name="Grafik 28" descr="Kätzchen mit einfarbiger Füllung">
              <a:extLst>
                <a:ext uri="{FF2B5EF4-FFF2-40B4-BE49-F238E27FC236}">
                  <a16:creationId xmlns:a16="http://schemas.microsoft.com/office/drawing/2014/main" id="{8A4885AB-D008-55FA-B172-0E00F8F73C3C}"/>
                </a:ext>
              </a:extLst>
            </p:cNvPr>
            <p:cNvPicPr>
              <a:picLocks noChangeAspect="1"/>
            </p:cNvPicPr>
            <p:nvPr/>
          </p:nvPicPr>
          <p:blipFill>
            <a:blip r:embed="rId4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3"/>
                </a:ext>
              </a:extLst>
            </a:blip>
            <a:stretch>
              <a:fillRect/>
            </a:stretch>
          </p:blipFill>
          <p:spPr>
            <a:xfrm>
              <a:off x="1334652" y="4659414"/>
              <a:ext cx="914400" cy="914400"/>
            </a:xfrm>
            <a:prstGeom prst="rect">
              <a:avLst/>
            </a:prstGeom>
          </p:spPr>
        </p:pic>
        <p:pic>
          <p:nvPicPr>
            <p:cNvPr id="53" name="Grafik 52" descr="Kätzchen mit einfarbiger Füllung">
              <a:extLst>
                <a:ext uri="{FF2B5EF4-FFF2-40B4-BE49-F238E27FC236}">
                  <a16:creationId xmlns:a16="http://schemas.microsoft.com/office/drawing/2014/main" id="{0A69BCF6-C509-4984-0BAF-95840B451641}"/>
                </a:ext>
              </a:extLst>
            </p:cNvPr>
            <p:cNvPicPr>
              <a:picLocks noChangeAspect="1"/>
            </p:cNvPicPr>
            <p:nvPr/>
          </p:nvPicPr>
          <p:blipFill>
            <a:blip r:embed="rId4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3"/>
                </a:ext>
              </a:extLst>
            </a:blip>
            <a:stretch>
              <a:fillRect/>
            </a:stretch>
          </p:blipFill>
          <p:spPr>
            <a:xfrm>
              <a:off x="1695983" y="5392340"/>
              <a:ext cx="731736" cy="731736"/>
            </a:xfrm>
            <a:prstGeom prst="rect">
              <a:avLst/>
            </a:prstGeom>
          </p:spPr>
        </p:pic>
        <p:pic>
          <p:nvPicPr>
            <p:cNvPr id="54" name="Grafik 53" descr="Welpe Silhouette">
              <a:extLst>
                <a:ext uri="{FF2B5EF4-FFF2-40B4-BE49-F238E27FC236}">
                  <a16:creationId xmlns:a16="http://schemas.microsoft.com/office/drawing/2014/main" id="{92486A4C-1000-050C-F518-2D449AA91330}"/>
                </a:ext>
              </a:extLst>
            </p:cNvPr>
            <p:cNvPicPr>
              <a:picLocks noChangeAspect="1"/>
            </p:cNvPicPr>
            <p:nvPr/>
          </p:nvPicPr>
          <p:blipFill>
            <a:blip r:embed="rId4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5"/>
                </a:ext>
              </a:extLst>
            </a:blip>
            <a:stretch>
              <a:fillRect/>
            </a:stretch>
          </p:blipFill>
          <p:spPr>
            <a:xfrm>
              <a:off x="4885909" y="3320775"/>
              <a:ext cx="601303" cy="601303"/>
            </a:xfrm>
            <a:prstGeom prst="rect">
              <a:avLst/>
            </a:prstGeom>
          </p:spPr>
        </p:pic>
        <p:pic>
          <p:nvPicPr>
            <p:cNvPr id="55" name="Grafik 54" descr="Hund Silhouette">
              <a:extLst>
                <a:ext uri="{FF2B5EF4-FFF2-40B4-BE49-F238E27FC236}">
                  <a16:creationId xmlns:a16="http://schemas.microsoft.com/office/drawing/2014/main" id="{A5D4C321-A96C-E28B-D697-6817B0D11E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3601116" y="3944415"/>
              <a:ext cx="607200" cy="607200"/>
            </a:xfrm>
            <a:prstGeom prst="rect">
              <a:avLst/>
            </a:prstGeom>
          </p:spPr>
        </p:pic>
      </p:grpSp>
      <p:sp>
        <p:nvSpPr>
          <p:cNvPr id="57" name="Ellipse 56">
            <a:extLst>
              <a:ext uri="{FF2B5EF4-FFF2-40B4-BE49-F238E27FC236}">
                <a16:creationId xmlns:a16="http://schemas.microsoft.com/office/drawing/2014/main" id="{B99A7CA1-3454-A253-3124-D9F707E8967F}"/>
              </a:ext>
            </a:extLst>
          </p:cNvPr>
          <p:cNvSpPr/>
          <p:nvPr/>
        </p:nvSpPr>
        <p:spPr>
          <a:xfrm>
            <a:off x="4816026" y="-91209"/>
            <a:ext cx="1511040" cy="2654539"/>
          </a:xfrm>
          <a:prstGeom prst="ellipse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8" name="Textfeld 57">
            <a:extLst>
              <a:ext uri="{FF2B5EF4-FFF2-40B4-BE49-F238E27FC236}">
                <a16:creationId xmlns:a16="http://schemas.microsoft.com/office/drawing/2014/main" id="{95CCD288-D8FE-BE77-09B0-66BAFE787361}"/>
              </a:ext>
            </a:extLst>
          </p:cNvPr>
          <p:cNvSpPr txBox="1"/>
          <p:nvPr/>
        </p:nvSpPr>
        <p:spPr>
          <a:xfrm>
            <a:off x="2304535" y="212779"/>
            <a:ext cx="15616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10 * 0.5 * 0.2</a:t>
            </a:r>
          </a:p>
          <a:p>
            <a:r>
              <a:rPr lang="de-DE" dirty="0"/>
              <a:t>10 * 0.4 *0.25 </a:t>
            </a:r>
          </a:p>
        </p:txBody>
      </p:sp>
      <p:sp>
        <p:nvSpPr>
          <p:cNvPr id="59" name="Ellipse 58">
            <a:extLst>
              <a:ext uri="{FF2B5EF4-FFF2-40B4-BE49-F238E27FC236}">
                <a16:creationId xmlns:a16="http://schemas.microsoft.com/office/drawing/2014/main" id="{28926C87-0DE5-0974-E78B-619721C38263}"/>
              </a:ext>
            </a:extLst>
          </p:cNvPr>
          <p:cNvSpPr/>
          <p:nvPr/>
        </p:nvSpPr>
        <p:spPr>
          <a:xfrm>
            <a:off x="5090179" y="98323"/>
            <a:ext cx="991203" cy="738852"/>
          </a:xfrm>
          <a:prstGeom prst="ellipse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4849700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6E4EE3-489D-0BCB-D750-44B708A44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Bayes </a:t>
            </a:r>
            <a:r>
              <a:rPr lang="de-DE" dirty="0" err="1"/>
              <a:t>theorem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FBD52293-4690-CA29-BE8F-56F3CC3C228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238928" cy="1948700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de-DE" i="1">
                        <a:latin typeface="Cambria Math" panose="02040503050406030204" pitchFamily="18" charset="0"/>
                      </a:rPr>
                      <m:t>⋅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</m:oMath>
                </a14:m>
                <a:endParaRPr lang="de-DE" dirty="0"/>
              </a:p>
              <a:p>
                <a:pPr marL="0" indent="0">
                  <a:buNone/>
                </a:pPr>
                <a:r>
                  <a:rPr lang="de-DE" b="0" i="1" dirty="0">
                    <a:effectLst>
                      <a:glow rad="63500">
                        <a:schemeClr val="accent2">
                          <a:satMod val="175000"/>
                          <a:alpha val="40000"/>
                        </a:schemeClr>
                      </a:glow>
                    </a:effectLst>
                    <a:latin typeface="Cambria Math" panose="02040503050406030204" pitchFamily="18" charset="0"/>
                  </a:rPr>
                  <a:t>a/b=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de-DE" b="0" i="1" smtClean="0">
                            <a:effectLst>
                              <a:glow rad="63500">
                                <a:schemeClr val="accent2">
                                  <a:satMod val="175000"/>
                                  <a:alpha val="40000"/>
                                </a:schemeClr>
                              </a:glow>
                            </a:effectLst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b="0" i="1" smtClean="0">
                            <a:effectLst>
                              <a:glow rad="63500">
                                <a:schemeClr val="accent2">
                                  <a:satMod val="175000"/>
                                  <a:alpha val="40000"/>
                                </a:schemeClr>
                              </a:glow>
                            </a:effectLst>
                            <a:latin typeface="Cambria Math" panose="02040503050406030204" pitchFamily="18" charset="0"/>
                          </a:rPr>
                          <m:t>𝑎</m:t>
                        </m:r>
                      </m:num>
                      <m:den>
                        <m:r>
                          <a:rPr lang="de-DE" b="0" i="1" smtClean="0">
                            <a:effectLst>
                              <a:glow rad="63500">
                                <a:schemeClr val="accent2">
                                  <a:satMod val="175000"/>
                                  <a:alpha val="40000"/>
                                </a:schemeClr>
                              </a:glow>
                            </a:effectLst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DE" b="0" i="1" smtClean="0">
                            <a:effectLst>
                              <a:glow rad="63500">
                                <a:schemeClr val="accent2">
                                  <a:satMod val="175000"/>
                                  <a:alpha val="40000"/>
                                </a:schemeClr>
                              </a:glow>
                            </a:effectLst>
                            <a:latin typeface="Cambria Math" panose="02040503050406030204" pitchFamily="18" charset="0"/>
                          </a:rPr>
                          <m:t>𝑏</m:t>
                        </m:r>
                      </m:den>
                    </m:f>
                  </m:oMath>
                </a14:m>
                <a:endParaRPr lang="de-DE" b="0" i="1" dirty="0">
                  <a:effectLst>
                    <a:glow rad="63500">
                      <a:schemeClr val="accent2">
                        <a:satMod val="175000"/>
                        <a:alpha val="40000"/>
                      </a:schemeClr>
                    </a:glow>
                  </a:effectLst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de-DE" b="0" i="1" smtClean="0">
                        <a:effectLst>
                          <a:glow rad="63500">
                            <a:schemeClr val="accent2">
                              <a:satMod val="175000"/>
                              <a:alpha val="40000"/>
                            </a:schemeClr>
                          </a:glow>
                        </a:effectLst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b="0" i="1" smtClean="0">
                            <a:effectLst>
                              <a:glow rad="63500">
                                <a:schemeClr val="accent2">
                                  <a:satMod val="175000"/>
                                  <a:alpha val="40000"/>
                                </a:schemeClr>
                              </a:glow>
                            </a:effectLst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effectLst>
                              <a:glow rad="63500">
                                <a:schemeClr val="accent2">
                                  <a:satMod val="175000"/>
                                  <a:alpha val="40000"/>
                                </a:schemeClr>
                              </a:glow>
                            </a:effectLst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e>
                        <m:r>
                          <a:rPr lang="de-DE" b="0" i="1" smtClean="0">
                            <a:effectLst>
                              <a:glow rad="63500">
                                <a:schemeClr val="accent2">
                                  <a:satMod val="175000"/>
                                  <a:alpha val="40000"/>
                                </a:schemeClr>
                              </a:glow>
                            </a:effectLst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b="0" i="1" smtClean="0">
                            <a:effectLst>
                              <a:glow rad="63500">
                                <a:schemeClr val="accent4">
                                  <a:satMod val="175000"/>
                                  <a:alpha val="40000"/>
                                </a:schemeClr>
                              </a:glow>
                            </a:effectLst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b="0" i="1" smtClean="0">
                            <a:effectLst>
                              <a:glow rad="63500">
                                <a:schemeClr val="accent4">
                                  <a:satMod val="175000"/>
                                  <a:alpha val="40000"/>
                                </a:schemeClr>
                              </a:glow>
                            </a:effectLst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de-DE" b="0" i="1" smtClean="0">
                                <a:effectLst>
                                  <a:glow rad="63500">
                                    <a:schemeClr val="accent4">
                                      <a:satMod val="175000"/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b="0" i="1" smtClean="0">
                                <a:effectLst>
                                  <a:glow rad="63500">
                                    <a:schemeClr val="accent4">
                                      <a:satMod val="175000"/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  <m:r>
                          <a:rPr lang="de-DE" b="0" i="1" smtClean="0">
                            <a:effectLst>
                              <a:glow rad="63500">
                                <a:schemeClr val="accent4">
                                  <a:satMod val="175000"/>
                                  <a:alpha val="40000"/>
                                </a:schemeClr>
                              </a:glow>
                            </a:effectLst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de-DE" b="0" i="1" smtClean="0">
                            <a:effectLst>
                              <a:glow rad="63500">
                                <a:schemeClr val="accent4">
                                  <a:satMod val="175000"/>
                                  <a:alpha val="40000"/>
                                </a:schemeClr>
                              </a:glow>
                            </a:effectLst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de-DE" b="0" i="1" smtClean="0">
                                <a:effectLst>
                                  <a:glow rad="63500">
                                    <a:schemeClr val="accent4">
                                      <a:satMod val="175000"/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b="0" i="1" smtClean="0">
                                <a:effectLst>
                                  <a:glow rad="63500">
                                    <a:schemeClr val="accent4">
                                      <a:satMod val="175000"/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e>
                            <m:r>
                              <a:rPr lang="de-DE" b="0" i="1" smtClean="0">
                                <a:effectLst>
                                  <a:glow rad="63500">
                                    <a:schemeClr val="accent4">
                                      <a:satMod val="175000"/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</m:num>
                      <m:den>
                        <m:r>
                          <a:rPr lang="de-DE" b="0" i="1" smtClean="0">
                            <a:effectLst>
                              <a:glow rad="63500">
                                <a:schemeClr val="accent4">
                                  <a:satMod val="175000"/>
                                  <a:alpha val="40000"/>
                                </a:schemeClr>
                              </a:glow>
                            </a:effectLst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de-DE" b="0" i="1" smtClean="0">
                                <a:effectLst>
                                  <a:glow rad="63500">
                                    <a:schemeClr val="accent4">
                                      <a:satMod val="175000"/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b="0" i="1" smtClean="0">
                                <a:effectLst>
                                  <a:glow rad="63500">
                                    <a:schemeClr val="accent4">
                                      <a:satMod val="175000"/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d>
                      </m:den>
                    </m:f>
                  </m:oMath>
                </a14:m>
                <a:endParaRPr lang="de-DE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FBD52293-4690-CA29-BE8F-56F3CC3C22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238928" cy="1948700"/>
              </a:xfrm>
              <a:blipFill>
                <a:blip r:embed="rId2"/>
                <a:stretch>
                  <a:fillRect l="-263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8ED12329-A938-5887-1F07-C8CFC46C3929}"/>
              </a:ext>
            </a:extLst>
          </p:cNvPr>
          <p:cNvCxnSpPr>
            <a:cxnSpLocks/>
          </p:cNvCxnSpPr>
          <p:nvPr/>
        </p:nvCxnSpPr>
        <p:spPr>
          <a:xfrm flipV="1">
            <a:off x="7962900" y="1248886"/>
            <a:ext cx="982980" cy="404654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id="{F8ADC2EC-F5E8-87D0-9FD1-F87D9FC8D377}"/>
              </a:ext>
            </a:extLst>
          </p:cNvPr>
          <p:cNvCxnSpPr>
            <a:cxnSpLocks/>
          </p:cNvCxnSpPr>
          <p:nvPr/>
        </p:nvCxnSpPr>
        <p:spPr>
          <a:xfrm>
            <a:off x="7962900" y="1882140"/>
            <a:ext cx="982980" cy="456406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03E784F5-BB09-8566-D397-E4D956D9B570}"/>
              </a:ext>
            </a:extLst>
          </p:cNvPr>
          <p:cNvCxnSpPr>
            <a:cxnSpLocks/>
          </p:cNvCxnSpPr>
          <p:nvPr/>
        </p:nvCxnSpPr>
        <p:spPr>
          <a:xfrm flipV="1">
            <a:off x="9532620" y="563880"/>
            <a:ext cx="982980" cy="404654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991902AF-EA5B-9E2E-FA8D-FF2687342689}"/>
              </a:ext>
            </a:extLst>
          </p:cNvPr>
          <p:cNvCxnSpPr>
            <a:cxnSpLocks/>
          </p:cNvCxnSpPr>
          <p:nvPr/>
        </p:nvCxnSpPr>
        <p:spPr>
          <a:xfrm>
            <a:off x="9532620" y="1197134"/>
            <a:ext cx="982980" cy="456406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4D8D8533-479C-4E42-1060-1828A90F0971}"/>
              </a:ext>
            </a:extLst>
          </p:cNvPr>
          <p:cNvCxnSpPr>
            <a:cxnSpLocks/>
          </p:cNvCxnSpPr>
          <p:nvPr/>
        </p:nvCxnSpPr>
        <p:spPr>
          <a:xfrm flipV="1">
            <a:off x="9532620" y="1996440"/>
            <a:ext cx="982980" cy="404654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E270E0F7-C5FF-A640-78F9-D052E02999DF}"/>
              </a:ext>
            </a:extLst>
          </p:cNvPr>
          <p:cNvCxnSpPr>
            <a:cxnSpLocks/>
          </p:cNvCxnSpPr>
          <p:nvPr/>
        </p:nvCxnSpPr>
        <p:spPr>
          <a:xfrm>
            <a:off x="9532620" y="2629694"/>
            <a:ext cx="982980" cy="456406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B305459F-EA41-6E31-E16B-8A3012BF6CD6}"/>
                  </a:ext>
                </a:extLst>
              </p:cNvPr>
              <p:cNvSpPr txBox="1"/>
              <p:nvPr/>
            </p:nvSpPr>
            <p:spPr>
              <a:xfrm>
                <a:off x="9008519" y="2214195"/>
                <a:ext cx="451470" cy="4624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acc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B305459F-EA41-6E31-E16B-8A3012BF6C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8519" y="2214195"/>
                <a:ext cx="451470" cy="462434"/>
              </a:xfrm>
              <a:prstGeom prst="rect">
                <a:avLst/>
              </a:prstGeom>
              <a:blipFill>
                <a:blip r:embed="rId3"/>
                <a:stretch>
                  <a:fillRect r="-3648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D44EACAB-B3CE-559B-457D-CDAD4AAEBFEA}"/>
                  </a:ext>
                </a:extLst>
              </p:cNvPr>
              <p:cNvSpPr txBox="1"/>
              <p:nvPr/>
            </p:nvSpPr>
            <p:spPr>
              <a:xfrm>
                <a:off x="9008520" y="914350"/>
                <a:ext cx="45146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D44EACAB-B3CE-559B-457D-CDAD4AAEBF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8520" y="914350"/>
                <a:ext cx="451469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2B8210CE-14CF-13E9-938F-3808D648B2AA}"/>
                  </a:ext>
                </a:extLst>
              </p:cNvPr>
              <p:cNvSpPr txBox="1"/>
              <p:nvPr/>
            </p:nvSpPr>
            <p:spPr>
              <a:xfrm>
                <a:off x="10515600" y="2944791"/>
                <a:ext cx="55739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acc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2B8210CE-14CF-13E9-938F-3808D648B2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5600" y="2944791"/>
                <a:ext cx="557397" cy="461665"/>
              </a:xfrm>
              <a:prstGeom prst="rect">
                <a:avLst/>
              </a:prstGeom>
              <a:blipFill>
                <a:blip r:embed="rId5"/>
                <a:stretch>
                  <a:fillRect r="-989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F25D5BB7-329C-2E76-BE45-6A560F946A30}"/>
                  </a:ext>
                </a:extLst>
              </p:cNvPr>
              <p:cNvSpPr txBox="1"/>
              <p:nvPr/>
            </p:nvSpPr>
            <p:spPr>
              <a:xfrm>
                <a:off x="10515599" y="1451213"/>
                <a:ext cx="55739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acc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F25D5BB7-329C-2E76-BE45-6A560F946A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5599" y="1451213"/>
                <a:ext cx="557397" cy="461665"/>
              </a:xfrm>
              <a:prstGeom prst="rect">
                <a:avLst/>
              </a:prstGeom>
              <a:blipFill>
                <a:blip r:embed="rId6"/>
                <a:stretch>
                  <a:fillRect r="-989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ABA1361C-077C-9BA1-1C8D-07C10888D27B}"/>
                  </a:ext>
                </a:extLst>
              </p:cNvPr>
              <p:cNvSpPr txBox="1"/>
              <p:nvPr/>
            </p:nvSpPr>
            <p:spPr>
              <a:xfrm>
                <a:off x="10515599" y="293608"/>
                <a:ext cx="55739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ABA1361C-077C-9BA1-1C8D-07C10888D2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5599" y="293608"/>
                <a:ext cx="557396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0A9CAF5E-560F-7B06-EA65-5CAF44358AFC}"/>
                  </a:ext>
                </a:extLst>
              </p:cNvPr>
              <p:cNvSpPr txBox="1"/>
              <p:nvPr/>
            </p:nvSpPr>
            <p:spPr>
              <a:xfrm>
                <a:off x="10515598" y="1790700"/>
                <a:ext cx="55739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0A9CAF5E-560F-7B06-EA65-5CAF44358A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5598" y="1790700"/>
                <a:ext cx="557396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658C5387-472E-7D29-953F-A2A6E3846671}"/>
                  </a:ext>
                </a:extLst>
              </p:cNvPr>
              <p:cNvSpPr txBox="1"/>
              <p:nvPr/>
            </p:nvSpPr>
            <p:spPr>
              <a:xfrm rot="20251336">
                <a:off x="7801267" y="1216083"/>
                <a:ext cx="1016496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chemeClr val="accent1"/>
                          </a:solidFill>
                          <a:effectLst>
                            <a:glow rad="63500">
                              <a:schemeClr val="accent4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effectLst>
                                <a:glow rad="63500">
                                  <a:schemeClr val="accent4">
                                    <a:satMod val="17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600" b="0" i="1" smtClean="0">
                              <a:solidFill>
                                <a:schemeClr val="accent1"/>
                              </a:solidFill>
                              <a:effectLst>
                                <a:glow rad="63500">
                                  <a:schemeClr val="accent4">
                                    <a:satMod val="17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  <m:r>
                        <a:rPr lang="de-DE" sz="1600" b="0" i="1" smtClean="0">
                          <a:solidFill>
                            <a:schemeClr val="accent1"/>
                          </a:solidFill>
                          <a:effectLst>
                            <a:glow rad="63500">
                              <a:schemeClr val="accent4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=0.4</m:t>
                      </m:r>
                    </m:oMath>
                  </m:oMathPara>
                </a14:m>
                <a:endParaRPr lang="de-DE" sz="1600" dirty="0">
                  <a:solidFill>
                    <a:schemeClr val="accent1"/>
                  </a:solidFill>
                  <a:effectLst>
                    <a:glow rad="63500">
                      <a:schemeClr val="accent4">
                        <a:satMod val="175000"/>
                        <a:alpha val="40000"/>
                      </a:schemeClr>
                    </a:glow>
                  </a:effectLst>
                </a:endParaRPr>
              </a:p>
            </p:txBody>
          </p:sp>
        </mc:Choice>
        <mc:Fallback xmlns=""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658C5387-472E-7D29-953F-A2A6E38466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251336">
                <a:off x="7801267" y="1216083"/>
                <a:ext cx="1016496" cy="246221"/>
              </a:xfrm>
              <a:prstGeom prst="rect">
                <a:avLst/>
              </a:prstGeom>
              <a:blipFill>
                <a:blip r:embed="rId9"/>
                <a:stretch>
                  <a:fillRect l="-4706" t="-3922" r="-6471" b="-784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CE823460-73E5-AADF-2D00-CD0A5D357D3F}"/>
                  </a:ext>
                </a:extLst>
              </p:cNvPr>
              <p:cNvSpPr txBox="1"/>
              <p:nvPr/>
            </p:nvSpPr>
            <p:spPr>
              <a:xfrm rot="1543878">
                <a:off x="7758151" y="2108111"/>
                <a:ext cx="1016496" cy="2467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acc>
                        </m:e>
                      </m:d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=0.6</m:t>
                      </m:r>
                    </m:oMath>
                  </m:oMathPara>
                </a14:m>
                <a:endParaRPr lang="de-DE" sz="1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CE823460-73E5-AADF-2D00-CD0A5D357D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543878">
                <a:off x="7758151" y="2108111"/>
                <a:ext cx="1016496" cy="246799"/>
              </a:xfrm>
              <a:prstGeom prst="rect">
                <a:avLst/>
              </a:prstGeom>
              <a:blipFill>
                <a:blip r:embed="rId10"/>
                <a:stretch>
                  <a:fillRect l="-4167" r="-2381" b="-454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feld 23">
                <a:extLst>
                  <a:ext uri="{FF2B5EF4-FFF2-40B4-BE49-F238E27FC236}">
                    <a16:creationId xmlns:a16="http://schemas.microsoft.com/office/drawing/2014/main" id="{8372AA36-C1E9-0DF4-EAC1-E4DB3CE3CFEB}"/>
                  </a:ext>
                </a:extLst>
              </p:cNvPr>
              <p:cNvSpPr txBox="1"/>
              <p:nvPr/>
            </p:nvSpPr>
            <p:spPr>
              <a:xfrm rot="20213512">
                <a:off x="9234864" y="484948"/>
                <a:ext cx="1398844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chemeClr val="accent1"/>
                          </a:solidFill>
                          <a:effectLst>
                            <a:glow rad="63500">
                              <a:schemeClr val="accent4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effectLst>
                                <a:glow rad="63500">
                                  <a:schemeClr val="accent4">
                                    <a:satMod val="17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600" b="0" i="1" smtClean="0">
                              <a:solidFill>
                                <a:schemeClr val="accent1"/>
                              </a:solidFill>
                              <a:effectLst>
                                <a:glow rad="63500">
                                  <a:schemeClr val="accent4">
                                    <a:satMod val="17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e>
                          <m:r>
                            <a:rPr lang="de-DE" sz="1600" b="0" i="1" smtClean="0">
                              <a:solidFill>
                                <a:schemeClr val="accent1"/>
                              </a:solidFill>
                              <a:effectLst>
                                <a:glow rad="63500">
                                  <a:schemeClr val="accent4">
                                    <a:satMod val="17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  <m:r>
                        <a:rPr lang="de-DE" sz="1600" b="0" i="1" smtClean="0">
                          <a:solidFill>
                            <a:schemeClr val="accent1"/>
                          </a:solidFill>
                          <a:effectLst>
                            <a:glow rad="63500">
                              <a:schemeClr val="accent4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=0.25</m:t>
                      </m:r>
                    </m:oMath>
                  </m:oMathPara>
                </a14:m>
                <a:endParaRPr lang="de-DE" sz="1600" dirty="0">
                  <a:solidFill>
                    <a:schemeClr val="accent1"/>
                  </a:solidFill>
                  <a:effectLst>
                    <a:glow rad="63500">
                      <a:schemeClr val="accent4">
                        <a:satMod val="175000"/>
                        <a:alpha val="40000"/>
                      </a:schemeClr>
                    </a:glow>
                  </a:effectLst>
                </a:endParaRPr>
              </a:p>
            </p:txBody>
          </p:sp>
        </mc:Choice>
        <mc:Fallback xmlns="">
          <p:sp>
            <p:nvSpPr>
              <p:cNvPr id="24" name="Textfeld 23">
                <a:extLst>
                  <a:ext uri="{FF2B5EF4-FFF2-40B4-BE49-F238E27FC236}">
                    <a16:creationId xmlns:a16="http://schemas.microsoft.com/office/drawing/2014/main" id="{8372AA36-C1E9-0DF4-EAC1-E4DB3CE3CF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213512">
                <a:off x="9234864" y="484948"/>
                <a:ext cx="1398844" cy="246221"/>
              </a:xfrm>
              <a:prstGeom prst="rect">
                <a:avLst/>
              </a:prstGeom>
              <a:blipFill>
                <a:blip r:embed="rId11"/>
                <a:stretch>
                  <a:fillRect l="-3947" t="-3906" r="-4386" b="-625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feld 26">
                <a:extLst>
                  <a:ext uri="{FF2B5EF4-FFF2-40B4-BE49-F238E27FC236}">
                    <a16:creationId xmlns:a16="http://schemas.microsoft.com/office/drawing/2014/main" id="{5B213B79-8637-AEFF-4833-DD43201C33E7}"/>
                  </a:ext>
                </a:extLst>
              </p:cNvPr>
              <p:cNvSpPr txBox="1"/>
              <p:nvPr/>
            </p:nvSpPr>
            <p:spPr>
              <a:xfrm rot="1488054">
                <a:off x="9364947" y="1196913"/>
                <a:ext cx="1398844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</m:acc>
                        </m:e>
                        <m:e>
                          <m: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=0.75</m:t>
                      </m:r>
                    </m:oMath>
                  </m:oMathPara>
                </a14:m>
                <a:endParaRPr lang="de-DE" sz="1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7" name="Textfeld 26">
                <a:extLst>
                  <a:ext uri="{FF2B5EF4-FFF2-40B4-BE49-F238E27FC236}">
                    <a16:creationId xmlns:a16="http://schemas.microsoft.com/office/drawing/2014/main" id="{5B213B79-8637-AEFF-4833-DD43201C33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488054">
                <a:off x="9364947" y="1196913"/>
                <a:ext cx="1398844" cy="246221"/>
              </a:xfrm>
              <a:prstGeom prst="rect">
                <a:avLst/>
              </a:prstGeom>
              <a:blipFill>
                <a:blip r:embed="rId12"/>
                <a:stretch>
                  <a:fillRect l="-2655" r="-2212" b="-375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feld 29">
                <a:extLst>
                  <a:ext uri="{FF2B5EF4-FFF2-40B4-BE49-F238E27FC236}">
                    <a16:creationId xmlns:a16="http://schemas.microsoft.com/office/drawing/2014/main" id="{393D6298-DA76-7CE3-B0C8-1BBC14D204BB}"/>
                  </a:ext>
                </a:extLst>
              </p:cNvPr>
              <p:cNvSpPr txBox="1"/>
              <p:nvPr/>
            </p:nvSpPr>
            <p:spPr>
              <a:xfrm rot="20213512">
                <a:off x="9269254" y="1967743"/>
                <a:ext cx="1319207" cy="2467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e>
                          <m:acc>
                            <m:accPr>
                              <m:chr m:val="̅"/>
                              <m:ctrlP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acc>
                        </m:e>
                      </m:d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=0.</m:t>
                      </m:r>
                      <m:acc>
                        <m:accPr>
                          <m:chr m:val="̅"/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e>
                      </m:acc>
                    </m:oMath>
                  </m:oMathPara>
                </a14:m>
                <a:endParaRPr lang="de-DE" sz="1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0" name="Textfeld 29">
                <a:extLst>
                  <a:ext uri="{FF2B5EF4-FFF2-40B4-BE49-F238E27FC236}">
                    <a16:creationId xmlns:a16="http://schemas.microsoft.com/office/drawing/2014/main" id="{393D6298-DA76-7CE3-B0C8-1BBC14D204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213512">
                <a:off x="9269254" y="1967743"/>
                <a:ext cx="1319207" cy="246799"/>
              </a:xfrm>
              <a:prstGeom prst="rect">
                <a:avLst/>
              </a:prstGeom>
              <a:blipFill>
                <a:blip r:embed="rId13"/>
                <a:stretch>
                  <a:fillRect l="-1852" t="-12903" r="-12963" b="-322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feld 31">
                <a:extLst>
                  <a:ext uri="{FF2B5EF4-FFF2-40B4-BE49-F238E27FC236}">
                    <a16:creationId xmlns:a16="http://schemas.microsoft.com/office/drawing/2014/main" id="{BA707F75-EA33-CA4D-7B82-8BB2293D44F4}"/>
                  </a:ext>
                </a:extLst>
              </p:cNvPr>
              <p:cNvSpPr txBox="1"/>
              <p:nvPr/>
            </p:nvSpPr>
            <p:spPr>
              <a:xfrm rot="1488054">
                <a:off x="9257056" y="2847625"/>
                <a:ext cx="1255793" cy="2467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acc>
                        </m:e>
                        <m:e>
                          <m:acc>
                            <m:accPr>
                              <m:chr m:val="̅"/>
                              <m:ctrlP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acc>
                        </m:e>
                      </m:d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=0.</m:t>
                      </m:r>
                      <m:acc>
                        <m:accPr>
                          <m:chr m:val="̅"/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acc>
                    </m:oMath>
                  </m:oMathPara>
                </a14:m>
                <a:endParaRPr lang="de-DE" sz="1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2" name="Textfeld 31">
                <a:extLst>
                  <a:ext uri="{FF2B5EF4-FFF2-40B4-BE49-F238E27FC236}">
                    <a16:creationId xmlns:a16="http://schemas.microsoft.com/office/drawing/2014/main" id="{BA707F75-EA33-CA4D-7B82-8BB2293D44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488054">
                <a:off x="9257056" y="2847625"/>
                <a:ext cx="1255793" cy="246799"/>
              </a:xfrm>
              <a:prstGeom prst="rect">
                <a:avLst/>
              </a:prstGeom>
              <a:blipFill>
                <a:blip r:embed="rId14"/>
                <a:stretch>
                  <a:fillRect l="-2927" r="-19024" b="-403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Ellipse 32">
            <a:extLst>
              <a:ext uri="{FF2B5EF4-FFF2-40B4-BE49-F238E27FC236}">
                <a16:creationId xmlns:a16="http://schemas.microsoft.com/office/drawing/2014/main" id="{A8801586-4C22-167D-8900-DD635CFCD26A}"/>
              </a:ext>
            </a:extLst>
          </p:cNvPr>
          <p:cNvSpPr/>
          <p:nvPr/>
        </p:nvSpPr>
        <p:spPr>
          <a:xfrm>
            <a:off x="7568618" y="1653540"/>
            <a:ext cx="226920" cy="23981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6C33FD4F-AB28-CEA6-D770-B978CE19A77D}"/>
              </a:ext>
            </a:extLst>
          </p:cNvPr>
          <p:cNvCxnSpPr>
            <a:cxnSpLocks/>
          </p:cNvCxnSpPr>
          <p:nvPr/>
        </p:nvCxnSpPr>
        <p:spPr>
          <a:xfrm flipV="1">
            <a:off x="7962900" y="4681965"/>
            <a:ext cx="982980" cy="404654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r Verbinder 34">
            <a:extLst>
              <a:ext uri="{FF2B5EF4-FFF2-40B4-BE49-F238E27FC236}">
                <a16:creationId xmlns:a16="http://schemas.microsoft.com/office/drawing/2014/main" id="{58BDD097-A946-2E7F-7D4C-E0FDD7AD46DA}"/>
              </a:ext>
            </a:extLst>
          </p:cNvPr>
          <p:cNvCxnSpPr>
            <a:cxnSpLocks/>
          </p:cNvCxnSpPr>
          <p:nvPr/>
        </p:nvCxnSpPr>
        <p:spPr>
          <a:xfrm>
            <a:off x="7962900" y="5315219"/>
            <a:ext cx="982980" cy="456406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913E982C-3F07-DB06-8805-6DA6E0408D74}"/>
              </a:ext>
            </a:extLst>
          </p:cNvPr>
          <p:cNvCxnSpPr>
            <a:cxnSpLocks/>
          </p:cNvCxnSpPr>
          <p:nvPr/>
        </p:nvCxnSpPr>
        <p:spPr>
          <a:xfrm flipV="1">
            <a:off x="9532620" y="3996959"/>
            <a:ext cx="982980" cy="404654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r Verbinder 36">
            <a:extLst>
              <a:ext uri="{FF2B5EF4-FFF2-40B4-BE49-F238E27FC236}">
                <a16:creationId xmlns:a16="http://schemas.microsoft.com/office/drawing/2014/main" id="{ED76B945-D709-1D53-890B-A91DCA15C7E5}"/>
              </a:ext>
            </a:extLst>
          </p:cNvPr>
          <p:cNvCxnSpPr>
            <a:cxnSpLocks/>
          </p:cNvCxnSpPr>
          <p:nvPr/>
        </p:nvCxnSpPr>
        <p:spPr>
          <a:xfrm>
            <a:off x="9532620" y="4630213"/>
            <a:ext cx="982980" cy="456406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30FB78C5-FD2D-E2C3-0316-1EDD01386106}"/>
              </a:ext>
            </a:extLst>
          </p:cNvPr>
          <p:cNvCxnSpPr>
            <a:cxnSpLocks/>
          </p:cNvCxnSpPr>
          <p:nvPr/>
        </p:nvCxnSpPr>
        <p:spPr>
          <a:xfrm flipV="1">
            <a:off x="9532620" y="5429519"/>
            <a:ext cx="982980" cy="404654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r Verbinder 38">
            <a:extLst>
              <a:ext uri="{FF2B5EF4-FFF2-40B4-BE49-F238E27FC236}">
                <a16:creationId xmlns:a16="http://schemas.microsoft.com/office/drawing/2014/main" id="{CD781A46-EA70-0197-2670-31B14912C383}"/>
              </a:ext>
            </a:extLst>
          </p:cNvPr>
          <p:cNvCxnSpPr>
            <a:cxnSpLocks/>
          </p:cNvCxnSpPr>
          <p:nvPr/>
        </p:nvCxnSpPr>
        <p:spPr>
          <a:xfrm>
            <a:off x="9532620" y="6062773"/>
            <a:ext cx="982980" cy="456406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feld 39">
                <a:extLst>
                  <a:ext uri="{FF2B5EF4-FFF2-40B4-BE49-F238E27FC236}">
                    <a16:creationId xmlns:a16="http://schemas.microsoft.com/office/drawing/2014/main" id="{23ACAB59-AC08-E978-3685-660034E97A55}"/>
                  </a:ext>
                </a:extLst>
              </p:cNvPr>
              <p:cNvSpPr txBox="1"/>
              <p:nvPr/>
            </p:nvSpPr>
            <p:spPr>
              <a:xfrm>
                <a:off x="9008519" y="5647274"/>
                <a:ext cx="55739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acc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40" name="Textfeld 39">
                <a:extLst>
                  <a:ext uri="{FF2B5EF4-FFF2-40B4-BE49-F238E27FC236}">
                    <a16:creationId xmlns:a16="http://schemas.microsoft.com/office/drawing/2014/main" id="{23ACAB59-AC08-E978-3685-660034E97A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8519" y="5647274"/>
                <a:ext cx="557397" cy="461665"/>
              </a:xfrm>
              <a:prstGeom prst="rect">
                <a:avLst/>
              </a:prstGeom>
              <a:blipFill>
                <a:blip r:embed="rId15"/>
                <a:stretch>
                  <a:fillRect r="-989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feld 40">
                <a:extLst>
                  <a:ext uri="{FF2B5EF4-FFF2-40B4-BE49-F238E27FC236}">
                    <a16:creationId xmlns:a16="http://schemas.microsoft.com/office/drawing/2014/main" id="{DAFD6CCB-9E7B-99FB-F313-7DDA3677D572}"/>
                  </a:ext>
                </a:extLst>
              </p:cNvPr>
              <p:cNvSpPr txBox="1"/>
              <p:nvPr/>
            </p:nvSpPr>
            <p:spPr>
              <a:xfrm>
                <a:off x="9008520" y="4347429"/>
                <a:ext cx="55739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41" name="Textfeld 40">
                <a:extLst>
                  <a:ext uri="{FF2B5EF4-FFF2-40B4-BE49-F238E27FC236}">
                    <a16:creationId xmlns:a16="http://schemas.microsoft.com/office/drawing/2014/main" id="{DAFD6CCB-9E7B-99FB-F313-7DDA3677D5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8520" y="4347429"/>
                <a:ext cx="557396" cy="46166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feld 41">
                <a:extLst>
                  <a:ext uri="{FF2B5EF4-FFF2-40B4-BE49-F238E27FC236}">
                    <a16:creationId xmlns:a16="http://schemas.microsoft.com/office/drawing/2014/main" id="{6C70AB61-1238-830A-9EDD-DAF02D4981EB}"/>
                  </a:ext>
                </a:extLst>
              </p:cNvPr>
              <p:cNvSpPr txBox="1"/>
              <p:nvPr/>
            </p:nvSpPr>
            <p:spPr>
              <a:xfrm>
                <a:off x="10515600" y="6377870"/>
                <a:ext cx="451470" cy="4624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acc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42" name="Textfeld 41">
                <a:extLst>
                  <a:ext uri="{FF2B5EF4-FFF2-40B4-BE49-F238E27FC236}">
                    <a16:creationId xmlns:a16="http://schemas.microsoft.com/office/drawing/2014/main" id="{6C70AB61-1238-830A-9EDD-DAF02D4981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5600" y="6377870"/>
                <a:ext cx="451470" cy="462434"/>
              </a:xfrm>
              <a:prstGeom prst="rect">
                <a:avLst/>
              </a:prstGeom>
              <a:blipFill>
                <a:blip r:embed="rId17"/>
                <a:stretch>
                  <a:fillRect r="-3648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feld 42">
                <a:extLst>
                  <a:ext uri="{FF2B5EF4-FFF2-40B4-BE49-F238E27FC236}">
                    <a16:creationId xmlns:a16="http://schemas.microsoft.com/office/drawing/2014/main" id="{6D699F99-7E6F-8AD9-F23B-9F28B5EE182B}"/>
                  </a:ext>
                </a:extLst>
              </p:cNvPr>
              <p:cNvSpPr txBox="1"/>
              <p:nvPr/>
            </p:nvSpPr>
            <p:spPr>
              <a:xfrm>
                <a:off x="10515599" y="4884292"/>
                <a:ext cx="451470" cy="4624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acc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43" name="Textfeld 42">
                <a:extLst>
                  <a:ext uri="{FF2B5EF4-FFF2-40B4-BE49-F238E27FC236}">
                    <a16:creationId xmlns:a16="http://schemas.microsoft.com/office/drawing/2014/main" id="{6D699F99-7E6F-8AD9-F23B-9F28B5EE18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5599" y="4884292"/>
                <a:ext cx="451470" cy="462434"/>
              </a:xfrm>
              <a:prstGeom prst="rect">
                <a:avLst/>
              </a:prstGeom>
              <a:blipFill>
                <a:blip r:embed="rId18"/>
                <a:stretch>
                  <a:fillRect r="-3648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feld 43">
                <a:extLst>
                  <a:ext uri="{FF2B5EF4-FFF2-40B4-BE49-F238E27FC236}">
                    <a16:creationId xmlns:a16="http://schemas.microsoft.com/office/drawing/2014/main" id="{2502B1CA-959A-377E-340D-5E238F04BBEE}"/>
                  </a:ext>
                </a:extLst>
              </p:cNvPr>
              <p:cNvSpPr txBox="1"/>
              <p:nvPr/>
            </p:nvSpPr>
            <p:spPr>
              <a:xfrm>
                <a:off x="10515599" y="3726687"/>
                <a:ext cx="45146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44" name="Textfeld 43">
                <a:extLst>
                  <a:ext uri="{FF2B5EF4-FFF2-40B4-BE49-F238E27FC236}">
                    <a16:creationId xmlns:a16="http://schemas.microsoft.com/office/drawing/2014/main" id="{2502B1CA-959A-377E-340D-5E238F04BB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5599" y="3726687"/>
                <a:ext cx="451469" cy="461665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feld 44">
                <a:extLst>
                  <a:ext uri="{FF2B5EF4-FFF2-40B4-BE49-F238E27FC236}">
                    <a16:creationId xmlns:a16="http://schemas.microsoft.com/office/drawing/2014/main" id="{FCA7C5B7-881D-0F0C-2CA8-530982E26EB0}"/>
                  </a:ext>
                </a:extLst>
              </p:cNvPr>
              <p:cNvSpPr txBox="1"/>
              <p:nvPr/>
            </p:nvSpPr>
            <p:spPr>
              <a:xfrm>
                <a:off x="10515598" y="5223779"/>
                <a:ext cx="45146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45" name="Textfeld 44">
                <a:extLst>
                  <a:ext uri="{FF2B5EF4-FFF2-40B4-BE49-F238E27FC236}">
                    <a16:creationId xmlns:a16="http://schemas.microsoft.com/office/drawing/2014/main" id="{FCA7C5B7-881D-0F0C-2CA8-530982E26E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5598" y="5223779"/>
                <a:ext cx="451469" cy="461665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feld 45">
                <a:extLst>
                  <a:ext uri="{FF2B5EF4-FFF2-40B4-BE49-F238E27FC236}">
                    <a16:creationId xmlns:a16="http://schemas.microsoft.com/office/drawing/2014/main" id="{04012DB5-C674-0C3C-0841-F0FE9A89FA6F}"/>
                  </a:ext>
                </a:extLst>
              </p:cNvPr>
              <p:cNvSpPr txBox="1"/>
              <p:nvPr/>
            </p:nvSpPr>
            <p:spPr>
              <a:xfrm rot="20251336">
                <a:off x="7753276" y="4664467"/>
                <a:ext cx="1089209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chemeClr val="accent1"/>
                          </a:solidFill>
                          <a:effectLst>
                            <a:glow rad="63500">
                              <a:schemeClr val="accent4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effectLst>
                                <a:glow rad="63500">
                                  <a:schemeClr val="accent4">
                                    <a:satMod val="17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600" b="0" i="1" smtClean="0">
                              <a:solidFill>
                                <a:schemeClr val="accent1"/>
                              </a:solidFill>
                              <a:effectLst>
                                <a:glow rad="63500">
                                  <a:schemeClr val="accent4">
                                    <a:satMod val="17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d>
                      <m:r>
                        <a:rPr lang="de-DE" sz="1600" b="0" i="1" smtClean="0">
                          <a:solidFill>
                            <a:schemeClr val="accent1"/>
                          </a:solidFill>
                          <a:effectLst>
                            <a:glow rad="63500">
                              <a:schemeClr val="accent4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de-DE" sz="1600" dirty="0">
                  <a:solidFill>
                    <a:schemeClr val="accent1"/>
                  </a:solidFill>
                  <a:effectLst>
                    <a:glow rad="63500">
                      <a:schemeClr val="accent4">
                        <a:satMod val="175000"/>
                        <a:alpha val="40000"/>
                      </a:schemeClr>
                    </a:glow>
                  </a:effectLst>
                </a:endParaRPr>
              </a:p>
            </p:txBody>
          </p:sp>
        </mc:Choice>
        <mc:Fallback xmlns="">
          <p:sp>
            <p:nvSpPr>
              <p:cNvPr id="46" name="Textfeld 45">
                <a:extLst>
                  <a:ext uri="{FF2B5EF4-FFF2-40B4-BE49-F238E27FC236}">
                    <a16:creationId xmlns:a16="http://schemas.microsoft.com/office/drawing/2014/main" id="{04012DB5-C674-0C3C-0841-F0FE9A89FA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251336">
                <a:off x="7753276" y="4664467"/>
                <a:ext cx="1089209" cy="246221"/>
              </a:xfrm>
              <a:prstGeom prst="rect">
                <a:avLst/>
              </a:prstGeom>
              <a:blipFill>
                <a:blip r:embed="rId21"/>
                <a:stretch>
                  <a:fillRect l="-4396" t="-4673" r="-6044" b="-747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feld 46">
                <a:extLst>
                  <a:ext uri="{FF2B5EF4-FFF2-40B4-BE49-F238E27FC236}">
                    <a16:creationId xmlns:a16="http://schemas.microsoft.com/office/drawing/2014/main" id="{7719EB73-4048-A478-6D1D-8CE77EAAB258}"/>
                  </a:ext>
                </a:extLst>
              </p:cNvPr>
              <p:cNvSpPr txBox="1"/>
              <p:nvPr/>
            </p:nvSpPr>
            <p:spPr>
              <a:xfrm rot="1543878">
                <a:off x="7711569" y="5504999"/>
                <a:ext cx="1089209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</m:acc>
                        </m:e>
                      </m:d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de-DE" sz="1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7" name="Textfeld 46">
                <a:extLst>
                  <a:ext uri="{FF2B5EF4-FFF2-40B4-BE49-F238E27FC236}">
                    <a16:creationId xmlns:a16="http://schemas.microsoft.com/office/drawing/2014/main" id="{7719EB73-4048-A478-6D1D-8CE77EAAB2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543878">
                <a:off x="7711569" y="5504999"/>
                <a:ext cx="1089209" cy="246221"/>
              </a:xfrm>
              <a:prstGeom prst="rect">
                <a:avLst/>
              </a:prstGeom>
              <a:blipFill>
                <a:blip r:embed="rId22"/>
                <a:stretch>
                  <a:fillRect l="-3352" r="-2793" b="-434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feld 47">
                <a:extLst>
                  <a:ext uri="{FF2B5EF4-FFF2-40B4-BE49-F238E27FC236}">
                    <a16:creationId xmlns:a16="http://schemas.microsoft.com/office/drawing/2014/main" id="{CBB71530-134B-BFA6-49C7-007BF6CA5D82}"/>
                  </a:ext>
                </a:extLst>
              </p:cNvPr>
              <p:cNvSpPr txBox="1"/>
              <p:nvPr/>
            </p:nvSpPr>
            <p:spPr>
              <a:xfrm rot="20213512">
                <a:off x="9196698" y="3978657"/>
                <a:ext cx="1285032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chemeClr val="accent1"/>
                          </a:solidFill>
                          <a:effectLst>
                            <a:glow rad="63500">
                              <a:schemeClr val="accent2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effectLst>
                                <a:glow rad="63500">
                                  <a:schemeClr val="accent2">
                                    <a:satMod val="17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600" b="0" i="1" smtClean="0">
                              <a:solidFill>
                                <a:schemeClr val="accent1"/>
                              </a:solidFill>
                              <a:effectLst>
                                <a:glow rad="63500">
                                  <a:schemeClr val="accent2">
                                    <a:satMod val="17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e>
                          <m:r>
                            <a:rPr lang="de-DE" sz="1600" b="0" i="1" smtClean="0">
                              <a:solidFill>
                                <a:schemeClr val="accent1"/>
                              </a:solidFill>
                              <a:effectLst>
                                <a:glow rad="63500">
                                  <a:schemeClr val="accent2">
                                    <a:satMod val="17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d>
                      <m:r>
                        <a:rPr lang="de-DE" sz="1600" b="0" i="1" smtClean="0">
                          <a:solidFill>
                            <a:schemeClr val="accent1"/>
                          </a:solidFill>
                          <a:effectLst>
                            <a:glow rad="63500">
                              <a:schemeClr val="accent2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=0.2</m:t>
                      </m:r>
                    </m:oMath>
                  </m:oMathPara>
                </a14:m>
                <a:endParaRPr lang="de-DE" sz="1600" dirty="0">
                  <a:solidFill>
                    <a:schemeClr val="accent1"/>
                  </a:solidFill>
                  <a:effectLst>
                    <a:glow rad="63500">
                      <a:schemeClr val="accent2">
                        <a:satMod val="175000"/>
                        <a:alpha val="40000"/>
                      </a:schemeClr>
                    </a:glow>
                  </a:effectLst>
                </a:endParaRPr>
              </a:p>
            </p:txBody>
          </p:sp>
        </mc:Choice>
        <mc:Fallback xmlns="">
          <p:sp>
            <p:nvSpPr>
              <p:cNvPr id="48" name="Textfeld 47">
                <a:extLst>
                  <a:ext uri="{FF2B5EF4-FFF2-40B4-BE49-F238E27FC236}">
                    <a16:creationId xmlns:a16="http://schemas.microsoft.com/office/drawing/2014/main" id="{CBB71530-134B-BFA6-49C7-007BF6CA5D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213512">
                <a:off x="9196698" y="3978657"/>
                <a:ext cx="1285032" cy="246221"/>
              </a:xfrm>
              <a:prstGeom prst="rect">
                <a:avLst/>
              </a:prstGeom>
              <a:blipFill>
                <a:blip r:embed="rId23"/>
                <a:stretch>
                  <a:fillRect l="-4286" t="-2479" r="-5238" b="-661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feld 48">
                <a:extLst>
                  <a:ext uri="{FF2B5EF4-FFF2-40B4-BE49-F238E27FC236}">
                    <a16:creationId xmlns:a16="http://schemas.microsoft.com/office/drawing/2014/main" id="{F1099A56-7E3D-0514-B0AC-A3030F4AB5B2}"/>
                  </a:ext>
                </a:extLst>
              </p:cNvPr>
              <p:cNvSpPr txBox="1"/>
              <p:nvPr/>
            </p:nvSpPr>
            <p:spPr>
              <a:xfrm rot="1488054">
                <a:off x="9452679" y="4622206"/>
                <a:ext cx="1285032" cy="2467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acc>
                        </m:e>
                        <m:e>
                          <m: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d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=0.8</m:t>
                      </m:r>
                    </m:oMath>
                  </m:oMathPara>
                </a14:m>
                <a:endParaRPr lang="de-DE" sz="1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9" name="Textfeld 48">
                <a:extLst>
                  <a:ext uri="{FF2B5EF4-FFF2-40B4-BE49-F238E27FC236}">
                    <a16:creationId xmlns:a16="http://schemas.microsoft.com/office/drawing/2014/main" id="{F1099A56-7E3D-0514-B0AC-A3030F4AB5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488054">
                <a:off x="9452679" y="4622206"/>
                <a:ext cx="1285032" cy="246799"/>
              </a:xfrm>
              <a:prstGeom prst="rect">
                <a:avLst/>
              </a:prstGeom>
              <a:blipFill>
                <a:blip r:embed="rId24"/>
                <a:stretch>
                  <a:fillRect l="-2857" r="-1429" b="-315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feld 49">
                <a:extLst>
                  <a:ext uri="{FF2B5EF4-FFF2-40B4-BE49-F238E27FC236}">
                    <a16:creationId xmlns:a16="http://schemas.microsoft.com/office/drawing/2014/main" id="{37337E36-5ACE-911A-B4C1-501621AC5ED1}"/>
                  </a:ext>
                </a:extLst>
              </p:cNvPr>
              <p:cNvSpPr txBox="1"/>
              <p:nvPr/>
            </p:nvSpPr>
            <p:spPr>
              <a:xfrm rot="20213512">
                <a:off x="9337654" y="5378353"/>
                <a:ext cx="1285032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e>
                          <m:acc>
                            <m:accPr>
                              <m:chr m:val="̅"/>
                              <m:ctrlP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</m:acc>
                        </m:e>
                      </m:d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=0.6</m:t>
                      </m:r>
                    </m:oMath>
                  </m:oMathPara>
                </a14:m>
                <a:endParaRPr lang="de-DE" sz="1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0" name="Textfeld 49">
                <a:extLst>
                  <a:ext uri="{FF2B5EF4-FFF2-40B4-BE49-F238E27FC236}">
                    <a16:creationId xmlns:a16="http://schemas.microsoft.com/office/drawing/2014/main" id="{37337E36-5ACE-911A-B4C1-501621AC5E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213512">
                <a:off x="9337654" y="5378353"/>
                <a:ext cx="1285032" cy="246221"/>
              </a:xfrm>
              <a:prstGeom prst="rect">
                <a:avLst/>
              </a:prstGeom>
              <a:blipFill>
                <a:blip r:embed="rId25"/>
                <a:stretch>
                  <a:fillRect l="-1896" r="-2844" b="-330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feld 50">
                <a:extLst>
                  <a:ext uri="{FF2B5EF4-FFF2-40B4-BE49-F238E27FC236}">
                    <a16:creationId xmlns:a16="http://schemas.microsoft.com/office/drawing/2014/main" id="{07226E11-1427-5EC9-ECC9-8951582909B6}"/>
                  </a:ext>
                </a:extLst>
              </p:cNvPr>
              <p:cNvSpPr txBox="1"/>
              <p:nvPr/>
            </p:nvSpPr>
            <p:spPr>
              <a:xfrm rot="1488054">
                <a:off x="9243814" y="6254470"/>
                <a:ext cx="1285032" cy="2467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acc>
                        </m:e>
                        <m:e>
                          <m:acc>
                            <m:accPr>
                              <m:chr m:val="̅"/>
                              <m:ctrlP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</m:acc>
                        </m:e>
                      </m:d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=0.4</m:t>
                      </m:r>
                    </m:oMath>
                  </m:oMathPara>
                </a14:m>
                <a:endParaRPr lang="de-DE" sz="1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1" name="Textfeld 50">
                <a:extLst>
                  <a:ext uri="{FF2B5EF4-FFF2-40B4-BE49-F238E27FC236}">
                    <a16:creationId xmlns:a16="http://schemas.microsoft.com/office/drawing/2014/main" id="{07226E11-1427-5EC9-ECC9-8951582909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488054">
                <a:off x="9243814" y="6254470"/>
                <a:ext cx="1285032" cy="246799"/>
              </a:xfrm>
              <a:prstGeom prst="rect">
                <a:avLst/>
              </a:prstGeom>
              <a:blipFill>
                <a:blip r:embed="rId26"/>
                <a:stretch>
                  <a:fillRect l="-2871" r="-1914" b="-396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Ellipse 51">
            <a:extLst>
              <a:ext uri="{FF2B5EF4-FFF2-40B4-BE49-F238E27FC236}">
                <a16:creationId xmlns:a16="http://schemas.microsoft.com/office/drawing/2014/main" id="{66CF92F8-5D6B-82B0-FC0F-62705171B5B4}"/>
              </a:ext>
            </a:extLst>
          </p:cNvPr>
          <p:cNvSpPr/>
          <p:nvPr/>
        </p:nvSpPr>
        <p:spPr>
          <a:xfrm>
            <a:off x="7568618" y="5086619"/>
            <a:ext cx="226920" cy="23981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1" name="Tabelle 31">
                <a:extLst>
                  <a:ext uri="{FF2B5EF4-FFF2-40B4-BE49-F238E27FC236}">
                    <a16:creationId xmlns:a16="http://schemas.microsoft.com/office/drawing/2014/main" id="{4E33DC69-B3C9-9E96-C0D4-CDEF4F4E280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33704371"/>
                  </p:ext>
                </p:extLst>
              </p:nvPr>
            </p:nvGraphicFramePr>
            <p:xfrm>
              <a:off x="663418" y="3805262"/>
              <a:ext cx="6413710" cy="2643752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134166">
                      <a:extLst>
                        <a:ext uri="{9D8B030D-6E8A-4147-A177-3AD203B41FA5}">
                          <a16:colId xmlns:a16="http://schemas.microsoft.com/office/drawing/2014/main" val="1485922670"/>
                        </a:ext>
                      </a:extLst>
                    </a:gridCol>
                    <a:gridCol w="1759848">
                      <a:extLst>
                        <a:ext uri="{9D8B030D-6E8A-4147-A177-3AD203B41FA5}">
                          <a16:colId xmlns:a16="http://schemas.microsoft.com/office/drawing/2014/main" val="2498114203"/>
                        </a:ext>
                      </a:extLst>
                    </a:gridCol>
                    <a:gridCol w="1759848">
                      <a:extLst>
                        <a:ext uri="{9D8B030D-6E8A-4147-A177-3AD203B41FA5}">
                          <a16:colId xmlns:a16="http://schemas.microsoft.com/office/drawing/2014/main" val="1209160121"/>
                        </a:ext>
                      </a:extLst>
                    </a:gridCol>
                    <a:gridCol w="1759848">
                      <a:extLst>
                        <a:ext uri="{9D8B030D-6E8A-4147-A177-3AD203B41FA5}">
                          <a16:colId xmlns:a16="http://schemas.microsoft.com/office/drawing/2014/main" val="783585915"/>
                        </a:ext>
                      </a:extLst>
                    </a:gridCol>
                  </a:tblGrid>
                  <a:tr h="667800">
                    <a:tc>
                      <a:txBody>
                        <a:bodyPr/>
                        <a:lstStyle/>
                        <a:p>
                          <a:pPr algn="ctr"/>
                          <a:endParaRPr lang="de-DE" dirty="0">
                            <a:effectLst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>
                              <a:effectLst/>
                            </a:rPr>
                            <a:t>Cat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𝑪</m:t>
                                </m:r>
                              </m:oMath>
                            </m:oMathPara>
                          </a14:m>
                          <a:endParaRPr lang="de-DE" dirty="0">
                            <a:effectLst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>
                              <a:effectLst/>
                            </a:rPr>
                            <a:t>Dog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de-DE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de-DE" b="1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de-DE" dirty="0">
                            <a:effectLst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>
                              <a:effectLst/>
                            </a:rPr>
                            <a:t>Sum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376786103"/>
                      </a:ext>
                    </a:extLst>
                  </a:tr>
                  <a:tr h="66720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>
                              <a:effectLst/>
                            </a:rPr>
                            <a:t>White fur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oMath>
                            </m:oMathPara>
                          </a14:m>
                          <a:endParaRPr lang="de-DE" dirty="0">
                            <a:effectLst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de-DE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  <m:r>
                                      <a:rPr lang="de-DE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∩</m:t>
                                    </m:r>
                                    <m:r>
                                      <a:rPr lang="de-DE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</m:d>
                                <m:r>
                                  <a:rPr lang="de-DE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=0.1</m:t>
                                </m:r>
                              </m:oMath>
                            </m:oMathPara>
                          </a14:m>
                          <a:endParaRPr lang="de-DE" dirty="0">
                            <a:effectLst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de-DE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  <m:r>
                                      <a:rPr lang="de-DE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∩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lang="de-DE" b="0" i="1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de-DE" b="0" i="1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</m:e>
                                    </m:acc>
                                  </m:e>
                                </m:d>
                                <m:r>
                                  <a:rPr lang="de-DE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=0.4</m:t>
                                </m:r>
                              </m:oMath>
                            </m:oMathPara>
                          </a14:m>
                          <a:endParaRPr lang="de-DE" dirty="0">
                            <a:effectLst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de-DE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</m:d>
                                <m:r>
                                  <a:rPr lang="de-DE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=0.5</m:t>
                                </m:r>
                              </m:oMath>
                            </m:oMathPara>
                          </a14:m>
                          <a:endParaRPr lang="de-DE" dirty="0">
                            <a:effectLst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094949539"/>
                      </a:ext>
                    </a:extLst>
                  </a:tr>
                  <a:tr h="66720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>
                              <a:effectLst/>
                            </a:rPr>
                            <a:t>Black fur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de-DE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de-DE" b="1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𝑾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de-DE" dirty="0">
                            <a:effectLst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de-DE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de-DE" b="0" i="1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de-DE" b="0" i="1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𝑊</m:t>
                                        </m:r>
                                      </m:e>
                                    </m:acc>
                                    <m:r>
                                      <a:rPr lang="de-DE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∩</m:t>
                                    </m:r>
                                    <m:r>
                                      <a:rPr lang="de-DE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</m:d>
                                <m:r>
                                  <a:rPr lang="de-DE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=0.3</m:t>
                                </m:r>
                              </m:oMath>
                            </m:oMathPara>
                          </a14:m>
                          <a:endParaRPr lang="de-DE" dirty="0">
                            <a:effectLst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de-DE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de-DE" b="0" i="1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de-DE" b="0" i="1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𝑊</m:t>
                                        </m:r>
                                      </m:e>
                                    </m:acc>
                                    <m:r>
                                      <a:rPr lang="de-DE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∩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lang="de-DE" b="0" i="1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de-DE" b="0" i="1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</m:e>
                                    </m:acc>
                                  </m:e>
                                </m:d>
                                <m:r>
                                  <a:rPr lang="de-DE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=0.2</m:t>
                                </m:r>
                              </m:oMath>
                            </m:oMathPara>
                          </a14:m>
                          <a:endParaRPr lang="de-DE" dirty="0">
                            <a:effectLst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de-DE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de-DE" b="0" i="1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de-DE" b="0" i="1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𝑊</m:t>
                                        </m:r>
                                      </m:e>
                                    </m:acc>
                                  </m:e>
                                </m:d>
                                <m:r>
                                  <a:rPr lang="de-DE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=0.5</m:t>
                                </m:r>
                              </m:oMath>
                            </m:oMathPara>
                          </a14:m>
                          <a:endParaRPr lang="de-DE" dirty="0">
                            <a:effectLst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264113361"/>
                      </a:ext>
                    </a:extLst>
                  </a:tr>
                  <a:tr h="64154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>
                              <a:effectLst/>
                            </a:rPr>
                            <a:t>Sum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de-DE" b="0" i="1" smtClean="0">
                                  <a:effectLst/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de-DE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  <m:r>
                                <a:rPr lang="de-DE" b="0" i="1" smtClean="0">
                                  <a:effectLst/>
                                  <a:latin typeface="Cambria Math" panose="02040503050406030204" pitchFamily="18" charset="0"/>
                                </a:rPr>
                                <m:t>=0.</m:t>
                              </m:r>
                            </m:oMath>
                          </a14:m>
                          <a:r>
                            <a:rPr lang="de-DE" dirty="0">
                              <a:effectLst/>
                            </a:rPr>
                            <a:t>4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de-DE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de-DE" b="0" i="1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de-DE" b="0" i="1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</m:e>
                                    </m:acc>
                                  </m:e>
                                </m:d>
                                <m:r>
                                  <a:rPr lang="de-DE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=0.6</m:t>
                                </m:r>
                              </m:oMath>
                            </m:oMathPara>
                          </a14:m>
                          <a:endParaRPr lang="de-DE" dirty="0">
                            <a:effectLst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de-DE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de-DE" b="0" i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Ω</m:t>
                                    </m:r>
                                  </m:e>
                                </m:d>
                                <m:r>
                                  <a:rPr lang="de-DE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de-DE" dirty="0">
                            <a:effectLst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00836938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1" name="Tabelle 31">
                <a:extLst>
                  <a:ext uri="{FF2B5EF4-FFF2-40B4-BE49-F238E27FC236}">
                    <a16:creationId xmlns:a16="http://schemas.microsoft.com/office/drawing/2014/main" id="{4E33DC69-B3C9-9E96-C0D4-CDEF4F4E280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33704371"/>
                  </p:ext>
                </p:extLst>
              </p:nvPr>
            </p:nvGraphicFramePr>
            <p:xfrm>
              <a:off x="663418" y="3805262"/>
              <a:ext cx="6413710" cy="2643752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134166">
                      <a:extLst>
                        <a:ext uri="{9D8B030D-6E8A-4147-A177-3AD203B41FA5}">
                          <a16:colId xmlns:a16="http://schemas.microsoft.com/office/drawing/2014/main" val="1485922670"/>
                        </a:ext>
                      </a:extLst>
                    </a:gridCol>
                    <a:gridCol w="1759848">
                      <a:extLst>
                        <a:ext uri="{9D8B030D-6E8A-4147-A177-3AD203B41FA5}">
                          <a16:colId xmlns:a16="http://schemas.microsoft.com/office/drawing/2014/main" val="2498114203"/>
                        </a:ext>
                      </a:extLst>
                    </a:gridCol>
                    <a:gridCol w="1759848">
                      <a:extLst>
                        <a:ext uri="{9D8B030D-6E8A-4147-A177-3AD203B41FA5}">
                          <a16:colId xmlns:a16="http://schemas.microsoft.com/office/drawing/2014/main" val="1209160121"/>
                        </a:ext>
                      </a:extLst>
                    </a:gridCol>
                    <a:gridCol w="1759848">
                      <a:extLst>
                        <a:ext uri="{9D8B030D-6E8A-4147-A177-3AD203B41FA5}">
                          <a16:colId xmlns:a16="http://schemas.microsoft.com/office/drawing/2014/main" val="783585915"/>
                        </a:ext>
                      </a:extLst>
                    </a:gridCol>
                  </a:tblGrid>
                  <a:tr h="667800">
                    <a:tc>
                      <a:txBody>
                        <a:bodyPr/>
                        <a:lstStyle/>
                        <a:p>
                          <a:pPr algn="ctr"/>
                          <a:endParaRPr lang="de-DE" dirty="0">
                            <a:effectLst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7"/>
                          <a:stretch>
                            <a:fillRect l="-64706" t="-2727" r="-201730" b="-2963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7"/>
                          <a:stretch>
                            <a:fillRect l="-164706" t="-2727" r="-101730" b="-2963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>
                              <a:effectLst/>
                            </a:rPr>
                            <a:t>Sum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376786103"/>
                      </a:ext>
                    </a:extLst>
                  </a:tr>
                  <a:tr h="667203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7"/>
                          <a:stretch>
                            <a:fillRect l="-538" t="-103670" r="-468817" b="-1990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7"/>
                          <a:stretch>
                            <a:fillRect l="-64706" t="-103670" r="-201730" b="-1990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7"/>
                          <a:stretch>
                            <a:fillRect l="-164706" t="-103670" r="-101730" b="-1990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7"/>
                          <a:stretch>
                            <a:fillRect l="-264706" t="-103670" r="-1730" b="-19908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94949539"/>
                      </a:ext>
                    </a:extLst>
                  </a:tr>
                  <a:tr h="667203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7"/>
                          <a:stretch>
                            <a:fillRect l="-538" t="-201818" r="-468817" b="-97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7"/>
                          <a:stretch>
                            <a:fillRect l="-64706" t="-201818" r="-201730" b="-97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7"/>
                          <a:stretch>
                            <a:fillRect l="-164706" t="-201818" r="-101730" b="-97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7"/>
                          <a:stretch>
                            <a:fillRect l="-264706" t="-201818" r="-1730" b="-9727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64113361"/>
                      </a:ext>
                    </a:extLst>
                  </a:tr>
                  <a:tr h="64154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>
                              <a:effectLst/>
                            </a:rPr>
                            <a:t>Sum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7"/>
                          <a:stretch>
                            <a:fillRect l="-64706" t="-316190" r="-201730" b="-19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7"/>
                          <a:stretch>
                            <a:fillRect l="-164706" t="-316190" r="-101730" b="-19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7"/>
                          <a:stretch>
                            <a:fillRect l="-264706" t="-316190" r="-1730" b="-19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0836938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FB81B135-6EB4-F32F-04A4-3E392E9B48EA}"/>
                  </a:ext>
                </a:extLst>
              </p:cNvPr>
              <p:cNvSpPr txBox="1"/>
              <p:nvPr/>
            </p:nvSpPr>
            <p:spPr>
              <a:xfrm>
                <a:off x="8083317" y="3315482"/>
                <a:ext cx="1564531" cy="5260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b="0" i="1" smtClean="0">
                              <a:effectLst>
                                <a:glow rad="63500">
                                  <a:schemeClr val="accent4">
                                    <a:satMod val="17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effectLst>
                                <a:glow rad="63500">
                                  <a:schemeClr val="accent4">
                                    <a:satMod val="17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0.4⋅0.25</m:t>
                          </m:r>
                        </m:num>
                        <m:den>
                          <m:r>
                            <a:rPr lang="de-DE" b="0" i="1" smtClean="0">
                              <a:effectLst>
                                <a:glow rad="63500">
                                  <a:schemeClr val="accent4">
                                    <a:satMod val="17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0.5</m:t>
                          </m:r>
                        </m:den>
                      </m:f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effectLst>
                            <a:glow rad="63500">
                              <a:schemeClr val="accent2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0.2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FB81B135-6EB4-F32F-04A4-3E392E9B48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3317" y="3315482"/>
                <a:ext cx="1564531" cy="526041"/>
              </a:xfrm>
              <a:prstGeom prst="rect">
                <a:avLst/>
              </a:prstGeom>
              <a:blipFill>
                <a:blip r:embed="rId28"/>
                <a:stretch>
                  <a:fillRect l="-1167" t="-4651" b="-814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Pfeil: nach unten 10">
            <a:extLst>
              <a:ext uri="{FF2B5EF4-FFF2-40B4-BE49-F238E27FC236}">
                <a16:creationId xmlns:a16="http://schemas.microsoft.com/office/drawing/2014/main" id="{6B4750D8-4868-60E1-AFEB-76C1298E1636}"/>
              </a:ext>
            </a:extLst>
          </p:cNvPr>
          <p:cNvSpPr/>
          <p:nvPr/>
        </p:nvSpPr>
        <p:spPr>
          <a:xfrm rot="503744">
            <a:off x="8364973" y="1390624"/>
            <a:ext cx="120551" cy="1881917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Pfeil: nach unten 12">
            <a:extLst>
              <a:ext uri="{FF2B5EF4-FFF2-40B4-BE49-F238E27FC236}">
                <a16:creationId xmlns:a16="http://schemas.microsoft.com/office/drawing/2014/main" id="{C3D79DCD-63B3-95E7-3EB2-F1A60FE4D6C9}"/>
              </a:ext>
            </a:extLst>
          </p:cNvPr>
          <p:cNvSpPr/>
          <p:nvPr/>
        </p:nvSpPr>
        <p:spPr>
          <a:xfrm rot="1505640">
            <a:off x="9569252" y="563758"/>
            <a:ext cx="131393" cy="2762663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Pfeil: nach unten 14">
            <a:extLst>
              <a:ext uri="{FF2B5EF4-FFF2-40B4-BE49-F238E27FC236}">
                <a16:creationId xmlns:a16="http://schemas.microsoft.com/office/drawing/2014/main" id="{4C6CDFF0-A95D-2427-A9FC-82A2F6E02934}"/>
              </a:ext>
            </a:extLst>
          </p:cNvPr>
          <p:cNvSpPr/>
          <p:nvPr/>
        </p:nvSpPr>
        <p:spPr>
          <a:xfrm rot="10800000">
            <a:off x="8543938" y="3895339"/>
            <a:ext cx="118757" cy="525636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Pfeil: nach unten 18">
            <a:extLst>
              <a:ext uri="{FF2B5EF4-FFF2-40B4-BE49-F238E27FC236}">
                <a16:creationId xmlns:a16="http://schemas.microsoft.com/office/drawing/2014/main" id="{C81E80E1-3CCF-592B-DEEF-005A2B8E1FA8}"/>
              </a:ext>
            </a:extLst>
          </p:cNvPr>
          <p:cNvSpPr/>
          <p:nvPr/>
        </p:nvSpPr>
        <p:spPr>
          <a:xfrm rot="17294625">
            <a:off x="9855459" y="3570381"/>
            <a:ext cx="109720" cy="285716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6792358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6E4EE3-489D-0BCB-D750-44B708A44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Bayes </a:t>
            </a:r>
            <a:r>
              <a:rPr lang="de-DE" dirty="0" err="1"/>
              <a:t>theorem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FBD52293-4690-CA29-BE8F-56F3CC3C228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238928" cy="1948700"/>
              </a:xfrm>
            </p:spPr>
            <p:txBody>
              <a:bodyPr>
                <a:normAutofit fontScale="92500" lnSpcReduction="10000"/>
              </a:bodyPr>
              <a:lstStyle/>
              <a:p>
                <a14:m>
                  <m:oMath xmlns:m="http://schemas.openxmlformats.org/officeDocument/2006/math">
                    <m:r>
                      <a:rPr lang="de-DE" b="0" i="1" smtClean="0">
                        <a:effectLst>
                          <a:glow rad="63500">
                            <a:schemeClr val="accent2">
                              <a:satMod val="175000"/>
                              <a:alpha val="40000"/>
                            </a:schemeClr>
                          </a:glow>
                        </a:effectLst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b="0" i="1" smtClean="0">
                            <a:effectLst>
                              <a:glow rad="63500">
                                <a:schemeClr val="accent2">
                                  <a:satMod val="175000"/>
                                  <a:alpha val="40000"/>
                                </a:schemeClr>
                              </a:glow>
                            </a:effectLst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effectLst>
                              <a:glow rad="63500">
                                <a:schemeClr val="accent2">
                                  <a:satMod val="175000"/>
                                  <a:alpha val="40000"/>
                                </a:schemeClr>
                              </a:glow>
                            </a:effectLst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e>
                        <m:r>
                          <a:rPr lang="de-DE" b="0" i="1" smtClean="0">
                            <a:effectLst>
                              <a:glow rad="63500">
                                <a:schemeClr val="accent2">
                                  <a:satMod val="175000"/>
                                  <a:alpha val="40000"/>
                                </a:schemeClr>
                              </a:glow>
                            </a:effectLst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de-DE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i="1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  <m:r>
                          <a:rPr lang="de-DE" i="1"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de-DE" i="1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∩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∩</m:t>
                            </m:r>
                            <m:acc>
                              <m:accPr>
                                <m:chr m:val="̅"/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</m:acc>
                          </m:e>
                        </m:d>
                      </m:den>
                    </m:f>
                  </m:oMath>
                </a14:m>
                <a:endParaRPr lang="de-DE" b="0" i="1" dirty="0">
                  <a:latin typeface="Cambria Math" panose="02040503050406030204" pitchFamily="18" charset="0"/>
                </a:endParaRPr>
              </a:p>
              <a:p>
                <a:r>
                  <a:rPr lang="de-DE" b="0" dirty="0">
                    <a:effectLst>
                      <a:glow rad="63500">
                        <a:schemeClr val="accent4">
                          <a:satMod val="175000"/>
                          <a:alpha val="40000"/>
                        </a:schemeClr>
                      </a:glow>
                    </a:effectLst>
                  </a:rPr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de-DE" b="0" i="1" smtClean="0">
                            <a:effectLst>
                              <a:glow rad="63500">
                                <a:schemeClr val="accent4">
                                  <a:satMod val="175000"/>
                                  <a:alpha val="40000"/>
                                </a:schemeClr>
                              </a:glow>
                            </a:effectLst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b="0" i="1" smtClean="0">
                            <a:effectLst>
                              <a:glow rad="63500">
                                <a:schemeClr val="accent4">
                                  <a:satMod val="175000"/>
                                  <a:alpha val="40000"/>
                                </a:schemeClr>
                              </a:glow>
                            </a:effectLst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de-DE" b="0" i="1" smtClean="0">
                                <a:effectLst>
                                  <a:glow rad="63500">
                                    <a:schemeClr val="accent4">
                                      <a:satMod val="175000"/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b="0" i="1" smtClean="0">
                                <a:effectLst>
                                  <a:glow rad="63500">
                                    <a:schemeClr val="accent4">
                                      <a:satMod val="175000"/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  <m:r>
                          <a:rPr lang="de-DE" b="0" i="1" smtClean="0">
                            <a:effectLst>
                              <a:glow rad="63500">
                                <a:schemeClr val="accent4">
                                  <a:satMod val="175000"/>
                                  <a:alpha val="40000"/>
                                </a:schemeClr>
                              </a:glow>
                            </a:effectLst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de-DE" b="0" i="1" smtClean="0">
                            <a:effectLst>
                              <a:glow rad="63500">
                                <a:schemeClr val="accent4">
                                  <a:satMod val="175000"/>
                                  <a:alpha val="40000"/>
                                </a:schemeClr>
                              </a:glow>
                            </a:effectLst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de-DE" b="0" i="1" smtClean="0">
                                <a:effectLst>
                                  <a:glow rad="63500">
                                    <a:schemeClr val="accent4">
                                      <a:satMod val="175000"/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b="0" i="1" smtClean="0">
                                <a:effectLst>
                                  <a:glow rad="63500">
                                    <a:schemeClr val="accent4">
                                      <a:satMod val="175000"/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e>
                            <m:r>
                              <a:rPr lang="de-DE" b="0" i="1" smtClean="0">
                                <a:effectLst>
                                  <a:glow rad="63500">
                                    <a:schemeClr val="accent4">
                                      <a:satMod val="175000"/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</m:num>
                      <m:den>
                        <m:r>
                          <a:rPr lang="de-DE" b="0" i="1" smtClean="0">
                            <a:effectLst>
                              <a:glow rad="63500">
                                <a:schemeClr val="accent4">
                                  <a:satMod val="175000"/>
                                  <a:alpha val="40000"/>
                                </a:schemeClr>
                              </a:glow>
                            </a:effectLst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de-DE" b="0" i="1" smtClean="0">
                                <a:effectLst>
                                  <a:glow rad="63500">
                                    <a:schemeClr val="accent4">
                                      <a:satMod val="175000"/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b="0" i="1" smtClean="0">
                                <a:effectLst>
                                  <a:glow rad="63500">
                                    <a:schemeClr val="accent4">
                                      <a:satMod val="175000"/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  <m:r>
                          <a:rPr lang="de-DE" b="0" i="1" smtClean="0">
                            <a:effectLst>
                              <a:glow rad="63500">
                                <a:schemeClr val="accent4">
                                  <a:satMod val="175000"/>
                                  <a:alpha val="40000"/>
                                </a:schemeClr>
                              </a:glow>
                            </a:effectLst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de-DE" b="0" i="1" smtClean="0">
                            <a:effectLst>
                              <a:glow rad="63500">
                                <a:schemeClr val="accent4">
                                  <a:satMod val="175000"/>
                                  <a:alpha val="40000"/>
                                </a:schemeClr>
                              </a:glow>
                            </a:effectLst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de-DE" b="0" i="1" smtClean="0">
                                <a:effectLst>
                                  <a:glow rad="63500">
                                    <a:schemeClr val="accent4">
                                      <a:satMod val="175000"/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b="0" i="1" smtClean="0">
                                <a:effectLst>
                                  <a:glow rad="63500">
                                    <a:schemeClr val="accent4">
                                      <a:satMod val="175000"/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e>
                            <m:r>
                              <a:rPr lang="de-DE" b="0" i="1" smtClean="0">
                                <a:effectLst>
                                  <a:glow rad="63500">
                                    <a:schemeClr val="accent4">
                                      <a:satMod val="175000"/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  <m:r>
                          <a:rPr lang="de-DE" b="0" i="1" smtClean="0">
                            <a:effectLst>
                              <a:glow rad="63500">
                                <a:schemeClr val="accent4">
                                  <a:satMod val="175000"/>
                                  <a:alpha val="40000"/>
                                </a:schemeClr>
                              </a:glow>
                            </a:effectLst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de-DE" b="0" i="1" smtClean="0">
                            <a:effectLst>
                              <a:glow rad="63500">
                                <a:schemeClr val="accent4">
                                  <a:satMod val="175000"/>
                                  <a:alpha val="40000"/>
                                </a:schemeClr>
                              </a:glow>
                            </a:effectLst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de-DE" b="0" i="1" smtClean="0">
                                <a:effectLst>
                                  <a:glow rad="63500">
                                    <a:schemeClr val="accent4">
                                      <a:satMod val="175000"/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̅"/>
                                <m:ctrlPr>
                                  <a:rPr lang="de-DE" b="0" i="1" smtClean="0">
                                    <a:effectLst>
                                      <a:glow rad="63500">
                                        <a:schemeClr val="accent4">
                                          <a:satMod val="175000"/>
                                          <a:alpha val="40000"/>
                                        </a:schemeClr>
                                      </a:glow>
                                    </a:effectLst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de-DE" b="0" i="1" smtClean="0">
                                    <a:effectLst>
                                      <a:glow rad="63500">
                                        <a:schemeClr val="accent4">
                                          <a:satMod val="175000"/>
                                          <a:alpha val="40000"/>
                                        </a:schemeClr>
                                      </a:glow>
                                    </a:effectLst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</m:acc>
                          </m:e>
                        </m:d>
                        <m:r>
                          <a:rPr lang="de-DE" b="0" i="1" smtClean="0">
                            <a:effectLst>
                              <a:glow rad="63500">
                                <a:schemeClr val="accent4">
                                  <a:satMod val="175000"/>
                                  <a:alpha val="40000"/>
                                </a:schemeClr>
                              </a:glow>
                            </a:effectLst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de-DE" b="0" i="1" smtClean="0">
                            <a:effectLst>
                              <a:glow rad="63500">
                                <a:schemeClr val="accent4">
                                  <a:satMod val="175000"/>
                                  <a:alpha val="40000"/>
                                </a:schemeClr>
                              </a:glow>
                            </a:effectLst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de-DE" b="0" i="1" smtClean="0">
                                <a:effectLst>
                                  <a:glow rad="63500">
                                    <a:schemeClr val="accent4">
                                      <a:satMod val="175000"/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b="0" i="1" smtClean="0">
                                <a:effectLst>
                                  <a:glow rad="63500">
                                    <a:schemeClr val="accent4">
                                      <a:satMod val="175000"/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e>
                            <m:acc>
                              <m:accPr>
                                <m:chr m:val="̅"/>
                                <m:ctrlPr>
                                  <a:rPr lang="de-DE" b="0" i="1" smtClean="0">
                                    <a:effectLst>
                                      <a:glow rad="63500">
                                        <a:schemeClr val="accent4">
                                          <a:satMod val="175000"/>
                                          <a:alpha val="40000"/>
                                        </a:schemeClr>
                                      </a:glow>
                                    </a:effectLst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de-DE" b="0" i="1" smtClean="0">
                                    <a:effectLst>
                                      <a:glow rad="63500">
                                        <a:schemeClr val="accent4">
                                          <a:satMod val="175000"/>
                                          <a:alpha val="40000"/>
                                        </a:schemeClr>
                                      </a:glow>
                                    </a:effectLst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</m:acc>
                          </m:e>
                        </m:d>
                      </m:den>
                    </m:f>
                  </m:oMath>
                </a14:m>
                <a:endParaRPr lang="de-DE" dirty="0"/>
              </a:p>
              <a:p>
                <a:r>
                  <a:rPr lang="de-DE" dirty="0"/>
                  <a:t>6=3+3=2*3</a:t>
                </a:r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FBD52293-4690-CA29-BE8F-56F3CC3C22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238928" cy="1948700"/>
              </a:xfrm>
              <a:blipFill>
                <a:blip r:embed="rId2"/>
                <a:stretch>
                  <a:fillRect l="-2248" b="-593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8ED12329-A938-5887-1F07-C8CFC46C3929}"/>
              </a:ext>
            </a:extLst>
          </p:cNvPr>
          <p:cNvCxnSpPr>
            <a:cxnSpLocks/>
          </p:cNvCxnSpPr>
          <p:nvPr/>
        </p:nvCxnSpPr>
        <p:spPr>
          <a:xfrm flipV="1">
            <a:off x="7962900" y="1248886"/>
            <a:ext cx="982980" cy="404654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id="{F8ADC2EC-F5E8-87D0-9FD1-F87D9FC8D377}"/>
              </a:ext>
            </a:extLst>
          </p:cNvPr>
          <p:cNvCxnSpPr>
            <a:cxnSpLocks/>
          </p:cNvCxnSpPr>
          <p:nvPr/>
        </p:nvCxnSpPr>
        <p:spPr>
          <a:xfrm>
            <a:off x="7962900" y="1882140"/>
            <a:ext cx="982980" cy="456406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03E784F5-BB09-8566-D397-E4D956D9B570}"/>
              </a:ext>
            </a:extLst>
          </p:cNvPr>
          <p:cNvCxnSpPr>
            <a:cxnSpLocks/>
          </p:cNvCxnSpPr>
          <p:nvPr/>
        </p:nvCxnSpPr>
        <p:spPr>
          <a:xfrm flipV="1">
            <a:off x="9532620" y="563880"/>
            <a:ext cx="982980" cy="404654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991902AF-EA5B-9E2E-FA8D-FF2687342689}"/>
              </a:ext>
            </a:extLst>
          </p:cNvPr>
          <p:cNvCxnSpPr>
            <a:cxnSpLocks/>
          </p:cNvCxnSpPr>
          <p:nvPr/>
        </p:nvCxnSpPr>
        <p:spPr>
          <a:xfrm>
            <a:off x="9532620" y="1197134"/>
            <a:ext cx="982980" cy="456406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4D8D8533-479C-4E42-1060-1828A90F0971}"/>
              </a:ext>
            </a:extLst>
          </p:cNvPr>
          <p:cNvCxnSpPr>
            <a:cxnSpLocks/>
          </p:cNvCxnSpPr>
          <p:nvPr/>
        </p:nvCxnSpPr>
        <p:spPr>
          <a:xfrm flipV="1">
            <a:off x="9532620" y="1996440"/>
            <a:ext cx="982980" cy="404654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E270E0F7-C5FF-A640-78F9-D052E02999DF}"/>
              </a:ext>
            </a:extLst>
          </p:cNvPr>
          <p:cNvCxnSpPr>
            <a:cxnSpLocks/>
          </p:cNvCxnSpPr>
          <p:nvPr/>
        </p:nvCxnSpPr>
        <p:spPr>
          <a:xfrm>
            <a:off x="9532620" y="2629694"/>
            <a:ext cx="982980" cy="456406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B305459F-EA41-6E31-E16B-8A3012BF6CD6}"/>
                  </a:ext>
                </a:extLst>
              </p:cNvPr>
              <p:cNvSpPr txBox="1"/>
              <p:nvPr/>
            </p:nvSpPr>
            <p:spPr>
              <a:xfrm>
                <a:off x="9008519" y="2214195"/>
                <a:ext cx="451470" cy="4624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acc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B305459F-EA41-6E31-E16B-8A3012BF6C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8519" y="2214195"/>
                <a:ext cx="451470" cy="462434"/>
              </a:xfrm>
              <a:prstGeom prst="rect">
                <a:avLst/>
              </a:prstGeom>
              <a:blipFill>
                <a:blip r:embed="rId3"/>
                <a:stretch>
                  <a:fillRect r="-3648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D44EACAB-B3CE-559B-457D-CDAD4AAEBFEA}"/>
                  </a:ext>
                </a:extLst>
              </p:cNvPr>
              <p:cNvSpPr txBox="1"/>
              <p:nvPr/>
            </p:nvSpPr>
            <p:spPr>
              <a:xfrm>
                <a:off x="9008520" y="914350"/>
                <a:ext cx="45146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D44EACAB-B3CE-559B-457D-CDAD4AAEBF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8520" y="914350"/>
                <a:ext cx="451469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2B8210CE-14CF-13E9-938F-3808D648B2AA}"/>
                  </a:ext>
                </a:extLst>
              </p:cNvPr>
              <p:cNvSpPr txBox="1"/>
              <p:nvPr/>
            </p:nvSpPr>
            <p:spPr>
              <a:xfrm>
                <a:off x="10515600" y="2944791"/>
                <a:ext cx="55739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acc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2B8210CE-14CF-13E9-938F-3808D648B2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5600" y="2944791"/>
                <a:ext cx="557397" cy="461665"/>
              </a:xfrm>
              <a:prstGeom prst="rect">
                <a:avLst/>
              </a:prstGeom>
              <a:blipFill>
                <a:blip r:embed="rId5"/>
                <a:stretch>
                  <a:fillRect r="-989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F25D5BB7-329C-2E76-BE45-6A560F946A30}"/>
                  </a:ext>
                </a:extLst>
              </p:cNvPr>
              <p:cNvSpPr txBox="1"/>
              <p:nvPr/>
            </p:nvSpPr>
            <p:spPr>
              <a:xfrm>
                <a:off x="10515599" y="1451213"/>
                <a:ext cx="55739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acc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F25D5BB7-329C-2E76-BE45-6A560F946A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5599" y="1451213"/>
                <a:ext cx="557397" cy="461665"/>
              </a:xfrm>
              <a:prstGeom prst="rect">
                <a:avLst/>
              </a:prstGeom>
              <a:blipFill>
                <a:blip r:embed="rId6"/>
                <a:stretch>
                  <a:fillRect r="-989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ABA1361C-077C-9BA1-1C8D-07C10888D27B}"/>
                  </a:ext>
                </a:extLst>
              </p:cNvPr>
              <p:cNvSpPr txBox="1"/>
              <p:nvPr/>
            </p:nvSpPr>
            <p:spPr>
              <a:xfrm>
                <a:off x="10515599" y="293608"/>
                <a:ext cx="55739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ABA1361C-077C-9BA1-1C8D-07C10888D2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5599" y="293608"/>
                <a:ext cx="557396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0A9CAF5E-560F-7B06-EA65-5CAF44358AFC}"/>
                  </a:ext>
                </a:extLst>
              </p:cNvPr>
              <p:cNvSpPr txBox="1"/>
              <p:nvPr/>
            </p:nvSpPr>
            <p:spPr>
              <a:xfrm>
                <a:off x="10515598" y="1790700"/>
                <a:ext cx="55739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0A9CAF5E-560F-7B06-EA65-5CAF44358A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5598" y="1790700"/>
                <a:ext cx="557396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658C5387-472E-7D29-953F-A2A6E3846671}"/>
                  </a:ext>
                </a:extLst>
              </p:cNvPr>
              <p:cNvSpPr txBox="1"/>
              <p:nvPr/>
            </p:nvSpPr>
            <p:spPr>
              <a:xfrm rot="20251336">
                <a:off x="7801267" y="1216083"/>
                <a:ext cx="1016496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chemeClr val="accent1"/>
                          </a:solidFill>
                          <a:effectLst>
                            <a:glow rad="63500">
                              <a:schemeClr val="accent4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effectLst>
                                <a:glow rad="63500">
                                  <a:schemeClr val="accent4">
                                    <a:satMod val="17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600" b="0" i="1" smtClean="0">
                              <a:solidFill>
                                <a:schemeClr val="accent1"/>
                              </a:solidFill>
                              <a:effectLst>
                                <a:glow rad="63500">
                                  <a:schemeClr val="accent4">
                                    <a:satMod val="17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  <m:r>
                        <a:rPr lang="de-DE" sz="1600" b="0" i="1" smtClean="0">
                          <a:solidFill>
                            <a:schemeClr val="accent1"/>
                          </a:solidFill>
                          <a:effectLst>
                            <a:glow rad="63500">
                              <a:schemeClr val="accent4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=0.4</m:t>
                      </m:r>
                    </m:oMath>
                  </m:oMathPara>
                </a14:m>
                <a:endParaRPr lang="de-DE" sz="1600" dirty="0">
                  <a:solidFill>
                    <a:schemeClr val="accent1"/>
                  </a:solidFill>
                  <a:effectLst>
                    <a:glow rad="63500">
                      <a:schemeClr val="accent4">
                        <a:satMod val="175000"/>
                        <a:alpha val="40000"/>
                      </a:schemeClr>
                    </a:glow>
                  </a:effectLst>
                </a:endParaRPr>
              </a:p>
            </p:txBody>
          </p:sp>
        </mc:Choice>
        <mc:Fallback xmlns=""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658C5387-472E-7D29-953F-A2A6E38466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251336">
                <a:off x="7801267" y="1216083"/>
                <a:ext cx="1016496" cy="246221"/>
              </a:xfrm>
              <a:prstGeom prst="rect">
                <a:avLst/>
              </a:prstGeom>
              <a:blipFill>
                <a:blip r:embed="rId9"/>
                <a:stretch>
                  <a:fillRect l="-4706" t="-3922" r="-6471" b="-784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CE823460-73E5-AADF-2D00-CD0A5D357D3F}"/>
                  </a:ext>
                </a:extLst>
              </p:cNvPr>
              <p:cNvSpPr txBox="1"/>
              <p:nvPr/>
            </p:nvSpPr>
            <p:spPr>
              <a:xfrm rot="1543878">
                <a:off x="7758151" y="2108111"/>
                <a:ext cx="1016496" cy="2467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chemeClr val="accent1"/>
                          </a:solidFill>
                          <a:effectLst>
                            <a:glow rad="63500">
                              <a:schemeClr val="accent4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effectLst>
                                <a:glow rad="63500">
                                  <a:schemeClr val="accent4">
                                    <a:satMod val="17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effectLst>
                                    <a:glow rad="63500">
                                      <a:schemeClr val="accent4">
                                        <a:satMod val="175000"/>
                                        <a:alpha val="40000"/>
                                      </a:scheme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effectLst>
                                    <a:glow rad="63500">
                                      <a:schemeClr val="accent4">
                                        <a:satMod val="175000"/>
                                        <a:alpha val="40000"/>
                                      </a:scheme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acc>
                        </m:e>
                      </m:d>
                      <m:r>
                        <a:rPr lang="de-DE" sz="1600" b="0" i="1" smtClean="0">
                          <a:solidFill>
                            <a:schemeClr val="accent1"/>
                          </a:solidFill>
                          <a:effectLst>
                            <a:glow rad="63500">
                              <a:schemeClr val="accent4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=0.6</m:t>
                      </m:r>
                    </m:oMath>
                  </m:oMathPara>
                </a14:m>
                <a:endParaRPr lang="de-DE" sz="1600" dirty="0">
                  <a:solidFill>
                    <a:schemeClr val="accent1"/>
                  </a:solidFill>
                  <a:effectLst>
                    <a:glow rad="63500">
                      <a:schemeClr val="accent4">
                        <a:satMod val="175000"/>
                        <a:alpha val="40000"/>
                      </a:schemeClr>
                    </a:glow>
                  </a:effectLst>
                </a:endParaRPr>
              </a:p>
            </p:txBody>
          </p:sp>
        </mc:Choice>
        <mc:Fallback xmlns="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CE823460-73E5-AADF-2D00-CD0A5D357D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543878">
                <a:off x="7758151" y="2108111"/>
                <a:ext cx="1016496" cy="246799"/>
              </a:xfrm>
              <a:prstGeom prst="rect">
                <a:avLst/>
              </a:prstGeom>
              <a:blipFill>
                <a:blip r:embed="rId10"/>
                <a:stretch>
                  <a:fillRect l="-6548" t="-2727" r="-4762" b="-818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feld 23">
                <a:extLst>
                  <a:ext uri="{FF2B5EF4-FFF2-40B4-BE49-F238E27FC236}">
                    <a16:creationId xmlns:a16="http://schemas.microsoft.com/office/drawing/2014/main" id="{8372AA36-C1E9-0DF4-EAC1-E4DB3CE3CFEB}"/>
                  </a:ext>
                </a:extLst>
              </p:cNvPr>
              <p:cNvSpPr txBox="1"/>
              <p:nvPr/>
            </p:nvSpPr>
            <p:spPr>
              <a:xfrm rot="20213512">
                <a:off x="9234864" y="484948"/>
                <a:ext cx="1398844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chemeClr val="accent1"/>
                          </a:solidFill>
                          <a:effectLst>
                            <a:glow rad="63500">
                              <a:schemeClr val="accent4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effectLst>
                                <a:glow rad="63500">
                                  <a:schemeClr val="accent4">
                                    <a:satMod val="17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600" b="0" i="1" smtClean="0">
                              <a:solidFill>
                                <a:schemeClr val="accent1"/>
                              </a:solidFill>
                              <a:effectLst>
                                <a:glow rad="63500">
                                  <a:schemeClr val="accent4">
                                    <a:satMod val="17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e>
                          <m:r>
                            <a:rPr lang="de-DE" sz="1600" b="0" i="1" smtClean="0">
                              <a:solidFill>
                                <a:schemeClr val="accent1"/>
                              </a:solidFill>
                              <a:effectLst>
                                <a:glow rad="63500">
                                  <a:schemeClr val="accent4">
                                    <a:satMod val="17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  <m:r>
                        <a:rPr lang="de-DE" sz="1600" b="0" i="1" smtClean="0">
                          <a:solidFill>
                            <a:schemeClr val="accent1"/>
                          </a:solidFill>
                          <a:effectLst>
                            <a:glow rad="63500">
                              <a:schemeClr val="accent4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=0.25</m:t>
                      </m:r>
                    </m:oMath>
                  </m:oMathPara>
                </a14:m>
                <a:endParaRPr lang="de-DE" sz="1600" dirty="0">
                  <a:solidFill>
                    <a:schemeClr val="accent1"/>
                  </a:solidFill>
                  <a:effectLst>
                    <a:glow rad="63500">
                      <a:schemeClr val="accent4">
                        <a:satMod val="175000"/>
                        <a:alpha val="40000"/>
                      </a:schemeClr>
                    </a:glow>
                  </a:effectLst>
                </a:endParaRPr>
              </a:p>
            </p:txBody>
          </p:sp>
        </mc:Choice>
        <mc:Fallback xmlns="">
          <p:sp>
            <p:nvSpPr>
              <p:cNvPr id="24" name="Textfeld 23">
                <a:extLst>
                  <a:ext uri="{FF2B5EF4-FFF2-40B4-BE49-F238E27FC236}">
                    <a16:creationId xmlns:a16="http://schemas.microsoft.com/office/drawing/2014/main" id="{8372AA36-C1E9-0DF4-EAC1-E4DB3CE3CF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213512">
                <a:off x="9234864" y="484948"/>
                <a:ext cx="1398844" cy="246221"/>
              </a:xfrm>
              <a:prstGeom prst="rect">
                <a:avLst/>
              </a:prstGeom>
              <a:blipFill>
                <a:blip r:embed="rId11"/>
                <a:stretch>
                  <a:fillRect l="-3947" t="-3906" r="-4386" b="-625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feld 26">
                <a:extLst>
                  <a:ext uri="{FF2B5EF4-FFF2-40B4-BE49-F238E27FC236}">
                    <a16:creationId xmlns:a16="http://schemas.microsoft.com/office/drawing/2014/main" id="{5B213B79-8637-AEFF-4833-DD43201C33E7}"/>
                  </a:ext>
                </a:extLst>
              </p:cNvPr>
              <p:cNvSpPr txBox="1"/>
              <p:nvPr/>
            </p:nvSpPr>
            <p:spPr>
              <a:xfrm rot="1488054">
                <a:off x="9364947" y="1196913"/>
                <a:ext cx="1398844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</m:acc>
                        </m:e>
                        <m:e>
                          <m: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=0.75</m:t>
                      </m:r>
                    </m:oMath>
                  </m:oMathPara>
                </a14:m>
                <a:endParaRPr lang="de-DE" sz="1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7" name="Textfeld 26">
                <a:extLst>
                  <a:ext uri="{FF2B5EF4-FFF2-40B4-BE49-F238E27FC236}">
                    <a16:creationId xmlns:a16="http://schemas.microsoft.com/office/drawing/2014/main" id="{5B213B79-8637-AEFF-4833-DD43201C33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488054">
                <a:off x="9364947" y="1196913"/>
                <a:ext cx="1398844" cy="246221"/>
              </a:xfrm>
              <a:prstGeom prst="rect">
                <a:avLst/>
              </a:prstGeom>
              <a:blipFill>
                <a:blip r:embed="rId12"/>
                <a:stretch>
                  <a:fillRect l="-2655" r="-2212" b="-375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feld 29">
                <a:extLst>
                  <a:ext uri="{FF2B5EF4-FFF2-40B4-BE49-F238E27FC236}">
                    <a16:creationId xmlns:a16="http://schemas.microsoft.com/office/drawing/2014/main" id="{393D6298-DA76-7CE3-B0C8-1BBC14D204BB}"/>
                  </a:ext>
                </a:extLst>
              </p:cNvPr>
              <p:cNvSpPr txBox="1"/>
              <p:nvPr/>
            </p:nvSpPr>
            <p:spPr>
              <a:xfrm rot="20213512">
                <a:off x="9269254" y="1967743"/>
                <a:ext cx="1319207" cy="2467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chemeClr val="accent1"/>
                          </a:solidFill>
                          <a:effectLst>
                            <a:glow rad="63500">
                              <a:schemeClr val="accent4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effectLst>
                                <a:glow rad="63500">
                                  <a:schemeClr val="accent4">
                                    <a:satMod val="17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600" b="0" i="1" smtClean="0">
                              <a:solidFill>
                                <a:schemeClr val="accent1"/>
                              </a:solidFill>
                              <a:effectLst>
                                <a:glow rad="63500">
                                  <a:schemeClr val="accent4">
                                    <a:satMod val="17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e>
                          <m:acc>
                            <m:accPr>
                              <m:chr m:val="̅"/>
                              <m:ctrlP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effectLst>
                                    <a:glow rad="63500">
                                      <a:schemeClr val="accent4">
                                        <a:satMod val="175000"/>
                                        <a:alpha val="40000"/>
                                      </a:scheme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effectLst>
                                    <a:glow rad="63500">
                                      <a:schemeClr val="accent4">
                                        <a:satMod val="175000"/>
                                        <a:alpha val="40000"/>
                                      </a:scheme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acc>
                        </m:e>
                      </m:d>
                      <m:r>
                        <a:rPr lang="de-DE" sz="1600" b="0" i="1" smtClean="0">
                          <a:solidFill>
                            <a:schemeClr val="accent1"/>
                          </a:solidFill>
                          <a:effectLst>
                            <a:glow rad="63500">
                              <a:schemeClr val="accent4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=0.</m:t>
                      </m:r>
                      <m:acc>
                        <m:accPr>
                          <m:chr m:val="̅"/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effectLst>
                                <a:glow rad="63500">
                                  <a:schemeClr val="accent4">
                                    <a:satMod val="17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1600" b="0" i="1" smtClean="0">
                              <a:solidFill>
                                <a:schemeClr val="accent1"/>
                              </a:solidFill>
                              <a:effectLst>
                                <a:glow rad="63500">
                                  <a:schemeClr val="accent4">
                                    <a:satMod val="17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6</m:t>
                          </m:r>
                        </m:e>
                      </m:acc>
                    </m:oMath>
                  </m:oMathPara>
                </a14:m>
                <a:endParaRPr lang="de-DE" sz="1600" dirty="0">
                  <a:solidFill>
                    <a:schemeClr val="accent1"/>
                  </a:solidFill>
                  <a:effectLst>
                    <a:glow rad="63500">
                      <a:schemeClr val="accent4">
                        <a:satMod val="175000"/>
                        <a:alpha val="40000"/>
                      </a:schemeClr>
                    </a:glow>
                  </a:effectLst>
                </a:endParaRPr>
              </a:p>
            </p:txBody>
          </p:sp>
        </mc:Choice>
        <mc:Fallback xmlns="">
          <p:sp>
            <p:nvSpPr>
              <p:cNvPr id="30" name="Textfeld 29">
                <a:extLst>
                  <a:ext uri="{FF2B5EF4-FFF2-40B4-BE49-F238E27FC236}">
                    <a16:creationId xmlns:a16="http://schemas.microsoft.com/office/drawing/2014/main" id="{393D6298-DA76-7CE3-B0C8-1BBC14D204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213512">
                <a:off x="9269254" y="1967743"/>
                <a:ext cx="1319207" cy="246799"/>
              </a:xfrm>
              <a:prstGeom prst="rect">
                <a:avLst/>
              </a:prstGeom>
              <a:blipFill>
                <a:blip r:embed="rId13"/>
                <a:stretch>
                  <a:fillRect l="-3704" t="-16129" r="-15278" b="-645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feld 31">
                <a:extLst>
                  <a:ext uri="{FF2B5EF4-FFF2-40B4-BE49-F238E27FC236}">
                    <a16:creationId xmlns:a16="http://schemas.microsoft.com/office/drawing/2014/main" id="{BA707F75-EA33-CA4D-7B82-8BB2293D44F4}"/>
                  </a:ext>
                </a:extLst>
              </p:cNvPr>
              <p:cNvSpPr txBox="1"/>
              <p:nvPr/>
            </p:nvSpPr>
            <p:spPr>
              <a:xfrm rot="1488054">
                <a:off x="9257056" y="2847625"/>
                <a:ext cx="1255793" cy="2467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acc>
                        </m:e>
                        <m:e>
                          <m:acc>
                            <m:accPr>
                              <m:chr m:val="̅"/>
                              <m:ctrlP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acc>
                        </m:e>
                      </m:d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=0.</m:t>
                      </m:r>
                      <m:acc>
                        <m:accPr>
                          <m:chr m:val="̅"/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acc>
                    </m:oMath>
                  </m:oMathPara>
                </a14:m>
                <a:endParaRPr lang="de-DE" sz="1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2" name="Textfeld 31">
                <a:extLst>
                  <a:ext uri="{FF2B5EF4-FFF2-40B4-BE49-F238E27FC236}">
                    <a16:creationId xmlns:a16="http://schemas.microsoft.com/office/drawing/2014/main" id="{BA707F75-EA33-CA4D-7B82-8BB2293D44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488054">
                <a:off x="9257056" y="2847625"/>
                <a:ext cx="1255793" cy="246799"/>
              </a:xfrm>
              <a:prstGeom prst="rect">
                <a:avLst/>
              </a:prstGeom>
              <a:blipFill>
                <a:blip r:embed="rId14"/>
                <a:stretch>
                  <a:fillRect l="-2927" r="-19024" b="-403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Ellipse 32">
            <a:extLst>
              <a:ext uri="{FF2B5EF4-FFF2-40B4-BE49-F238E27FC236}">
                <a16:creationId xmlns:a16="http://schemas.microsoft.com/office/drawing/2014/main" id="{A8801586-4C22-167D-8900-DD635CFCD26A}"/>
              </a:ext>
            </a:extLst>
          </p:cNvPr>
          <p:cNvSpPr/>
          <p:nvPr/>
        </p:nvSpPr>
        <p:spPr>
          <a:xfrm>
            <a:off x="7568618" y="1653540"/>
            <a:ext cx="226920" cy="23981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6C33FD4F-AB28-CEA6-D770-B978CE19A77D}"/>
              </a:ext>
            </a:extLst>
          </p:cNvPr>
          <p:cNvCxnSpPr>
            <a:cxnSpLocks/>
          </p:cNvCxnSpPr>
          <p:nvPr/>
        </p:nvCxnSpPr>
        <p:spPr>
          <a:xfrm flipV="1">
            <a:off x="7962900" y="4681965"/>
            <a:ext cx="982980" cy="404654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r Verbinder 34">
            <a:extLst>
              <a:ext uri="{FF2B5EF4-FFF2-40B4-BE49-F238E27FC236}">
                <a16:creationId xmlns:a16="http://schemas.microsoft.com/office/drawing/2014/main" id="{58BDD097-A946-2E7F-7D4C-E0FDD7AD46DA}"/>
              </a:ext>
            </a:extLst>
          </p:cNvPr>
          <p:cNvCxnSpPr>
            <a:cxnSpLocks/>
          </p:cNvCxnSpPr>
          <p:nvPr/>
        </p:nvCxnSpPr>
        <p:spPr>
          <a:xfrm>
            <a:off x="7962900" y="5315219"/>
            <a:ext cx="982980" cy="456406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913E982C-3F07-DB06-8805-6DA6E0408D74}"/>
              </a:ext>
            </a:extLst>
          </p:cNvPr>
          <p:cNvCxnSpPr>
            <a:cxnSpLocks/>
          </p:cNvCxnSpPr>
          <p:nvPr/>
        </p:nvCxnSpPr>
        <p:spPr>
          <a:xfrm flipV="1">
            <a:off x="9532620" y="3996959"/>
            <a:ext cx="982980" cy="404654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r Verbinder 36">
            <a:extLst>
              <a:ext uri="{FF2B5EF4-FFF2-40B4-BE49-F238E27FC236}">
                <a16:creationId xmlns:a16="http://schemas.microsoft.com/office/drawing/2014/main" id="{ED76B945-D709-1D53-890B-A91DCA15C7E5}"/>
              </a:ext>
            </a:extLst>
          </p:cNvPr>
          <p:cNvCxnSpPr>
            <a:cxnSpLocks/>
          </p:cNvCxnSpPr>
          <p:nvPr/>
        </p:nvCxnSpPr>
        <p:spPr>
          <a:xfrm>
            <a:off x="9532620" y="4630213"/>
            <a:ext cx="982980" cy="456406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30FB78C5-FD2D-E2C3-0316-1EDD01386106}"/>
              </a:ext>
            </a:extLst>
          </p:cNvPr>
          <p:cNvCxnSpPr>
            <a:cxnSpLocks/>
          </p:cNvCxnSpPr>
          <p:nvPr/>
        </p:nvCxnSpPr>
        <p:spPr>
          <a:xfrm flipV="1">
            <a:off x="9532620" y="5429519"/>
            <a:ext cx="982980" cy="404654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r Verbinder 38">
            <a:extLst>
              <a:ext uri="{FF2B5EF4-FFF2-40B4-BE49-F238E27FC236}">
                <a16:creationId xmlns:a16="http://schemas.microsoft.com/office/drawing/2014/main" id="{CD781A46-EA70-0197-2670-31B14912C383}"/>
              </a:ext>
            </a:extLst>
          </p:cNvPr>
          <p:cNvCxnSpPr>
            <a:cxnSpLocks/>
          </p:cNvCxnSpPr>
          <p:nvPr/>
        </p:nvCxnSpPr>
        <p:spPr>
          <a:xfrm>
            <a:off x="9532620" y="6062773"/>
            <a:ext cx="982980" cy="456406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feld 39">
                <a:extLst>
                  <a:ext uri="{FF2B5EF4-FFF2-40B4-BE49-F238E27FC236}">
                    <a16:creationId xmlns:a16="http://schemas.microsoft.com/office/drawing/2014/main" id="{23ACAB59-AC08-E978-3685-660034E97A55}"/>
                  </a:ext>
                </a:extLst>
              </p:cNvPr>
              <p:cNvSpPr txBox="1"/>
              <p:nvPr/>
            </p:nvSpPr>
            <p:spPr>
              <a:xfrm>
                <a:off x="9008519" y="5647274"/>
                <a:ext cx="55739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acc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40" name="Textfeld 39">
                <a:extLst>
                  <a:ext uri="{FF2B5EF4-FFF2-40B4-BE49-F238E27FC236}">
                    <a16:creationId xmlns:a16="http://schemas.microsoft.com/office/drawing/2014/main" id="{23ACAB59-AC08-E978-3685-660034E97A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8519" y="5647274"/>
                <a:ext cx="557397" cy="461665"/>
              </a:xfrm>
              <a:prstGeom prst="rect">
                <a:avLst/>
              </a:prstGeom>
              <a:blipFill>
                <a:blip r:embed="rId15"/>
                <a:stretch>
                  <a:fillRect r="-989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feld 40">
                <a:extLst>
                  <a:ext uri="{FF2B5EF4-FFF2-40B4-BE49-F238E27FC236}">
                    <a16:creationId xmlns:a16="http://schemas.microsoft.com/office/drawing/2014/main" id="{DAFD6CCB-9E7B-99FB-F313-7DDA3677D572}"/>
                  </a:ext>
                </a:extLst>
              </p:cNvPr>
              <p:cNvSpPr txBox="1"/>
              <p:nvPr/>
            </p:nvSpPr>
            <p:spPr>
              <a:xfrm>
                <a:off x="9008520" y="4347429"/>
                <a:ext cx="55739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41" name="Textfeld 40">
                <a:extLst>
                  <a:ext uri="{FF2B5EF4-FFF2-40B4-BE49-F238E27FC236}">
                    <a16:creationId xmlns:a16="http://schemas.microsoft.com/office/drawing/2014/main" id="{DAFD6CCB-9E7B-99FB-F313-7DDA3677D5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8520" y="4347429"/>
                <a:ext cx="557396" cy="46166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feld 41">
                <a:extLst>
                  <a:ext uri="{FF2B5EF4-FFF2-40B4-BE49-F238E27FC236}">
                    <a16:creationId xmlns:a16="http://schemas.microsoft.com/office/drawing/2014/main" id="{6C70AB61-1238-830A-9EDD-DAF02D4981EB}"/>
                  </a:ext>
                </a:extLst>
              </p:cNvPr>
              <p:cNvSpPr txBox="1"/>
              <p:nvPr/>
            </p:nvSpPr>
            <p:spPr>
              <a:xfrm>
                <a:off x="10515600" y="6377870"/>
                <a:ext cx="451470" cy="4624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acc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42" name="Textfeld 41">
                <a:extLst>
                  <a:ext uri="{FF2B5EF4-FFF2-40B4-BE49-F238E27FC236}">
                    <a16:creationId xmlns:a16="http://schemas.microsoft.com/office/drawing/2014/main" id="{6C70AB61-1238-830A-9EDD-DAF02D4981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5600" y="6377870"/>
                <a:ext cx="451470" cy="462434"/>
              </a:xfrm>
              <a:prstGeom prst="rect">
                <a:avLst/>
              </a:prstGeom>
              <a:blipFill>
                <a:blip r:embed="rId17"/>
                <a:stretch>
                  <a:fillRect r="-3648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feld 42">
                <a:extLst>
                  <a:ext uri="{FF2B5EF4-FFF2-40B4-BE49-F238E27FC236}">
                    <a16:creationId xmlns:a16="http://schemas.microsoft.com/office/drawing/2014/main" id="{6D699F99-7E6F-8AD9-F23B-9F28B5EE182B}"/>
                  </a:ext>
                </a:extLst>
              </p:cNvPr>
              <p:cNvSpPr txBox="1"/>
              <p:nvPr/>
            </p:nvSpPr>
            <p:spPr>
              <a:xfrm>
                <a:off x="10515599" y="4884292"/>
                <a:ext cx="451470" cy="4624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acc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43" name="Textfeld 42">
                <a:extLst>
                  <a:ext uri="{FF2B5EF4-FFF2-40B4-BE49-F238E27FC236}">
                    <a16:creationId xmlns:a16="http://schemas.microsoft.com/office/drawing/2014/main" id="{6D699F99-7E6F-8AD9-F23B-9F28B5EE18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5599" y="4884292"/>
                <a:ext cx="451470" cy="462434"/>
              </a:xfrm>
              <a:prstGeom prst="rect">
                <a:avLst/>
              </a:prstGeom>
              <a:blipFill>
                <a:blip r:embed="rId18"/>
                <a:stretch>
                  <a:fillRect r="-3648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feld 43">
                <a:extLst>
                  <a:ext uri="{FF2B5EF4-FFF2-40B4-BE49-F238E27FC236}">
                    <a16:creationId xmlns:a16="http://schemas.microsoft.com/office/drawing/2014/main" id="{2502B1CA-959A-377E-340D-5E238F04BBEE}"/>
                  </a:ext>
                </a:extLst>
              </p:cNvPr>
              <p:cNvSpPr txBox="1"/>
              <p:nvPr/>
            </p:nvSpPr>
            <p:spPr>
              <a:xfrm>
                <a:off x="10515599" y="3726687"/>
                <a:ext cx="45146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44" name="Textfeld 43">
                <a:extLst>
                  <a:ext uri="{FF2B5EF4-FFF2-40B4-BE49-F238E27FC236}">
                    <a16:creationId xmlns:a16="http://schemas.microsoft.com/office/drawing/2014/main" id="{2502B1CA-959A-377E-340D-5E238F04BB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5599" y="3726687"/>
                <a:ext cx="451469" cy="461665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feld 44">
                <a:extLst>
                  <a:ext uri="{FF2B5EF4-FFF2-40B4-BE49-F238E27FC236}">
                    <a16:creationId xmlns:a16="http://schemas.microsoft.com/office/drawing/2014/main" id="{FCA7C5B7-881D-0F0C-2CA8-530982E26EB0}"/>
                  </a:ext>
                </a:extLst>
              </p:cNvPr>
              <p:cNvSpPr txBox="1"/>
              <p:nvPr/>
            </p:nvSpPr>
            <p:spPr>
              <a:xfrm>
                <a:off x="10515598" y="5223779"/>
                <a:ext cx="45146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45" name="Textfeld 44">
                <a:extLst>
                  <a:ext uri="{FF2B5EF4-FFF2-40B4-BE49-F238E27FC236}">
                    <a16:creationId xmlns:a16="http://schemas.microsoft.com/office/drawing/2014/main" id="{FCA7C5B7-881D-0F0C-2CA8-530982E26E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5598" y="5223779"/>
                <a:ext cx="451469" cy="461665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feld 45">
                <a:extLst>
                  <a:ext uri="{FF2B5EF4-FFF2-40B4-BE49-F238E27FC236}">
                    <a16:creationId xmlns:a16="http://schemas.microsoft.com/office/drawing/2014/main" id="{04012DB5-C674-0C3C-0841-F0FE9A89FA6F}"/>
                  </a:ext>
                </a:extLst>
              </p:cNvPr>
              <p:cNvSpPr txBox="1"/>
              <p:nvPr/>
            </p:nvSpPr>
            <p:spPr>
              <a:xfrm rot="20251336">
                <a:off x="7753276" y="4664467"/>
                <a:ext cx="1089209" cy="246221"/>
              </a:xfrm>
              <a:prstGeom prst="rect">
                <a:avLst/>
              </a:prstGeom>
              <a:noFill/>
              <a:effectLst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chemeClr val="accent1"/>
                          </a:solidFill>
                          <a:effectLst/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600" b="0" i="1" smtClean="0">
                              <a:solidFill>
                                <a:schemeClr val="accent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d>
                      <m:r>
                        <a:rPr lang="de-DE" sz="1600" b="0" i="1" smtClean="0">
                          <a:solidFill>
                            <a:schemeClr val="accent1"/>
                          </a:solidFill>
                          <a:effectLst/>
                          <a:latin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de-DE" sz="1600" dirty="0">
                  <a:solidFill>
                    <a:schemeClr val="accent1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46" name="Textfeld 45">
                <a:extLst>
                  <a:ext uri="{FF2B5EF4-FFF2-40B4-BE49-F238E27FC236}">
                    <a16:creationId xmlns:a16="http://schemas.microsoft.com/office/drawing/2014/main" id="{04012DB5-C674-0C3C-0841-F0FE9A89FA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251336">
                <a:off x="7753276" y="4664467"/>
                <a:ext cx="1089209" cy="246221"/>
              </a:xfrm>
              <a:prstGeom prst="rect">
                <a:avLst/>
              </a:prstGeom>
              <a:blipFill>
                <a:blip r:embed="rId21"/>
                <a:stretch>
                  <a:fillRect l="-2198" r="-3846" b="-2804"/>
                </a:stretch>
              </a:blipFill>
              <a:effectLst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feld 46">
                <a:extLst>
                  <a:ext uri="{FF2B5EF4-FFF2-40B4-BE49-F238E27FC236}">
                    <a16:creationId xmlns:a16="http://schemas.microsoft.com/office/drawing/2014/main" id="{7719EB73-4048-A478-6D1D-8CE77EAAB258}"/>
                  </a:ext>
                </a:extLst>
              </p:cNvPr>
              <p:cNvSpPr txBox="1"/>
              <p:nvPr/>
            </p:nvSpPr>
            <p:spPr>
              <a:xfrm rot="1543878">
                <a:off x="7711569" y="5504999"/>
                <a:ext cx="1089209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</m:acc>
                        </m:e>
                      </m:d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de-DE" sz="1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7" name="Textfeld 46">
                <a:extLst>
                  <a:ext uri="{FF2B5EF4-FFF2-40B4-BE49-F238E27FC236}">
                    <a16:creationId xmlns:a16="http://schemas.microsoft.com/office/drawing/2014/main" id="{7719EB73-4048-A478-6D1D-8CE77EAAB2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543878">
                <a:off x="7711569" y="5504999"/>
                <a:ext cx="1089209" cy="246221"/>
              </a:xfrm>
              <a:prstGeom prst="rect">
                <a:avLst/>
              </a:prstGeom>
              <a:blipFill>
                <a:blip r:embed="rId22"/>
                <a:stretch>
                  <a:fillRect l="-3352" r="-2793" b="-434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feld 47">
                <a:extLst>
                  <a:ext uri="{FF2B5EF4-FFF2-40B4-BE49-F238E27FC236}">
                    <a16:creationId xmlns:a16="http://schemas.microsoft.com/office/drawing/2014/main" id="{CBB71530-134B-BFA6-49C7-007BF6CA5D82}"/>
                  </a:ext>
                </a:extLst>
              </p:cNvPr>
              <p:cNvSpPr txBox="1"/>
              <p:nvPr/>
            </p:nvSpPr>
            <p:spPr>
              <a:xfrm rot="20213512">
                <a:off x="9196698" y="3978657"/>
                <a:ext cx="1285032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chemeClr val="accent1"/>
                          </a:solidFill>
                          <a:effectLst>
                            <a:glow rad="63500">
                              <a:schemeClr val="accent2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effectLst>
                                <a:glow rad="63500">
                                  <a:schemeClr val="accent2">
                                    <a:satMod val="17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600" b="0" i="1" smtClean="0">
                              <a:solidFill>
                                <a:schemeClr val="accent1"/>
                              </a:solidFill>
                              <a:effectLst>
                                <a:glow rad="63500">
                                  <a:schemeClr val="accent2">
                                    <a:satMod val="17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e>
                          <m:r>
                            <a:rPr lang="de-DE" sz="1600" b="0" i="1" smtClean="0">
                              <a:solidFill>
                                <a:schemeClr val="accent1"/>
                              </a:solidFill>
                              <a:effectLst>
                                <a:glow rad="63500">
                                  <a:schemeClr val="accent2">
                                    <a:satMod val="17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d>
                      <m:r>
                        <a:rPr lang="de-DE" sz="1600" b="0" i="1" smtClean="0">
                          <a:solidFill>
                            <a:schemeClr val="accent1"/>
                          </a:solidFill>
                          <a:effectLst>
                            <a:glow rad="63500">
                              <a:schemeClr val="accent2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=0.2</m:t>
                      </m:r>
                    </m:oMath>
                  </m:oMathPara>
                </a14:m>
                <a:endParaRPr lang="de-DE" sz="1600" dirty="0">
                  <a:solidFill>
                    <a:schemeClr val="accent1"/>
                  </a:solidFill>
                  <a:effectLst>
                    <a:glow rad="63500">
                      <a:schemeClr val="accent2">
                        <a:satMod val="175000"/>
                        <a:alpha val="40000"/>
                      </a:schemeClr>
                    </a:glow>
                  </a:effectLst>
                </a:endParaRPr>
              </a:p>
            </p:txBody>
          </p:sp>
        </mc:Choice>
        <mc:Fallback xmlns="">
          <p:sp>
            <p:nvSpPr>
              <p:cNvPr id="48" name="Textfeld 47">
                <a:extLst>
                  <a:ext uri="{FF2B5EF4-FFF2-40B4-BE49-F238E27FC236}">
                    <a16:creationId xmlns:a16="http://schemas.microsoft.com/office/drawing/2014/main" id="{CBB71530-134B-BFA6-49C7-007BF6CA5D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213512">
                <a:off x="9196698" y="3978657"/>
                <a:ext cx="1285032" cy="246221"/>
              </a:xfrm>
              <a:prstGeom prst="rect">
                <a:avLst/>
              </a:prstGeom>
              <a:blipFill>
                <a:blip r:embed="rId23"/>
                <a:stretch>
                  <a:fillRect l="-4286" t="-2479" r="-5238" b="-661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feld 48">
                <a:extLst>
                  <a:ext uri="{FF2B5EF4-FFF2-40B4-BE49-F238E27FC236}">
                    <a16:creationId xmlns:a16="http://schemas.microsoft.com/office/drawing/2014/main" id="{F1099A56-7E3D-0514-B0AC-A3030F4AB5B2}"/>
                  </a:ext>
                </a:extLst>
              </p:cNvPr>
              <p:cNvSpPr txBox="1"/>
              <p:nvPr/>
            </p:nvSpPr>
            <p:spPr>
              <a:xfrm rot="1488054">
                <a:off x="9452679" y="4622206"/>
                <a:ext cx="1285032" cy="2467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acc>
                        </m:e>
                        <m:e>
                          <m: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d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=0.8</m:t>
                      </m:r>
                    </m:oMath>
                  </m:oMathPara>
                </a14:m>
                <a:endParaRPr lang="de-DE" sz="1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9" name="Textfeld 48">
                <a:extLst>
                  <a:ext uri="{FF2B5EF4-FFF2-40B4-BE49-F238E27FC236}">
                    <a16:creationId xmlns:a16="http://schemas.microsoft.com/office/drawing/2014/main" id="{F1099A56-7E3D-0514-B0AC-A3030F4AB5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488054">
                <a:off x="9452679" y="4622206"/>
                <a:ext cx="1285032" cy="246799"/>
              </a:xfrm>
              <a:prstGeom prst="rect">
                <a:avLst/>
              </a:prstGeom>
              <a:blipFill>
                <a:blip r:embed="rId24"/>
                <a:stretch>
                  <a:fillRect l="-2857" r="-1429" b="-315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feld 49">
                <a:extLst>
                  <a:ext uri="{FF2B5EF4-FFF2-40B4-BE49-F238E27FC236}">
                    <a16:creationId xmlns:a16="http://schemas.microsoft.com/office/drawing/2014/main" id="{37337E36-5ACE-911A-B4C1-501621AC5ED1}"/>
                  </a:ext>
                </a:extLst>
              </p:cNvPr>
              <p:cNvSpPr txBox="1"/>
              <p:nvPr/>
            </p:nvSpPr>
            <p:spPr>
              <a:xfrm rot="20213512">
                <a:off x="9337654" y="5378353"/>
                <a:ext cx="1285032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e>
                          <m:acc>
                            <m:accPr>
                              <m:chr m:val="̅"/>
                              <m:ctrlP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</m:acc>
                        </m:e>
                      </m:d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=0.6</m:t>
                      </m:r>
                    </m:oMath>
                  </m:oMathPara>
                </a14:m>
                <a:endParaRPr lang="de-DE" sz="1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0" name="Textfeld 49">
                <a:extLst>
                  <a:ext uri="{FF2B5EF4-FFF2-40B4-BE49-F238E27FC236}">
                    <a16:creationId xmlns:a16="http://schemas.microsoft.com/office/drawing/2014/main" id="{37337E36-5ACE-911A-B4C1-501621AC5E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213512">
                <a:off x="9337654" y="5378353"/>
                <a:ext cx="1285032" cy="246221"/>
              </a:xfrm>
              <a:prstGeom prst="rect">
                <a:avLst/>
              </a:prstGeom>
              <a:blipFill>
                <a:blip r:embed="rId25"/>
                <a:stretch>
                  <a:fillRect l="-1896" r="-2844" b="-330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feld 50">
                <a:extLst>
                  <a:ext uri="{FF2B5EF4-FFF2-40B4-BE49-F238E27FC236}">
                    <a16:creationId xmlns:a16="http://schemas.microsoft.com/office/drawing/2014/main" id="{07226E11-1427-5EC9-ECC9-8951582909B6}"/>
                  </a:ext>
                </a:extLst>
              </p:cNvPr>
              <p:cNvSpPr txBox="1"/>
              <p:nvPr/>
            </p:nvSpPr>
            <p:spPr>
              <a:xfrm rot="1488054">
                <a:off x="9243814" y="6254470"/>
                <a:ext cx="1285032" cy="2467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acc>
                        </m:e>
                        <m:e>
                          <m:acc>
                            <m:accPr>
                              <m:chr m:val="̅"/>
                              <m:ctrlP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</m:acc>
                        </m:e>
                      </m:d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=0.4</m:t>
                      </m:r>
                    </m:oMath>
                  </m:oMathPara>
                </a14:m>
                <a:endParaRPr lang="de-DE" sz="1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1" name="Textfeld 50">
                <a:extLst>
                  <a:ext uri="{FF2B5EF4-FFF2-40B4-BE49-F238E27FC236}">
                    <a16:creationId xmlns:a16="http://schemas.microsoft.com/office/drawing/2014/main" id="{07226E11-1427-5EC9-ECC9-8951582909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488054">
                <a:off x="9243814" y="6254470"/>
                <a:ext cx="1285032" cy="246799"/>
              </a:xfrm>
              <a:prstGeom prst="rect">
                <a:avLst/>
              </a:prstGeom>
              <a:blipFill>
                <a:blip r:embed="rId26"/>
                <a:stretch>
                  <a:fillRect l="-2871" r="-1914" b="-396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Ellipse 51">
            <a:extLst>
              <a:ext uri="{FF2B5EF4-FFF2-40B4-BE49-F238E27FC236}">
                <a16:creationId xmlns:a16="http://schemas.microsoft.com/office/drawing/2014/main" id="{66CF92F8-5D6B-82B0-FC0F-62705171B5B4}"/>
              </a:ext>
            </a:extLst>
          </p:cNvPr>
          <p:cNvSpPr/>
          <p:nvPr/>
        </p:nvSpPr>
        <p:spPr>
          <a:xfrm>
            <a:off x="7568618" y="5086619"/>
            <a:ext cx="226920" cy="23981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1" name="Tabelle 31">
                <a:extLst>
                  <a:ext uri="{FF2B5EF4-FFF2-40B4-BE49-F238E27FC236}">
                    <a16:creationId xmlns:a16="http://schemas.microsoft.com/office/drawing/2014/main" id="{4E33DC69-B3C9-9E96-C0D4-CDEF4F4E2805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63418" y="3805262"/>
              <a:ext cx="6413710" cy="2643752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134166">
                      <a:extLst>
                        <a:ext uri="{9D8B030D-6E8A-4147-A177-3AD203B41FA5}">
                          <a16:colId xmlns:a16="http://schemas.microsoft.com/office/drawing/2014/main" val="1485922670"/>
                        </a:ext>
                      </a:extLst>
                    </a:gridCol>
                    <a:gridCol w="1759848">
                      <a:extLst>
                        <a:ext uri="{9D8B030D-6E8A-4147-A177-3AD203B41FA5}">
                          <a16:colId xmlns:a16="http://schemas.microsoft.com/office/drawing/2014/main" val="2498114203"/>
                        </a:ext>
                      </a:extLst>
                    </a:gridCol>
                    <a:gridCol w="1759848">
                      <a:extLst>
                        <a:ext uri="{9D8B030D-6E8A-4147-A177-3AD203B41FA5}">
                          <a16:colId xmlns:a16="http://schemas.microsoft.com/office/drawing/2014/main" val="1209160121"/>
                        </a:ext>
                      </a:extLst>
                    </a:gridCol>
                    <a:gridCol w="1759848">
                      <a:extLst>
                        <a:ext uri="{9D8B030D-6E8A-4147-A177-3AD203B41FA5}">
                          <a16:colId xmlns:a16="http://schemas.microsoft.com/office/drawing/2014/main" val="783585915"/>
                        </a:ext>
                      </a:extLst>
                    </a:gridCol>
                  </a:tblGrid>
                  <a:tr h="667800">
                    <a:tc>
                      <a:txBody>
                        <a:bodyPr/>
                        <a:lstStyle/>
                        <a:p>
                          <a:pPr algn="ctr"/>
                          <a:endParaRPr lang="de-DE" dirty="0">
                            <a:effectLst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>
                              <a:effectLst/>
                            </a:rPr>
                            <a:t>Cat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𝑪</m:t>
                                </m:r>
                              </m:oMath>
                            </m:oMathPara>
                          </a14:m>
                          <a:endParaRPr lang="de-DE" dirty="0">
                            <a:effectLst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>
                              <a:effectLst/>
                            </a:rPr>
                            <a:t>Dog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de-DE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de-DE" b="1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de-DE" dirty="0">
                            <a:effectLst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>
                              <a:effectLst/>
                            </a:rPr>
                            <a:t>Sum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376786103"/>
                      </a:ext>
                    </a:extLst>
                  </a:tr>
                  <a:tr h="66720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>
                              <a:effectLst/>
                            </a:rPr>
                            <a:t>White fur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oMath>
                            </m:oMathPara>
                          </a14:m>
                          <a:endParaRPr lang="de-DE" dirty="0">
                            <a:effectLst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de-DE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  <m:r>
                                      <a:rPr lang="de-DE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∩</m:t>
                                    </m:r>
                                    <m:r>
                                      <a:rPr lang="de-DE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</m:d>
                                <m:r>
                                  <a:rPr lang="de-DE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=0.1</m:t>
                                </m:r>
                              </m:oMath>
                            </m:oMathPara>
                          </a14:m>
                          <a:endParaRPr lang="de-DE" dirty="0">
                            <a:effectLst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de-DE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  <m:r>
                                      <a:rPr lang="de-DE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∩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lang="de-DE" b="0" i="1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de-DE" b="0" i="1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</m:e>
                                    </m:acc>
                                  </m:e>
                                </m:d>
                                <m:r>
                                  <a:rPr lang="de-DE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=0.4</m:t>
                                </m:r>
                              </m:oMath>
                            </m:oMathPara>
                          </a14:m>
                          <a:endParaRPr lang="de-DE" dirty="0">
                            <a:effectLst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de-DE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</m:d>
                                <m:r>
                                  <a:rPr lang="de-DE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=0.5</m:t>
                                </m:r>
                              </m:oMath>
                            </m:oMathPara>
                          </a14:m>
                          <a:endParaRPr lang="de-DE" dirty="0">
                            <a:effectLst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094949539"/>
                      </a:ext>
                    </a:extLst>
                  </a:tr>
                  <a:tr h="66720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>
                              <a:effectLst/>
                            </a:rPr>
                            <a:t>Black fur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de-DE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de-DE" b="1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𝑾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de-DE" dirty="0">
                            <a:effectLst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de-DE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de-DE" b="0" i="1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de-DE" b="0" i="1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𝑊</m:t>
                                        </m:r>
                                      </m:e>
                                    </m:acc>
                                    <m:r>
                                      <a:rPr lang="de-DE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∩</m:t>
                                    </m:r>
                                    <m:r>
                                      <a:rPr lang="de-DE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</m:d>
                                <m:r>
                                  <a:rPr lang="de-DE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=0.3</m:t>
                                </m:r>
                              </m:oMath>
                            </m:oMathPara>
                          </a14:m>
                          <a:endParaRPr lang="de-DE" dirty="0">
                            <a:effectLst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de-DE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de-DE" b="0" i="1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de-DE" b="0" i="1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𝑊</m:t>
                                        </m:r>
                                      </m:e>
                                    </m:acc>
                                    <m:r>
                                      <a:rPr lang="de-DE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∩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lang="de-DE" b="0" i="1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de-DE" b="0" i="1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</m:e>
                                    </m:acc>
                                  </m:e>
                                </m:d>
                                <m:r>
                                  <a:rPr lang="de-DE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=0.2</m:t>
                                </m:r>
                              </m:oMath>
                            </m:oMathPara>
                          </a14:m>
                          <a:endParaRPr lang="de-DE" dirty="0">
                            <a:effectLst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de-DE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de-DE" b="0" i="1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de-DE" b="0" i="1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𝑊</m:t>
                                        </m:r>
                                      </m:e>
                                    </m:acc>
                                  </m:e>
                                </m:d>
                                <m:r>
                                  <a:rPr lang="de-DE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=0.5</m:t>
                                </m:r>
                              </m:oMath>
                            </m:oMathPara>
                          </a14:m>
                          <a:endParaRPr lang="de-DE" dirty="0">
                            <a:effectLst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264113361"/>
                      </a:ext>
                    </a:extLst>
                  </a:tr>
                  <a:tr h="64154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>
                              <a:effectLst/>
                            </a:rPr>
                            <a:t>Sum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de-DE" b="0" i="1" smtClean="0">
                                  <a:effectLst/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de-DE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  <m:r>
                                <a:rPr lang="de-DE" b="0" i="1" smtClean="0">
                                  <a:effectLst/>
                                  <a:latin typeface="Cambria Math" panose="02040503050406030204" pitchFamily="18" charset="0"/>
                                </a:rPr>
                                <m:t>=0.</m:t>
                              </m:r>
                            </m:oMath>
                          </a14:m>
                          <a:r>
                            <a:rPr lang="de-DE" dirty="0">
                              <a:effectLst/>
                            </a:rPr>
                            <a:t>4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de-DE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de-DE" b="0" i="1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de-DE" b="0" i="1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</m:e>
                                    </m:acc>
                                  </m:e>
                                </m:d>
                                <m:r>
                                  <a:rPr lang="de-DE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=0.6</m:t>
                                </m:r>
                              </m:oMath>
                            </m:oMathPara>
                          </a14:m>
                          <a:endParaRPr lang="de-DE" dirty="0">
                            <a:effectLst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de-DE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de-DE" b="0" i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Ω</m:t>
                                    </m:r>
                                  </m:e>
                                </m:d>
                                <m:r>
                                  <a:rPr lang="de-DE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de-DE" dirty="0">
                            <a:effectLst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00836938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1" name="Tabelle 31">
                <a:extLst>
                  <a:ext uri="{FF2B5EF4-FFF2-40B4-BE49-F238E27FC236}">
                    <a16:creationId xmlns:a16="http://schemas.microsoft.com/office/drawing/2014/main" id="{4E33DC69-B3C9-9E96-C0D4-CDEF4F4E2805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63418" y="3805262"/>
              <a:ext cx="6413710" cy="2643752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134166">
                      <a:extLst>
                        <a:ext uri="{9D8B030D-6E8A-4147-A177-3AD203B41FA5}">
                          <a16:colId xmlns:a16="http://schemas.microsoft.com/office/drawing/2014/main" val="1485922670"/>
                        </a:ext>
                      </a:extLst>
                    </a:gridCol>
                    <a:gridCol w="1759848">
                      <a:extLst>
                        <a:ext uri="{9D8B030D-6E8A-4147-A177-3AD203B41FA5}">
                          <a16:colId xmlns:a16="http://schemas.microsoft.com/office/drawing/2014/main" val="2498114203"/>
                        </a:ext>
                      </a:extLst>
                    </a:gridCol>
                    <a:gridCol w="1759848">
                      <a:extLst>
                        <a:ext uri="{9D8B030D-6E8A-4147-A177-3AD203B41FA5}">
                          <a16:colId xmlns:a16="http://schemas.microsoft.com/office/drawing/2014/main" val="1209160121"/>
                        </a:ext>
                      </a:extLst>
                    </a:gridCol>
                    <a:gridCol w="1759848">
                      <a:extLst>
                        <a:ext uri="{9D8B030D-6E8A-4147-A177-3AD203B41FA5}">
                          <a16:colId xmlns:a16="http://schemas.microsoft.com/office/drawing/2014/main" val="783585915"/>
                        </a:ext>
                      </a:extLst>
                    </a:gridCol>
                  </a:tblGrid>
                  <a:tr h="667800">
                    <a:tc>
                      <a:txBody>
                        <a:bodyPr/>
                        <a:lstStyle/>
                        <a:p>
                          <a:pPr algn="ctr"/>
                          <a:endParaRPr lang="de-DE" dirty="0">
                            <a:effectLst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7"/>
                          <a:stretch>
                            <a:fillRect l="-64706" t="-2727" r="-201730" b="-2963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7"/>
                          <a:stretch>
                            <a:fillRect l="-164706" t="-2727" r="-101730" b="-2963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>
                              <a:effectLst/>
                            </a:rPr>
                            <a:t>Sum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376786103"/>
                      </a:ext>
                    </a:extLst>
                  </a:tr>
                  <a:tr h="667203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7"/>
                          <a:stretch>
                            <a:fillRect l="-538" t="-103670" r="-468817" b="-1990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7"/>
                          <a:stretch>
                            <a:fillRect l="-64706" t="-103670" r="-201730" b="-1990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7"/>
                          <a:stretch>
                            <a:fillRect l="-164706" t="-103670" r="-101730" b="-1990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7"/>
                          <a:stretch>
                            <a:fillRect l="-264706" t="-103670" r="-1730" b="-19908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94949539"/>
                      </a:ext>
                    </a:extLst>
                  </a:tr>
                  <a:tr h="667203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7"/>
                          <a:stretch>
                            <a:fillRect l="-538" t="-201818" r="-468817" b="-97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7"/>
                          <a:stretch>
                            <a:fillRect l="-64706" t="-201818" r="-201730" b="-97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7"/>
                          <a:stretch>
                            <a:fillRect l="-164706" t="-201818" r="-101730" b="-97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7"/>
                          <a:stretch>
                            <a:fillRect l="-264706" t="-201818" r="-1730" b="-9727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64113361"/>
                      </a:ext>
                    </a:extLst>
                  </a:tr>
                  <a:tr h="64154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>
                              <a:effectLst/>
                            </a:rPr>
                            <a:t>Sum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7"/>
                          <a:stretch>
                            <a:fillRect l="-64706" t="-316190" r="-201730" b="-19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7"/>
                          <a:stretch>
                            <a:fillRect l="-164706" t="-316190" r="-101730" b="-19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7"/>
                          <a:stretch>
                            <a:fillRect l="-264706" t="-316190" r="-1730" b="-19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0836938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FB81B135-6EB4-F32F-04A4-3E392E9B48EA}"/>
                  </a:ext>
                </a:extLst>
              </p:cNvPr>
              <p:cNvSpPr txBox="1"/>
              <p:nvPr/>
            </p:nvSpPr>
            <p:spPr>
              <a:xfrm>
                <a:off x="7126302" y="3239274"/>
                <a:ext cx="2656176" cy="5395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b="0" i="1" smtClean="0">
                              <a:effectLst>
                                <a:glow rad="63500">
                                  <a:schemeClr val="accent4">
                                    <a:satMod val="17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effectLst>
                                <a:glow rad="63500">
                                  <a:schemeClr val="accent4">
                                    <a:satMod val="17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0.4⋅0.25</m:t>
                          </m:r>
                        </m:num>
                        <m:den>
                          <m:r>
                            <a:rPr lang="de-DE" b="0" i="1" smtClean="0">
                              <a:effectLst>
                                <a:glow rad="63500">
                                  <a:schemeClr val="accent4">
                                    <a:satMod val="17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0.4⋅0.25+0.6⋅0.</m:t>
                          </m:r>
                          <m:acc>
                            <m:accPr>
                              <m:chr m:val="̅"/>
                              <m:ctrlPr>
                                <a:rPr lang="de-DE" b="0" i="1" smtClean="0">
                                  <a:effectLst>
                                    <a:glow rad="63500">
                                      <a:schemeClr val="accent4">
                                        <a:satMod val="175000"/>
                                        <a:alpha val="40000"/>
                                      </a:scheme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b="0" i="1" smtClean="0">
                                  <a:effectLst>
                                    <a:glow rad="63500">
                                      <a:schemeClr val="accent4">
                                        <a:satMod val="175000"/>
                                        <a:alpha val="40000"/>
                                      </a:scheme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</m:acc>
                        </m:den>
                      </m:f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effectLst>
                            <a:glow rad="63500">
                              <a:schemeClr val="accent2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0.2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FB81B135-6EB4-F32F-04A4-3E392E9B48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6302" y="3239274"/>
                <a:ext cx="2656176" cy="539571"/>
              </a:xfrm>
              <a:prstGeom prst="rect">
                <a:avLst/>
              </a:prstGeom>
              <a:blipFill>
                <a:blip r:embed="rId28"/>
                <a:stretch>
                  <a:fillRect l="-459" t="-3371" b="-674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Pfeil: nach unten 18">
            <a:extLst>
              <a:ext uri="{FF2B5EF4-FFF2-40B4-BE49-F238E27FC236}">
                <a16:creationId xmlns:a16="http://schemas.microsoft.com/office/drawing/2014/main" id="{C81E80E1-3CCF-592B-DEEF-005A2B8E1FA8}"/>
              </a:ext>
            </a:extLst>
          </p:cNvPr>
          <p:cNvSpPr/>
          <p:nvPr/>
        </p:nvSpPr>
        <p:spPr>
          <a:xfrm rot="18040190">
            <a:off x="9893714" y="3588664"/>
            <a:ext cx="109720" cy="285716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1336772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6E4EE3-489D-0BCB-D750-44B708A44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Bayes </a:t>
            </a:r>
            <a:r>
              <a:rPr lang="de-DE" dirty="0" err="1"/>
              <a:t>theorem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FBD52293-4690-CA29-BE8F-56F3CC3C228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29579" y="1582426"/>
                <a:ext cx="6238928" cy="1948700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</m:d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</m:d>
                      </m:den>
                    </m:f>
                    <m:r>
                      <a:rPr lang="de-DE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i="1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</m:d>
                        <m:r>
                          <a:rPr lang="de-DE" i="1"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𝐾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de-DE" i="1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</m:d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</m:d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̅"/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</m:acc>
                          </m:e>
                        </m:d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acc>
                          <m:accPr>
                            <m:chr m:val="̅"/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</m:acc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0.0001⋅0.9</m:t>
                        </m:r>
                      </m:num>
                      <m:den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0.0001⋅0.9+0.9999⋅0.2</m:t>
                        </m:r>
                      </m:den>
                    </m:f>
                    <m:r>
                      <a:rPr lang="de-DE" b="0" i="1" smtClean="0">
                        <a:latin typeface="Cambria Math" panose="02040503050406030204" pitchFamily="18" charset="0"/>
                      </a:rPr>
                      <m:t>=0.00448</m:t>
                    </m:r>
                  </m:oMath>
                </a14:m>
                <a:endParaRPr lang="de-DE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FBD52293-4690-CA29-BE8F-56F3CC3C22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29579" y="1582426"/>
                <a:ext cx="6238928" cy="1948700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8ED12329-A938-5887-1F07-C8CFC46C3929}"/>
              </a:ext>
            </a:extLst>
          </p:cNvPr>
          <p:cNvCxnSpPr>
            <a:cxnSpLocks/>
          </p:cNvCxnSpPr>
          <p:nvPr/>
        </p:nvCxnSpPr>
        <p:spPr>
          <a:xfrm flipV="1">
            <a:off x="7962900" y="1248886"/>
            <a:ext cx="982980" cy="404654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id="{F8ADC2EC-F5E8-87D0-9FD1-F87D9FC8D377}"/>
              </a:ext>
            </a:extLst>
          </p:cNvPr>
          <p:cNvCxnSpPr>
            <a:cxnSpLocks/>
          </p:cNvCxnSpPr>
          <p:nvPr/>
        </p:nvCxnSpPr>
        <p:spPr>
          <a:xfrm>
            <a:off x="7962900" y="1882140"/>
            <a:ext cx="982980" cy="456406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03E784F5-BB09-8566-D397-E4D956D9B570}"/>
              </a:ext>
            </a:extLst>
          </p:cNvPr>
          <p:cNvCxnSpPr>
            <a:cxnSpLocks/>
          </p:cNvCxnSpPr>
          <p:nvPr/>
        </p:nvCxnSpPr>
        <p:spPr>
          <a:xfrm flipV="1">
            <a:off x="9532620" y="563880"/>
            <a:ext cx="982980" cy="404654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991902AF-EA5B-9E2E-FA8D-FF2687342689}"/>
              </a:ext>
            </a:extLst>
          </p:cNvPr>
          <p:cNvCxnSpPr>
            <a:cxnSpLocks/>
          </p:cNvCxnSpPr>
          <p:nvPr/>
        </p:nvCxnSpPr>
        <p:spPr>
          <a:xfrm>
            <a:off x="9532620" y="1197134"/>
            <a:ext cx="982980" cy="456406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4D8D8533-479C-4E42-1060-1828A90F0971}"/>
              </a:ext>
            </a:extLst>
          </p:cNvPr>
          <p:cNvCxnSpPr>
            <a:cxnSpLocks/>
          </p:cNvCxnSpPr>
          <p:nvPr/>
        </p:nvCxnSpPr>
        <p:spPr>
          <a:xfrm flipV="1">
            <a:off x="9532620" y="1996440"/>
            <a:ext cx="982980" cy="404654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E270E0F7-C5FF-A640-78F9-D052E02999DF}"/>
              </a:ext>
            </a:extLst>
          </p:cNvPr>
          <p:cNvCxnSpPr>
            <a:cxnSpLocks/>
          </p:cNvCxnSpPr>
          <p:nvPr/>
        </p:nvCxnSpPr>
        <p:spPr>
          <a:xfrm>
            <a:off x="9532620" y="2629694"/>
            <a:ext cx="982980" cy="456406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B305459F-EA41-6E31-E16B-8A3012BF6CD6}"/>
                  </a:ext>
                </a:extLst>
              </p:cNvPr>
              <p:cNvSpPr txBox="1"/>
              <p:nvPr/>
            </p:nvSpPr>
            <p:spPr>
              <a:xfrm>
                <a:off x="9008519" y="2214195"/>
                <a:ext cx="47769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</m:acc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B305459F-EA41-6E31-E16B-8A3012BF6C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8519" y="2214195"/>
                <a:ext cx="477695" cy="461665"/>
              </a:xfrm>
              <a:prstGeom prst="rect">
                <a:avLst/>
              </a:prstGeom>
              <a:blipFill>
                <a:blip r:embed="rId3"/>
                <a:stretch>
                  <a:fillRect r="-512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D44EACAB-B3CE-559B-457D-CDAD4AAEBFEA}"/>
                  </a:ext>
                </a:extLst>
              </p:cNvPr>
              <p:cNvSpPr txBox="1"/>
              <p:nvPr/>
            </p:nvSpPr>
            <p:spPr>
              <a:xfrm>
                <a:off x="9008520" y="914350"/>
                <a:ext cx="47769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𝐾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D44EACAB-B3CE-559B-457D-CDAD4AAEBF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8520" y="914350"/>
                <a:ext cx="477695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2B8210CE-14CF-13E9-938F-3808D648B2AA}"/>
                  </a:ext>
                </a:extLst>
              </p:cNvPr>
              <p:cNvSpPr txBox="1"/>
              <p:nvPr/>
            </p:nvSpPr>
            <p:spPr>
              <a:xfrm>
                <a:off x="10515600" y="2944791"/>
                <a:ext cx="44307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acc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2B8210CE-14CF-13E9-938F-3808D648B2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5600" y="2944791"/>
                <a:ext cx="443070" cy="461665"/>
              </a:xfrm>
              <a:prstGeom prst="rect">
                <a:avLst/>
              </a:prstGeom>
              <a:blipFill>
                <a:blip r:embed="rId5"/>
                <a:stretch>
                  <a:fillRect r="-274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F25D5BB7-329C-2E76-BE45-6A560F946A30}"/>
                  </a:ext>
                </a:extLst>
              </p:cNvPr>
              <p:cNvSpPr txBox="1"/>
              <p:nvPr/>
            </p:nvSpPr>
            <p:spPr>
              <a:xfrm>
                <a:off x="10515599" y="1451213"/>
                <a:ext cx="44307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acc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F25D5BB7-329C-2E76-BE45-6A560F946A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5599" y="1451213"/>
                <a:ext cx="443070" cy="461665"/>
              </a:xfrm>
              <a:prstGeom prst="rect">
                <a:avLst/>
              </a:prstGeom>
              <a:blipFill>
                <a:blip r:embed="rId6"/>
                <a:stretch>
                  <a:fillRect r="-274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ABA1361C-077C-9BA1-1C8D-07C10888D27B}"/>
                  </a:ext>
                </a:extLst>
              </p:cNvPr>
              <p:cNvSpPr txBox="1"/>
              <p:nvPr/>
            </p:nvSpPr>
            <p:spPr>
              <a:xfrm>
                <a:off x="10515599" y="293608"/>
                <a:ext cx="44307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ABA1361C-077C-9BA1-1C8D-07C10888D2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5599" y="293608"/>
                <a:ext cx="443070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0A9CAF5E-560F-7B06-EA65-5CAF44358AFC}"/>
                  </a:ext>
                </a:extLst>
              </p:cNvPr>
              <p:cNvSpPr txBox="1"/>
              <p:nvPr/>
            </p:nvSpPr>
            <p:spPr>
              <a:xfrm>
                <a:off x="10515598" y="1790700"/>
                <a:ext cx="44307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0A9CAF5E-560F-7B06-EA65-5CAF44358A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5598" y="1790700"/>
                <a:ext cx="443070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Ellipse 32">
            <a:extLst>
              <a:ext uri="{FF2B5EF4-FFF2-40B4-BE49-F238E27FC236}">
                <a16:creationId xmlns:a16="http://schemas.microsoft.com/office/drawing/2014/main" id="{A8801586-4C22-167D-8900-DD635CFCD26A}"/>
              </a:ext>
            </a:extLst>
          </p:cNvPr>
          <p:cNvSpPr/>
          <p:nvPr/>
        </p:nvSpPr>
        <p:spPr>
          <a:xfrm>
            <a:off x="7568618" y="1653540"/>
            <a:ext cx="226920" cy="23981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6C33FD4F-AB28-CEA6-D770-B978CE19A77D}"/>
              </a:ext>
            </a:extLst>
          </p:cNvPr>
          <p:cNvCxnSpPr>
            <a:cxnSpLocks/>
          </p:cNvCxnSpPr>
          <p:nvPr/>
        </p:nvCxnSpPr>
        <p:spPr>
          <a:xfrm flipV="1">
            <a:off x="7962900" y="4681965"/>
            <a:ext cx="982980" cy="404654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r Verbinder 34">
            <a:extLst>
              <a:ext uri="{FF2B5EF4-FFF2-40B4-BE49-F238E27FC236}">
                <a16:creationId xmlns:a16="http://schemas.microsoft.com/office/drawing/2014/main" id="{58BDD097-A946-2E7F-7D4C-E0FDD7AD46DA}"/>
              </a:ext>
            </a:extLst>
          </p:cNvPr>
          <p:cNvCxnSpPr>
            <a:cxnSpLocks/>
          </p:cNvCxnSpPr>
          <p:nvPr/>
        </p:nvCxnSpPr>
        <p:spPr>
          <a:xfrm>
            <a:off x="7962900" y="5315219"/>
            <a:ext cx="982980" cy="456406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913E982C-3F07-DB06-8805-6DA6E0408D74}"/>
              </a:ext>
            </a:extLst>
          </p:cNvPr>
          <p:cNvCxnSpPr>
            <a:cxnSpLocks/>
          </p:cNvCxnSpPr>
          <p:nvPr/>
        </p:nvCxnSpPr>
        <p:spPr>
          <a:xfrm flipV="1">
            <a:off x="9532620" y="3996959"/>
            <a:ext cx="982980" cy="404654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r Verbinder 36">
            <a:extLst>
              <a:ext uri="{FF2B5EF4-FFF2-40B4-BE49-F238E27FC236}">
                <a16:creationId xmlns:a16="http://schemas.microsoft.com/office/drawing/2014/main" id="{ED76B945-D709-1D53-890B-A91DCA15C7E5}"/>
              </a:ext>
            </a:extLst>
          </p:cNvPr>
          <p:cNvCxnSpPr>
            <a:cxnSpLocks/>
          </p:cNvCxnSpPr>
          <p:nvPr/>
        </p:nvCxnSpPr>
        <p:spPr>
          <a:xfrm>
            <a:off x="9532620" y="4630213"/>
            <a:ext cx="982980" cy="456406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30FB78C5-FD2D-E2C3-0316-1EDD01386106}"/>
              </a:ext>
            </a:extLst>
          </p:cNvPr>
          <p:cNvCxnSpPr>
            <a:cxnSpLocks/>
          </p:cNvCxnSpPr>
          <p:nvPr/>
        </p:nvCxnSpPr>
        <p:spPr>
          <a:xfrm flipV="1">
            <a:off x="9532620" y="5429519"/>
            <a:ext cx="982980" cy="404654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r Verbinder 38">
            <a:extLst>
              <a:ext uri="{FF2B5EF4-FFF2-40B4-BE49-F238E27FC236}">
                <a16:creationId xmlns:a16="http://schemas.microsoft.com/office/drawing/2014/main" id="{CD781A46-EA70-0197-2670-31B14912C383}"/>
              </a:ext>
            </a:extLst>
          </p:cNvPr>
          <p:cNvCxnSpPr>
            <a:cxnSpLocks/>
          </p:cNvCxnSpPr>
          <p:nvPr/>
        </p:nvCxnSpPr>
        <p:spPr>
          <a:xfrm>
            <a:off x="9532620" y="6062773"/>
            <a:ext cx="982980" cy="456406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feld 39">
                <a:extLst>
                  <a:ext uri="{FF2B5EF4-FFF2-40B4-BE49-F238E27FC236}">
                    <a16:creationId xmlns:a16="http://schemas.microsoft.com/office/drawing/2014/main" id="{23ACAB59-AC08-E978-3685-660034E97A55}"/>
                  </a:ext>
                </a:extLst>
              </p:cNvPr>
              <p:cNvSpPr txBox="1"/>
              <p:nvPr/>
            </p:nvSpPr>
            <p:spPr>
              <a:xfrm>
                <a:off x="9008519" y="5647274"/>
                <a:ext cx="44307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acc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40" name="Textfeld 39">
                <a:extLst>
                  <a:ext uri="{FF2B5EF4-FFF2-40B4-BE49-F238E27FC236}">
                    <a16:creationId xmlns:a16="http://schemas.microsoft.com/office/drawing/2014/main" id="{23ACAB59-AC08-E978-3685-660034E97A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8519" y="5647274"/>
                <a:ext cx="443070" cy="461665"/>
              </a:xfrm>
              <a:prstGeom prst="rect">
                <a:avLst/>
              </a:prstGeom>
              <a:blipFill>
                <a:blip r:embed="rId9"/>
                <a:stretch>
                  <a:fillRect r="-416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feld 40">
                <a:extLst>
                  <a:ext uri="{FF2B5EF4-FFF2-40B4-BE49-F238E27FC236}">
                    <a16:creationId xmlns:a16="http://schemas.microsoft.com/office/drawing/2014/main" id="{DAFD6CCB-9E7B-99FB-F313-7DDA3677D572}"/>
                  </a:ext>
                </a:extLst>
              </p:cNvPr>
              <p:cNvSpPr txBox="1"/>
              <p:nvPr/>
            </p:nvSpPr>
            <p:spPr>
              <a:xfrm>
                <a:off x="9008520" y="4347429"/>
                <a:ext cx="44307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41" name="Textfeld 40">
                <a:extLst>
                  <a:ext uri="{FF2B5EF4-FFF2-40B4-BE49-F238E27FC236}">
                    <a16:creationId xmlns:a16="http://schemas.microsoft.com/office/drawing/2014/main" id="{DAFD6CCB-9E7B-99FB-F313-7DDA3677D5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8520" y="4347429"/>
                <a:ext cx="443070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feld 41">
                <a:extLst>
                  <a:ext uri="{FF2B5EF4-FFF2-40B4-BE49-F238E27FC236}">
                    <a16:creationId xmlns:a16="http://schemas.microsoft.com/office/drawing/2014/main" id="{6C70AB61-1238-830A-9EDD-DAF02D4981EB}"/>
                  </a:ext>
                </a:extLst>
              </p:cNvPr>
              <p:cNvSpPr txBox="1"/>
              <p:nvPr/>
            </p:nvSpPr>
            <p:spPr>
              <a:xfrm>
                <a:off x="10515600" y="6377870"/>
                <a:ext cx="47769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</m:acc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42" name="Textfeld 41">
                <a:extLst>
                  <a:ext uri="{FF2B5EF4-FFF2-40B4-BE49-F238E27FC236}">
                    <a16:creationId xmlns:a16="http://schemas.microsoft.com/office/drawing/2014/main" id="{6C70AB61-1238-830A-9EDD-DAF02D4981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5600" y="6377870"/>
                <a:ext cx="477695" cy="461665"/>
              </a:xfrm>
              <a:prstGeom prst="rect">
                <a:avLst/>
              </a:prstGeom>
              <a:blipFill>
                <a:blip r:embed="rId11"/>
                <a:stretch>
                  <a:fillRect r="-512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feld 42">
                <a:extLst>
                  <a:ext uri="{FF2B5EF4-FFF2-40B4-BE49-F238E27FC236}">
                    <a16:creationId xmlns:a16="http://schemas.microsoft.com/office/drawing/2014/main" id="{6D699F99-7E6F-8AD9-F23B-9F28B5EE182B}"/>
                  </a:ext>
                </a:extLst>
              </p:cNvPr>
              <p:cNvSpPr txBox="1"/>
              <p:nvPr/>
            </p:nvSpPr>
            <p:spPr>
              <a:xfrm>
                <a:off x="10515599" y="4884292"/>
                <a:ext cx="47769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</m:acc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43" name="Textfeld 42">
                <a:extLst>
                  <a:ext uri="{FF2B5EF4-FFF2-40B4-BE49-F238E27FC236}">
                    <a16:creationId xmlns:a16="http://schemas.microsoft.com/office/drawing/2014/main" id="{6D699F99-7E6F-8AD9-F23B-9F28B5EE18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5599" y="4884292"/>
                <a:ext cx="477695" cy="461665"/>
              </a:xfrm>
              <a:prstGeom prst="rect">
                <a:avLst/>
              </a:prstGeom>
              <a:blipFill>
                <a:blip r:embed="rId12"/>
                <a:stretch>
                  <a:fillRect r="-512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feld 43">
                <a:extLst>
                  <a:ext uri="{FF2B5EF4-FFF2-40B4-BE49-F238E27FC236}">
                    <a16:creationId xmlns:a16="http://schemas.microsoft.com/office/drawing/2014/main" id="{2502B1CA-959A-377E-340D-5E238F04BBEE}"/>
                  </a:ext>
                </a:extLst>
              </p:cNvPr>
              <p:cNvSpPr txBox="1"/>
              <p:nvPr/>
            </p:nvSpPr>
            <p:spPr>
              <a:xfrm>
                <a:off x="10515599" y="3726687"/>
                <a:ext cx="47769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𝐾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44" name="Textfeld 43">
                <a:extLst>
                  <a:ext uri="{FF2B5EF4-FFF2-40B4-BE49-F238E27FC236}">
                    <a16:creationId xmlns:a16="http://schemas.microsoft.com/office/drawing/2014/main" id="{2502B1CA-959A-377E-340D-5E238F04BB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5599" y="3726687"/>
                <a:ext cx="477695" cy="46166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feld 44">
                <a:extLst>
                  <a:ext uri="{FF2B5EF4-FFF2-40B4-BE49-F238E27FC236}">
                    <a16:creationId xmlns:a16="http://schemas.microsoft.com/office/drawing/2014/main" id="{FCA7C5B7-881D-0F0C-2CA8-530982E26EB0}"/>
                  </a:ext>
                </a:extLst>
              </p:cNvPr>
              <p:cNvSpPr txBox="1"/>
              <p:nvPr/>
            </p:nvSpPr>
            <p:spPr>
              <a:xfrm>
                <a:off x="10515598" y="5223779"/>
                <a:ext cx="47769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𝐾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45" name="Textfeld 44">
                <a:extLst>
                  <a:ext uri="{FF2B5EF4-FFF2-40B4-BE49-F238E27FC236}">
                    <a16:creationId xmlns:a16="http://schemas.microsoft.com/office/drawing/2014/main" id="{FCA7C5B7-881D-0F0C-2CA8-530982E26E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5598" y="5223779"/>
                <a:ext cx="477695" cy="46166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Ellipse 51">
            <a:extLst>
              <a:ext uri="{FF2B5EF4-FFF2-40B4-BE49-F238E27FC236}">
                <a16:creationId xmlns:a16="http://schemas.microsoft.com/office/drawing/2014/main" id="{66CF92F8-5D6B-82B0-FC0F-62705171B5B4}"/>
              </a:ext>
            </a:extLst>
          </p:cNvPr>
          <p:cNvSpPr/>
          <p:nvPr/>
        </p:nvSpPr>
        <p:spPr>
          <a:xfrm>
            <a:off x="7568618" y="5086619"/>
            <a:ext cx="226920" cy="23981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1" name="Tabelle 31">
                <a:extLst>
                  <a:ext uri="{FF2B5EF4-FFF2-40B4-BE49-F238E27FC236}">
                    <a16:creationId xmlns:a16="http://schemas.microsoft.com/office/drawing/2014/main" id="{4E33DC69-B3C9-9E96-C0D4-CDEF4F4E280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21274042"/>
                  </p:ext>
                </p:extLst>
              </p:nvPr>
            </p:nvGraphicFramePr>
            <p:xfrm>
              <a:off x="663418" y="3805262"/>
              <a:ext cx="6413710" cy="2643752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134166">
                      <a:extLst>
                        <a:ext uri="{9D8B030D-6E8A-4147-A177-3AD203B41FA5}">
                          <a16:colId xmlns:a16="http://schemas.microsoft.com/office/drawing/2014/main" val="1485922670"/>
                        </a:ext>
                      </a:extLst>
                    </a:gridCol>
                    <a:gridCol w="1759848">
                      <a:extLst>
                        <a:ext uri="{9D8B030D-6E8A-4147-A177-3AD203B41FA5}">
                          <a16:colId xmlns:a16="http://schemas.microsoft.com/office/drawing/2014/main" val="2498114203"/>
                        </a:ext>
                      </a:extLst>
                    </a:gridCol>
                    <a:gridCol w="1759848">
                      <a:extLst>
                        <a:ext uri="{9D8B030D-6E8A-4147-A177-3AD203B41FA5}">
                          <a16:colId xmlns:a16="http://schemas.microsoft.com/office/drawing/2014/main" val="1209160121"/>
                        </a:ext>
                      </a:extLst>
                    </a:gridCol>
                    <a:gridCol w="1759848">
                      <a:extLst>
                        <a:ext uri="{9D8B030D-6E8A-4147-A177-3AD203B41FA5}">
                          <a16:colId xmlns:a16="http://schemas.microsoft.com/office/drawing/2014/main" val="783585915"/>
                        </a:ext>
                      </a:extLst>
                    </a:gridCol>
                  </a:tblGrid>
                  <a:tr h="667800">
                    <a:tc>
                      <a:txBody>
                        <a:bodyPr/>
                        <a:lstStyle/>
                        <a:p>
                          <a:pPr algn="ctr"/>
                          <a:endParaRPr lang="de-DE" dirty="0">
                            <a:effectLst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>
                              <a:effectLst/>
                            </a:rPr>
                            <a:t>Cat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𝑲</m:t>
                                </m:r>
                              </m:oMath>
                            </m:oMathPara>
                          </a14:m>
                          <a:endParaRPr lang="de-DE" dirty="0">
                            <a:effectLst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>
                              <a:effectLst/>
                            </a:rPr>
                            <a:t>Dog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de-DE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de-DE" b="1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𝑲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de-DE" dirty="0">
                            <a:effectLst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>
                              <a:effectLst/>
                            </a:rPr>
                            <a:t>Sum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376786103"/>
                      </a:ext>
                    </a:extLst>
                  </a:tr>
                  <a:tr h="66720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>
                              <a:effectLst/>
                            </a:rPr>
                            <a:t>White fur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𝑻</m:t>
                                </m:r>
                              </m:oMath>
                            </m:oMathPara>
                          </a14:m>
                          <a:endParaRPr lang="de-DE" dirty="0">
                            <a:effectLst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de-DE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  <m:r>
                                      <a:rPr lang="de-DE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∩</m:t>
                                    </m:r>
                                    <m:r>
                                      <a:rPr lang="de-DE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</m:d>
                                <m:r>
                                  <a:rPr lang="de-DE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</m:oMath>
                            </m:oMathPara>
                          </a14:m>
                          <a:endParaRPr lang="de-DE" dirty="0">
                            <a:effectLst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de-DE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  <m:r>
                                      <a:rPr lang="de-DE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∩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lang="de-DE" b="0" i="1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de-DE" b="0" i="1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e>
                                    </m:acc>
                                  </m:e>
                                </m:d>
                                <m:r>
                                  <a:rPr lang="de-DE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</m:oMath>
                            </m:oMathPara>
                          </a14:m>
                          <a:endParaRPr lang="de-DE" dirty="0">
                            <a:effectLst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de-DE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</m:d>
                                <m:r>
                                  <a:rPr lang="de-DE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</m:oMath>
                            </m:oMathPara>
                          </a14:m>
                          <a:endParaRPr lang="de-DE" dirty="0">
                            <a:effectLst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094949539"/>
                      </a:ext>
                    </a:extLst>
                  </a:tr>
                  <a:tr h="66720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>
                              <a:effectLst/>
                            </a:rPr>
                            <a:t>Black fur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de-DE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de-DE" b="1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𝑻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de-DE" dirty="0">
                            <a:effectLst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de-DE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de-DE" b="0" i="1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de-DE" b="0" i="1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𝐾</m:t>
                                        </m:r>
                                      </m:e>
                                    </m:acc>
                                    <m:r>
                                      <a:rPr lang="de-DE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∩</m:t>
                                    </m:r>
                                    <m:r>
                                      <a:rPr lang="de-DE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</m:d>
                                <m:r>
                                  <a:rPr lang="de-DE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</m:oMath>
                            </m:oMathPara>
                          </a14:m>
                          <a:endParaRPr lang="de-DE" dirty="0">
                            <a:effectLst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de-DE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de-DE" b="0" i="1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de-DE" b="0" i="1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𝐾</m:t>
                                        </m:r>
                                      </m:e>
                                    </m:acc>
                                    <m:r>
                                      <a:rPr lang="de-DE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∩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lang="de-DE" b="0" i="1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de-DE" b="0" i="1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e>
                                    </m:acc>
                                  </m:e>
                                </m:d>
                                <m:r>
                                  <a:rPr lang="de-DE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</m:oMath>
                            </m:oMathPara>
                          </a14:m>
                          <a:endParaRPr lang="de-DE" dirty="0">
                            <a:effectLst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de-DE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de-DE" b="0" i="1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de-DE" b="0" i="1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e>
                                    </m:acc>
                                  </m:e>
                                </m:d>
                                <m:r>
                                  <a:rPr lang="de-DE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</m:oMath>
                            </m:oMathPara>
                          </a14:m>
                          <a:endParaRPr lang="de-DE" dirty="0">
                            <a:effectLst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264113361"/>
                      </a:ext>
                    </a:extLst>
                  </a:tr>
                  <a:tr h="64154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>
                              <a:effectLst/>
                            </a:rPr>
                            <a:t>Sum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de-DE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</m:d>
                                <m:r>
                                  <a:rPr lang="de-DE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</m:oMath>
                            </m:oMathPara>
                          </a14:m>
                          <a:endParaRPr lang="de-DE" dirty="0">
                            <a:effectLst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de-DE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de-DE" b="0" i="1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de-DE" b="0" i="1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𝐾</m:t>
                                        </m:r>
                                      </m:e>
                                    </m:acc>
                                  </m:e>
                                </m:d>
                                <m:r>
                                  <a:rPr lang="de-DE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</m:oMath>
                            </m:oMathPara>
                          </a14:m>
                          <a:endParaRPr lang="de-DE" dirty="0">
                            <a:effectLst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de-DE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de-DE" b="0" i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Ω</m:t>
                                    </m:r>
                                  </m:e>
                                </m:d>
                                <m:r>
                                  <a:rPr lang="de-DE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de-DE" dirty="0">
                            <a:effectLst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00836938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1" name="Tabelle 31">
                <a:extLst>
                  <a:ext uri="{FF2B5EF4-FFF2-40B4-BE49-F238E27FC236}">
                    <a16:creationId xmlns:a16="http://schemas.microsoft.com/office/drawing/2014/main" id="{4E33DC69-B3C9-9E96-C0D4-CDEF4F4E280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21274042"/>
                  </p:ext>
                </p:extLst>
              </p:nvPr>
            </p:nvGraphicFramePr>
            <p:xfrm>
              <a:off x="663418" y="3805262"/>
              <a:ext cx="6413710" cy="2643752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134166">
                      <a:extLst>
                        <a:ext uri="{9D8B030D-6E8A-4147-A177-3AD203B41FA5}">
                          <a16:colId xmlns:a16="http://schemas.microsoft.com/office/drawing/2014/main" val="1485922670"/>
                        </a:ext>
                      </a:extLst>
                    </a:gridCol>
                    <a:gridCol w="1759848">
                      <a:extLst>
                        <a:ext uri="{9D8B030D-6E8A-4147-A177-3AD203B41FA5}">
                          <a16:colId xmlns:a16="http://schemas.microsoft.com/office/drawing/2014/main" val="2498114203"/>
                        </a:ext>
                      </a:extLst>
                    </a:gridCol>
                    <a:gridCol w="1759848">
                      <a:extLst>
                        <a:ext uri="{9D8B030D-6E8A-4147-A177-3AD203B41FA5}">
                          <a16:colId xmlns:a16="http://schemas.microsoft.com/office/drawing/2014/main" val="1209160121"/>
                        </a:ext>
                      </a:extLst>
                    </a:gridCol>
                    <a:gridCol w="1759848">
                      <a:extLst>
                        <a:ext uri="{9D8B030D-6E8A-4147-A177-3AD203B41FA5}">
                          <a16:colId xmlns:a16="http://schemas.microsoft.com/office/drawing/2014/main" val="783585915"/>
                        </a:ext>
                      </a:extLst>
                    </a:gridCol>
                  </a:tblGrid>
                  <a:tr h="667800">
                    <a:tc>
                      <a:txBody>
                        <a:bodyPr/>
                        <a:lstStyle/>
                        <a:p>
                          <a:pPr algn="ctr"/>
                          <a:endParaRPr lang="de-DE" dirty="0">
                            <a:effectLst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15"/>
                          <a:stretch>
                            <a:fillRect l="-64706" t="-2727" r="-201730" b="-2963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15"/>
                          <a:stretch>
                            <a:fillRect l="-164706" t="-2727" r="-101730" b="-2963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>
                              <a:effectLst/>
                            </a:rPr>
                            <a:t>Sum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376786103"/>
                      </a:ext>
                    </a:extLst>
                  </a:tr>
                  <a:tr h="667203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15"/>
                          <a:stretch>
                            <a:fillRect l="-538" t="-103670" r="-468817" b="-1990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15"/>
                          <a:stretch>
                            <a:fillRect l="-64706" t="-103670" r="-201730" b="-1990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15"/>
                          <a:stretch>
                            <a:fillRect l="-164706" t="-103670" r="-101730" b="-1990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15"/>
                          <a:stretch>
                            <a:fillRect l="-264706" t="-103670" r="-1730" b="-19908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94949539"/>
                      </a:ext>
                    </a:extLst>
                  </a:tr>
                  <a:tr h="667203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15"/>
                          <a:stretch>
                            <a:fillRect l="-538" t="-201818" r="-468817" b="-97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15"/>
                          <a:stretch>
                            <a:fillRect l="-64706" t="-201818" r="-201730" b="-97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15"/>
                          <a:stretch>
                            <a:fillRect l="-164706" t="-201818" r="-101730" b="-97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15"/>
                          <a:stretch>
                            <a:fillRect l="-264706" t="-201818" r="-1730" b="-9727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64113361"/>
                      </a:ext>
                    </a:extLst>
                  </a:tr>
                  <a:tr h="64154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>
                              <a:effectLst/>
                            </a:rPr>
                            <a:t>Sum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15"/>
                          <a:stretch>
                            <a:fillRect l="-64706" t="-316190" r="-201730" b="-19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15"/>
                          <a:stretch>
                            <a:fillRect l="-164706" t="-316190" r="-101730" b="-19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15"/>
                          <a:stretch>
                            <a:fillRect l="-264706" t="-316190" r="-1730" b="-19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0836938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83DDFE2B-DC50-D28C-7A3F-055D9828862D}"/>
                  </a:ext>
                </a:extLst>
              </p:cNvPr>
              <p:cNvSpPr txBox="1"/>
              <p:nvPr/>
            </p:nvSpPr>
            <p:spPr>
              <a:xfrm rot="20310216">
                <a:off x="9216723" y="366617"/>
                <a:ext cx="156972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 dirty="0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de-DE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i="1" dirty="0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de-DE" i="1" dirty="0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de-DE" i="1" dirty="0" smtClean="0"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de-DE" i="1" dirty="0" smtClean="0">
                          <a:latin typeface="Cambria Math" panose="02040503050406030204" pitchFamily="18" charset="0"/>
                        </a:rPr>
                        <m:t>)=0.9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83DDFE2B-DC50-D28C-7A3F-055D982886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310216">
                <a:off x="9216723" y="366617"/>
                <a:ext cx="1569725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9615F698-D376-99EE-7662-384AB7260D3C}"/>
                  </a:ext>
                </a:extLst>
              </p:cNvPr>
              <p:cNvSpPr txBox="1"/>
              <p:nvPr/>
            </p:nvSpPr>
            <p:spPr>
              <a:xfrm rot="1486344">
                <a:off x="9266044" y="1134578"/>
                <a:ext cx="15697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 dirty="0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de-DE" i="1" dirty="0" smtClean="0"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̅"/>
                          <m:ctrlPr>
                            <a:rPr lang="de-DE" b="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acc>
                      <m:r>
                        <a:rPr lang="de-DE" i="1" dirty="0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de-DE" i="1" dirty="0" smtClean="0"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de-DE" i="1" dirty="0" smtClean="0">
                          <a:latin typeface="Cambria Math" panose="02040503050406030204" pitchFamily="18" charset="0"/>
                        </a:rPr>
                        <m:t>)=0.1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9615F698-D376-99EE-7662-384AB7260D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486344">
                <a:off x="9266044" y="1134578"/>
                <a:ext cx="1569724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FA6C1684-8988-F5E7-7605-D0CE9170BAAB}"/>
                  </a:ext>
                </a:extLst>
              </p:cNvPr>
              <p:cNvSpPr txBox="1"/>
              <p:nvPr/>
            </p:nvSpPr>
            <p:spPr>
              <a:xfrm rot="1505177">
                <a:off x="9040956" y="2813223"/>
                <a:ext cx="169796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 dirty="0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de-DE" i="1" dirty="0" smtClean="0"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̅"/>
                          <m:ctrlPr>
                            <a:rPr lang="de-DE" b="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acc>
                      <m:r>
                        <a:rPr lang="de-DE" i="1" dirty="0" smtClean="0">
                          <a:latin typeface="Cambria Math" panose="02040503050406030204" pitchFamily="18" charset="0"/>
                        </a:rPr>
                        <m:t>|</m:t>
                      </m:r>
                      <m:acc>
                        <m:accPr>
                          <m:chr m:val="̅"/>
                          <m:ctrlPr>
                            <a:rPr lang="de-DE" b="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</m:acc>
                      <m:r>
                        <a:rPr lang="de-DE" i="1" dirty="0" smtClean="0">
                          <a:latin typeface="Cambria Math" panose="02040503050406030204" pitchFamily="18" charset="0"/>
                        </a:rPr>
                        <m:t>)=0.9</m:t>
                      </m:r>
                      <m:r>
                        <a:rPr lang="de-DE" b="0" i="1" dirty="0" smtClean="0"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FA6C1684-8988-F5E7-7605-D0CE9170BA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505177">
                <a:off x="9040956" y="2813223"/>
                <a:ext cx="1697965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60EADBE0-9B3D-6902-CAB9-C56059962CB2}"/>
                  </a:ext>
                </a:extLst>
              </p:cNvPr>
              <p:cNvSpPr txBox="1"/>
              <p:nvPr/>
            </p:nvSpPr>
            <p:spPr>
              <a:xfrm rot="20338452">
                <a:off x="9409568" y="2101956"/>
                <a:ext cx="156972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 dirty="0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de-DE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de-DE" i="1" dirty="0" smtClean="0">
                          <a:latin typeface="Cambria Math" panose="02040503050406030204" pitchFamily="18" charset="0"/>
                        </a:rPr>
                        <m:t>|</m:t>
                      </m:r>
                      <m:acc>
                        <m:accPr>
                          <m:chr m:val="̅"/>
                          <m:ctrlPr>
                            <a:rPr lang="de-DE" b="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</m:acc>
                      <m:r>
                        <a:rPr lang="de-DE" i="1" dirty="0" smtClean="0">
                          <a:latin typeface="Cambria Math" panose="02040503050406030204" pitchFamily="18" charset="0"/>
                        </a:rPr>
                        <m:t>)=0.</m:t>
                      </m:r>
                      <m:r>
                        <a:rPr lang="de-DE" b="0" i="1" dirty="0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60EADBE0-9B3D-6902-CAB9-C56059962C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338452">
                <a:off x="9409568" y="2101956"/>
                <a:ext cx="1569725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feld 25">
                <a:extLst>
                  <a:ext uri="{FF2B5EF4-FFF2-40B4-BE49-F238E27FC236}">
                    <a16:creationId xmlns:a16="http://schemas.microsoft.com/office/drawing/2014/main" id="{3D8030DE-0A3A-D554-114E-B0F66E3A0C90}"/>
                  </a:ext>
                </a:extLst>
              </p:cNvPr>
              <p:cNvSpPr txBox="1"/>
              <p:nvPr/>
            </p:nvSpPr>
            <p:spPr>
              <a:xfrm rot="1557011">
                <a:off x="7458577" y="2145295"/>
                <a:ext cx="155234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</m:acc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=0,9999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6" name="Textfeld 25">
                <a:extLst>
                  <a:ext uri="{FF2B5EF4-FFF2-40B4-BE49-F238E27FC236}">
                    <a16:creationId xmlns:a16="http://schemas.microsoft.com/office/drawing/2014/main" id="{3D8030DE-0A3A-D554-114E-B0F66E3A0C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557011">
                <a:off x="7458577" y="2145295"/>
                <a:ext cx="1552348" cy="276999"/>
              </a:xfrm>
              <a:prstGeom prst="rect">
                <a:avLst/>
              </a:prstGeom>
              <a:blipFill>
                <a:blip r:embed="rId20"/>
                <a:stretch>
                  <a:fillRect l="-3200" t="-654" r="-2400" b="-392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feld 27">
                <a:extLst>
                  <a:ext uri="{FF2B5EF4-FFF2-40B4-BE49-F238E27FC236}">
                    <a16:creationId xmlns:a16="http://schemas.microsoft.com/office/drawing/2014/main" id="{3EC296FC-AA70-3D94-13D8-CBB273A427A8}"/>
                  </a:ext>
                </a:extLst>
              </p:cNvPr>
              <p:cNvSpPr txBox="1"/>
              <p:nvPr/>
            </p:nvSpPr>
            <p:spPr>
              <a:xfrm rot="20291799">
                <a:off x="7729276" y="1072066"/>
                <a:ext cx="155234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=0.0001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8" name="Textfeld 27">
                <a:extLst>
                  <a:ext uri="{FF2B5EF4-FFF2-40B4-BE49-F238E27FC236}">
                    <a16:creationId xmlns:a16="http://schemas.microsoft.com/office/drawing/2014/main" id="{3EC296FC-AA70-3D94-13D8-CBB273A427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291799">
                <a:off x="7729276" y="1072066"/>
                <a:ext cx="1552348" cy="276999"/>
              </a:xfrm>
              <a:prstGeom prst="rect">
                <a:avLst/>
              </a:prstGeom>
              <a:blipFill>
                <a:blip r:embed="rId21"/>
                <a:stretch>
                  <a:fillRect l="-2362" t="-730" r="-3543" b="-438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feld 28">
                <a:extLst>
                  <a:ext uri="{FF2B5EF4-FFF2-40B4-BE49-F238E27FC236}">
                    <a16:creationId xmlns:a16="http://schemas.microsoft.com/office/drawing/2014/main" id="{C1A5CCF6-88F9-C192-5A76-29D6C22FA852}"/>
                  </a:ext>
                </a:extLst>
              </p:cNvPr>
              <p:cNvSpPr txBox="1"/>
              <p:nvPr/>
            </p:nvSpPr>
            <p:spPr>
              <a:xfrm rot="20180660">
                <a:off x="9214756" y="3694901"/>
                <a:ext cx="189654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e>
                          <m:r>
                            <a:rPr lang="de-DE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de-DE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=0.00448</m:t>
                      </m:r>
                    </m:oMath>
                  </m:oMathPara>
                </a14:m>
                <a:endParaRPr lang="de-DE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9" name="Textfeld 28">
                <a:extLst>
                  <a:ext uri="{FF2B5EF4-FFF2-40B4-BE49-F238E27FC236}">
                    <a16:creationId xmlns:a16="http://schemas.microsoft.com/office/drawing/2014/main" id="{C1A5CCF6-88F9-C192-5A76-29D6C22FA8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180660">
                <a:off x="9214756" y="3694901"/>
                <a:ext cx="1896545" cy="276999"/>
              </a:xfrm>
              <a:prstGeom prst="rect">
                <a:avLst/>
              </a:prstGeom>
              <a:blipFill>
                <a:blip r:embed="rId22"/>
                <a:stretch>
                  <a:fillRect l="-1645" t="-595" r="-2961" b="-297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feld 52">
                <a:extLst>
                  <a:ext uri="{FF2B5EF4-FFF2-40B4-BE49-F238E27FC236}">
                    <a16:creationId xmlns:a16="http://schemas.microsoft.com/office/drawing/2014/main" id="{DFD8F285-C7CE-AECA-9B4E-E0F985438083}"/>
                  </a:ext>
                </a:extLst>
              </p:cNvPr>
              <p:cNvSpPr txBox="1"/>
              <p:nvPr/>
            </p:nvSpPr>
            <p:spPr>
              <a:xfrm rot="20255810">
                <a:off x="7672423" y="4439763"/>
                <a:ext cx="165462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=0.20088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53" name="Textfeld 52">
                <a:extLst>
                  <a:ext uri="{FF2B5EF4-FFF2-40B4-BE49-F238E27FC236}">
                    <a16:creationId xmlns:a16="http://schemas.microsoft.com/office/drawing/2014/main" id="{DFD8F285-C7CE-AECA-9B4E-E0F9854380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255810">
                <a:off x="7672423" y="4439763"/>
                <a:ext cx="1654620" cy="276999"/>
              </a:xfrm>
              <a:prstGeom prst="rect">
                <a:avLst/>
              </a:prstGeom>
              <a:blipFill>
                <a:blip r:embed="rId23"/>
                <a:stretch>
                  <a:fillRect l="-2230" t="-685" r="-3346" b="-342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428187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8782BF0-44BB-BE15-1D72-A617ABA37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Naive Bayes </a:t>
            </a:r>
            <a:r>
              <a:rPr lang="de-DE" dirty="0" err="1"/>
              <a:t>classifier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0132E3C1-30AC-796B-16F1-85CAE03EA69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019800" cy="4351338"/>
              </a:xfrm>
            </p:spPr>
            <p:txBody>
              <a:bodyPr>
                <a:normAutofit/>
              </a:bodyPr>
              <a:lstStyle/>
              <a:p>
                <a:r>
                  <a:rPr lang="de-DE" dirty="0"/>
                  <a:t>Let‘s </a:t>
                </a:r>
                <a:r>
                  <a:rPr lang="de-DE" dirty="0" err="1"/>
                  <a:t>assume</a:t>
                </a:r>
                <a:r>
                  <a:rPr lang="de-DE" dirty="0"/>
                  <a:t> </a:t>
                </a:r>
                <a:r>
                  <a:rPr lang="de-DE" dirty="0" err="1"/>
                  <a:t>we</a:t>
                </a:r>
                <a:r>
                  <a:rPr lang="de-DE" dirty="0"/>
                  <a:t> </a:t>
                </a:r>
                <a:r>
                  <a:rPr lang="de-DE" dirty="0" err="1"/>
                  <a:t>new</a:t>
                </a:r>
                <a:r>
                  <a:rPr lang="de-DE" dirty="0"/>
                  <a:t> </a:t>
                </a:r>
                <a:r>
                  <a:rPr lang="de-DE" dirty="0" err="1"/>
                  <a:t>cat</a:t>
                </a:r>
                <a:r>
                  <a:rPr lang="de-DE" dirty="0"/>
                  <a:t> </a:t>
                </a:r>
                <a:r>
                  <a:rPr lang="de-DE" dirty="0" err="1"/>
                  <a:t>arrives</a:t>
                </a:r>
                <a:r>
                  <a:rPr lang="de-DE" dirty="0"/>
                  <a:t>.</a:t>
                </a:r>
              </a:p>
              <a:p>
                <a:r>
                  <a:rPr lang="de-DE" dirty="0" err="1"/>
                  <a:t>With</a:t>
                </a:r>
                <a:r>
                  <a:rPr lang="de-DE" dirty="0"/>
                  <a:t> Bayes </a:t>
                </a:r>
                <a:r>
                  <a:rPr lang="de-DE" dirty="0" err="1"/>
                  <a:t>thorem</a:t>
                </a:r>
                <a:r>
                  <a:rPr lang="de-DE" dirty="0"/>
                  <a:t> </a:t>
                </a:r>
                <a:r>
                  <a:rPr lang="de-DE" dirty="0" err="1"/>
                  <a:t>we</a:t>
                </a:r>
                <a:r>
                  <a:rPr lang="de-DE" dirty="0"/>
                  <a:t> </a:t>
                </a:r>
                <a:r>
                  <a:rPr lang="de-DE" dirty="0" err="1"/>
                  <a:t>can</a:t>
                </a:r>
                <a:r>
                  <a:rPr lang="de-DE" dirty="0"/>
                  <a:t> </a:t>
                </a:r>
                <a:r>
                  <a:rPr lang="de-DE" dirty="0" err="1"/>
                  <a:t>calculate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propability</a:t>
                </a:r>
                <a:r>
                  <a:rPr lang="de-DE" dirty="0"/>
                  <a:t> </a:t>
                </a:r>
                <a:r>
                  <a:rPr lang="de-DE" dirty="0" err="1"/>
                  <a:t>that</a:t>
                </a:r>
                <a:r>
                  <a:rPr lang="de-DE" dirty="0"/>
                  <a:t> </a:t>
                </a:r>
                <a:r>
                  <a:rPr lang="de-DE" dirty="0" err="1"/>
                  <a:t>it</a:t>
                </a:r>
                <a:r>
                  <a:rPr lang="de-DE" dirty="0"/>
                  <a:t> </a:t>
                </a:r>
                <a:r>
                  <a:rPr lang="de-DE" dirty="0" err="1"/>
                  <a:t>has</a:t>
                </a:r>
                <a:r>
                  <a:rPr lang="de-DE" dirty="0"/>
                  <a:t> </a:t>
                </a:r>
                <a:r>
                  <a:rPr lang="de-DE" dirty="0" err="1"/>
                  <a:t>white</a:t>
                </a:r>
                <a:r>
                  <a:rPr lang="de-DE" dirty="0"/>
                  <a:t> fur: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</m:d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d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</m:d>
                        </m:den>
                      </m:f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0.4⋅0.25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0.5</m:t>
                          </m:r>
                        </m:den>
                      </m:f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=0.2</m:t>
                      </m:r>
                    </m:oMath>
                  </m:oMathPara>
                </a14:m>
                <a:endParaRPr lang="de-DE" dirty="0"/>
              </a:p>
              <a:p>
                <a:pPr marL="0" indent="0">
                  <a:buNone/>
                </a:pPr>
                <a:endParaRPr lang="de-DE" dirty="0"/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0132E3C1-30AC-796B-16F1-85CAE03EA6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019800" cy="4351338"/>
              </a:xfrm>
              <a:blipFill>
                <a:blip r:embed="rId2"/>
                <a:stretch>
                  <a:fillRect l="-1824" t="-224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F5C8CE4C-76D7-547A-B384-082311ED3F69}"/>
              </a:ext>
            </a:extLst>
          </p:cNvPr>
          <p:cNvCxnSpPr>
            <a:cxnSpLocks/>
          </p:cNvCxnSpPr>
          <p:nvPr/>
        </p:nvCxnSpPr>
        <p:spPr>
          <a:xfrm flipV="1">
            <a:off x="7962900" y="1248886"/>
            <a:ext cx="982980" cy="404654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DF5D013A-7FA8-4B80-4B94-0EBF7371900F}"/>
              </a:ext>
            </a:extLst>
          </p:cNvPr>
          <p:cNvCxnSpPr>
            <a:cxnSpLocks/>
          </p:cNvCxnSpPr>
          <p:nvPr/>
        </p:nvCxnSpPr>
        <p:spPr>
          <a:xfrm>
            <a:off x="7962900" y="1882140"/>
            <a:ext cx="982980" cy="456406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00159E68-AE59-85FE-8F2D-520AC46D28E1}"/>
              </a:ext>
            </a:extLst>
          </p:cNvPr>
          <p:cNvCxnSpPr>
            <a:cxnSpLocks/>
          </p:cNvCxnSpPr>
          <p:nvPr/>
        </p:nvCxnSpPr>
        <p:spPr>
          <a:xfrm flipV="1">
            <a:off x="9532620" y="563880"/>
            <a:ext cx="982980" cy="404654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8F7BFBFA-19D3-13AF-B65F-8EA6A0411754}"/>
              </a:ext>
            </a:extLst>
          </p:cNvPr>
          <p:cNvCxnSpPr>
            <a:cxnSpLocks/>
          </p:cNvCxnSpPr>
          <p:nvPr/>
        </p:nvCxnSpPr>
        <p:spPr>
          <a:xfrm>
            <a:off x="9532620" y="1197134"/>
            <a:ext cx="982980" cy="456406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067F7F7E-364A-1DA7-95C1-5B042DC8FBF9}"/>
              </a:ext>
            </a:extLst>
          </p:cNvPr>
          <p:cNvCxnSpPr>
            <a:cxnSpLocks/>
          </p:cNvCxnSpPr>
          <p:nvPr/>
        </p:nvCxnSpPr>
        <p:spPr>
          <a:xfrm flipV="1">
            <a:off x="9532620" y="1996440"/>
            <a:ext cx="982980" cy="404654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DA4E3C38-6E30-C3F4-39BA-846A37774762}"/>
              </a:ext>
            </a:extLst>
          </p:cNvPr>
          <p:cNvCxnSpPr>
            <a:cxnSpLocks/>
          </p:cNvCxnSpPr>
          <p:nvPr/>
        </p:nvCxnSpPr>
        <p:spPr>
          <a:xfrm>
            <a:off x="9532620" y="2629694"/>
            <a:ext cx="982980" cy="456406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feld 23">
                <a:extLst>
                  <a:ext uri="{FF2B5EF4-FFF2-40B4-BE49-F238E27FC236}">
                    <a16:creationId xmlns:a16="http://schemas.microsoft.com/office/drawing/2014/main" id="{B21622EC-7881-42C8-9A57-B86A4C81FD34}"/>
                  </a:ext>
                </a:extLst>
              </p:cNvPr>
              <p:cNvSpPr txBox="1"/>
              <p:nvPr/>
            </p:nvSpPr>
            <p:spPr>
              <a:xfrm>
                <a:off x="9008519" y="2214195"/>
                <a:ext cx="451470" cy="4624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acc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24" name="Textfeld 23">
                <a:extLst>
                  <a:ext uri="{FF2B5EF4-FFF2-40B4-BE49-F238E27FC236}">
                    <a16:creationId xmlns:a16="http://schemas.microsoft.com/office/drawing/2014/main" id="{B21622EC-7881-42C8-9A57-B86A4C81FD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8519" y="2214195"/>
                <a:ext cx="451470" cy="462434"/>
              </a:xfrm>
              <a:prstGeom prst="rect">
                <a:avLst/>
              </a:prstGeom>
              <a:blipFill>
                <a:blip r:embed="rId3"/>
                <a:stretch>
                  <a:fillRect r="-3648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8B46A8F8-8C76-2146-5B61-F8DE32E1C118}"/>
                  </a:ext>
                </a:extLst>
              </p:cNvPr>
              <p:cNvSpPr txBox="1"/>
              <p:nvPr/>
            </p:nvSpPr>
            <p:spPr>
              <a:xfrm>
                <a:off x="9008520" y="914350"/>
                <a:ext cx="45146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8B46A8F8-8C76-2146-5B61-F8DE32E1C1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8520" y="914350"/>
                <a:ext cx="451469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feld 49">
                <a:extLst>
                  <a:ext uri="{FF2B5EF4-FFF2-40B4-BE49-F238E27FC236}">
                    <a16:creationId xmlns:a16="http://schemas.microsoft.com/office/drawing/2014/main" id="{93CAED98-F336-6794-4525-D6828D8B3D68}"/>
                  </a:ext>
                </a:extLst>
              </p:cNvPr>
              <p:cNvSpPr txBox="1"/>
              <p:nvPr/>
            </p:nvSpPr>
            <p:spPr>
              <a:xfrm>
                <a:off x="10515600" y="2944791"/>
                <a:ext cx="55739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acc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50" name="Textfeld 49">
                <a:extLst>
                  <a:ext uri="{FF2B5EF4-FFF2-40B4-BE49-F238E27FC236}">
                    <a16:creationId xmlns:a16="http://schemas.microsoft.com/office/drawing/2014/main" id="{93CAED98-F336-6794-4525-D6828D8B3D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5600" y="2944791"/>
                <a:ext cx="557397" cy="461665"/>
              </a:xfrm>
              <a:prstGeom prst="rect">
                <a:avLst/>
              </a:prstGeom>
              <a:blipFill>
                <a:blip r:embed="rId5"/>
                <a:stretch>
                  <a:fillRect r="-989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feld 50">
                <a:extLst>
                  <a:ext uri="{FF2B5EF4-FFF2-40B4-BE49-F238E27FC236}">
                    <a16:creationId xmlns:a16="http://schemas.microsoft.com/office/drawing/2014/main" id="{B1B17FD1-1993-2FF3-5168-B6A6AB24E1CB}"/>
                  </a:ext>
                </a:extLst>
              </p:cNvPr>
              <p:cNvSpPr txBox="1"/>
              <p:nvPr/>
            </p:nvSpPr>
            <p:spPr>
              <a:xfrm>
                <a:off x="10515599" y="1451213"/>
                <a:ext cx="55739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acc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51" name="Textfeld 50">
                <a:extLst>
                  <a:ext uri="{FF2B5EF4-FFF2-40B4-BE49-F238E27FC236}">
                    <a16:creationId xmlns:a16="http://schemas.microsoft.com/office/drawing/2014/main" id="{B1B17FD1-1993-2FF3-5168-B6A6AB24E1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5599" y="1451213"/>
                <a:ext cx="557397" cy="461665"/>
              </a:xfrm>
              <a:prstGeom prst="rect">
                <a:avLst/>
              </a:prstGeom>
              <a:blipFill>
                <a:blip r:embed="rId6"/>
                <a:stretch>
                  <a:fillRect r="-989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feld 51">
                <a:extLst>
                  <a:ext uri="{FF2B5EF4-FFF2-40B4-BE49-F238E27FC236}">
                    <a16:creationId xmlns:a16="http://schemas.microsoft.com/office/drawing/2014/main" id="{7CC18578-2466-C81A-67F3-FE96C5B39882}"/>
                  </a:ext>
                </a:extLst>
              </p:cNvPr>
              <p:cNvSpPr txBox="1"/>
              <p:nvPr/>
            </p:nvSpPr>
            <p:spPr>
              <a:xfrm>
                <a:off x="10515599" y="293608"/>
                <a:ext cx="55739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52" name="Textfeld 51">
                <a:extLst>
                  <a:ext uri="{FF2B5EF4-FFF2-40B4-BE49-F238E27FC236}">
                    <a16:creationId xmlns:a16="http://schemas.microsoft.com/office/drawing/2014/main" id="{7CC18578-2466-C81A-67F3-FE96C5B398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5599" y="293608"/>
                <a:ext cx="557396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feld 52">
                <a:extLst>
                  <a:ext uri="{FF2B5EF4-FFF2-40B4-BE49-F238E27FC236}">
                    <a16:creationId xmlns:a16="http://schemas.microsoft.com/office/drawing/2014/main" id="{C45529C9-F415-A574-98EA-94EA07AEFEE2}"/>
                  </a:ext>
                </a:extLst>
              </p:cNvPr>
              <p:cNvSpPr txBox="1"/>
              <p:nvPr/>
            </p:nvSpPr>
            <p:spPr>
              <a:xfrm>
                <a:off x="10515598" y="1790700"/>
                <a:ext cx="55739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53" name="Textfeld 52">
                <a:extLst>
                  <a:ext uri="{FF2B5EF4-FFF2-40B4-BE49-F238E27FC236}">
                    <a16:creationId xmlns:a16="http://schemas.microsoft.com/office/drawing/2014/main" id="{C45529C9-F415-A574-98EA-94EA07AEFE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5598" y="1790700"/>
                <a:ext cx="557396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feld 53">
                <a:extLst>
                  <a:ext uri="{FF2B5EF4-FFF2-40B4-BE49-F238E27FC236}">
                    <a16:creationId xmlns:a16="http://schemas.microsoft.com/office/drawing/2014/main" id="{185C0822-52AB-35EC-A3FF-E658E7FFEE01}"/>
                  </a:ext>
                </a:extLst>
              </p:cNvPr>
              <p:cNvSpPr txBox="1"/>
              <p:nvPr/>
            </p:nvSpPr>
            <p:spPr>
              <a:xfrm rot="20251336">
                <a:off x="7801267" y="1216083"/>
                <a:ext cx="1016496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=0.4</m:t>
                      </m:r>
                    </m:oMath>
                  </m:oMathPara>
                </a14:m>
                <a:endParaRPr lang="de-DE" sz="1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4" name="Textfeld 53">
                <a:extLst>
                  <a:ext uri="{FF2B5EF4-FFF2-40B4-BE49-F238E27FC236}">
                    <a16:creationId xmlns:a16="http://schemas.microsoft.com/office/drawing/2014/main" id="{185C0822-52AB-35EC-A3FF-E658E7FFEE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251336">
                <a:off x="7801267" y="1216083"/>
                <a:ext cx="1016496" cy="246221"/>
              </a:xfrm>
              <a:prstGeom prst="rect">
                <a:avLst/>
              </a:prstGeom>
              <a:blipFill>
                <a:blip r:embed="rId9"/>
                <a:stretch>
                  <a:fillRect l="-2353" r="-4118" b="-392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feld 54">
                <a:extLst>
                  <a:ext uri="{FF2B5EF4-FFF2-40B4-BE49-F238E27FC236}">
                    <a16:creationId xmlns:a16="http://schemas.microsoft.com/office/drawing/2014/main" id="{E8ACDE53-93AA-46E3-B19B-707E81B3C4A9}"/>
                  </a:ext>
                </a:extLst>
              </p:cNvPr>
              <p:cNvSpPr txBox="1"/>
              <p:nvPr/>
            </p:nvSpPr>
            <p:spPr>
              <a:xfrm rot="1543878">
                <a:off x="7758151" y="2108111"/>
                <a:ext cx="1016496" cy="2467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acc>
                        </m:e>
                      </m:d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=0.6</m:t>
                      </m:r>
                    </m:oMath>
                  </m:oMathPara>
                </a14:m>
                <a:endParaRPr lang="de-DE" sz="1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5" name="Textfeld 54">
                <a:extLst>
                  <a:ext uri="{FF2B5EF4-FFF2-40B4-BE49-F238E27FC236}">
                    <a16:creationId xmlns:a16="http://schemas.microsoft.com/office/drawing/2014/main" id="{E8ACDE53-93AA-46E3-B19B-707E81B3C4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543878">
                <a:off x="7758151" y="2108111"/>
                <a:ext cx="1016496" cy="246799"/>
              </a:xfrm>
              <a:prstGeom prst="rect">
                <a:avLst/>
              </a:prstGeom>
              <a:blipFill>
                <a:blip r:embed="rId10"/>
                <a:stretch>
                  <a:fillRect l="-4167" r="-2381" b="-454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feld 55">
                <a:extLst>
                  <a:ext uri="{FF2B5EF4-FFF2-40B4-BE49-F238E27FC236}">
                    <a16:creationId xmlns:a16="http://schemas.microsoft.com/office/drawing/2014/main" id="{BDD1C118-4655-DECE-BE27-625D5A950E6F}"/>
                  </a:ext>
                </a:extLst>
              </p:cNvPr>
              <p:cNvSpPr txBox="1"/>
              <p:nvPr/>
            </p:nvSpPr>
            <p:spPr>
              <a:xfrm rot="20213512">
                <a:off x="9234864" y="484948"/>
                <a:ext cx="1398844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e>
                          <m: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=0.25</m:t>
                      </m:r>
                    </m:oMath>
                  </m:oMathPara>
                </a14:m>
                <a:endParaRPr lang="de-DE" sz="1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6" name="Textfeld 55">
                <a:extLst>
                  <a:ext uri="{FF2B5EF4-FFF2-40B4-BE49-F238E27FC236}">
                    <a16:creationId xmlns:a16="http://schemas.microsoft.com/office/drawing/2014/main" id="{BDD1C118-4655-DECE-BE27-625D5A950E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213512">
                <a:off x="9234864" y="484948"/>
                <a:ext cx="1398844" cy="246221"/>
              </a:xfrm>
              <a:prstGeom prst="rect">
                <a:avLst/>
              </a:prstGeom>
              <a:blipFill>
                <a:blip r:embed="rId11"/>
                <a:stretch>
                  <a:fillRect l="-1754" t="-781" r="-2632" b="-312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feld 56">
                <a:extLst>
                  <a:ext uri="{FF2B5EF4-FFF2-40B4-BE49-F238E27FC236}">
                    <a16:creationId xmlns:a16="http://schemas.microsoft.com/office/drawing/2014/main" id="{9C40D393-6211-7EB9-7DE9-0A2E288FFE45}"/>
                  </a:ext>
                </a:extLst>
              </p:cNvPr>
              <p:cNvSpPr txBox="1"/>
              <p:nvPr/>
            </p:nvSpPr>
            <p:spPr>
              <a:xfrm rot="1488054">
                <a:off x="9364947" y="1196913"/>
                <a:ext cx="1398844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</m:acc>
                        </m:e>
                        <m:e>
                          <m: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=0.75</m:t>
                      </m:r>
                    </m:oMath>
                  </m:oMathPara>
                </a14:m>
                <a:endParaRPr lang="de-DE" sz="1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7" name="Textfeld 56">
                <a:extLst>
                  <a:ext uri="{FF2B5EF4-FFF2-40B4-BE49-F238E27FC236}">
                    <a16:creationId xmlns:a16="http://schemas.microsoft.com/office/drawing/2014/main" id="{9C40D393-6211-7EB9-7DE9-0A2E288FFE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488054">
                <a:off x="9364947" y="1196913"/>
                <a:ext cx="1398844" cy="246221"/>
              </a:xfrm>
              <a:prstGeom prst="rect">
                <a:avLst/>
              </a:prstGeom>
              <a:blipFill>
                <a:blip r:embed="rId12"/>
                <a:stretch>
                  <a:fillRect l="-2655" r="-2212" b="-375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feld 57">
                <a:extLst>
                  <a:ext uri="{FF2B5EF4-FFF2-40B4-BE49-F238E27FC236}">
                    <a16:creationId xmlns:a16="http://schemas.microsoft.com/office/drawing/2014/main" id="{4F4AE433-1613-A852-E015-6FBD981A2F2A}"/>
                  </a:ext>
                </a:extLst>
              </p:cNvPr>
              <p:cNvSpPr txBox="1"/>
              <p:nvPr/>
            </p:nvSpPr>
            <p:spPr>
              <a:xfrm rot="20213512">
                <a:off x="9269254" y="1967743"/>
                <a:ext cx="1319207" cy="2467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e>
                          <m:acc>
                            <m:accPr>
                              <m:chr m:val="̅"/>
                              <m:ctrlP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acc>
                        </m:e>
                      </m:d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=0.</m:t>
                      </m:r>
                      <m:acc>
                        <m:accPr>
                          <m:chr m:val="̅"/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e>
                      </m:acc>
                    </m:oMath>
                  </m:oMathPara>
                </a14:m>
                <a:endParaRPr lang="de-DE" sz="1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8" name="Textfeld 57">
                <a:extLst>
                  <a:ext uri="{FF2B5EF4-FFF2-40B4-BE49-F238E27FC236}">
                    <a16:creationId xmlns:a16="http://schemas.microsoft.com/office/drawing/2014/main" id="{4F4AE433-1613-A852-E015-6FBD981A2F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213512">
                <a:off x="9269254" y="1967743"/>
                <a:ext cx="1319207" cy="246799"/>
              </a:xfrm>
              <a:prstGeom prst="rect">
                <a:avLst/>
              </a:prstGeom>
              <a:blipFill>
                <a:blip r:embed="rId13"/>
                <a:stretch>
                  <a:fillRect l="-1852" t="-12903" r="-12963" b="-322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feld 58">
                <a:extLst>
                  <a:ext uri="{FF2B5EF4-FFF2-40B4-BE49-F238E27FC236}">
                    <a16:creationId xmlns:a16="http://schemas.microsoft.com/office/drawing/2014/main" id="{EC600DB5-F5F7-5F9C-A2E1-CECE2FE9226B}"/>
                  </a:ext>
                </a:extLst>
              </p:cNvPr>
              <p:cNvSpPr txBox="1"/>
              <p:nvPr/>
            </p:nvSpPr>
            <p:spPr>
              <a:xfrm rot="1488054">
                <a:off x="9257056" y="2847625"/>
                <a:ext cx="1255793" cy="2467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acc>
                        </m:e>
                        <m:e>
                          <m:acc>
                            <m:accPr>
                              <m:chr m:val="̅"/>
                              <m:ctrlP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acc>
                        </m:e>
                      </m:d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=0.</m:t>
                      </m:r>
                      <m:acc>
                        <m:accPr>
                          <m:chr m:val="̅"/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acc>
                    </m:oMath>
                  </m:oMathPara>
                </a14:m>
                <a:endParaRPr lang="de-DE" sz="1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9" name="Textfeld 58">
                <a:extLst>
                  <a:ext uri="{FF2B5EF4-FFF2-40B4-BE49-F238E27FC236}">
                    <a16:creationId xmlns:a16="http://schemas.microsoft.com/office/drawing/2014/main" id="{EC600DB5-F5F7-5F9C-A2E1-CECE2FE922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488054">
                <a:off x="9257056" y="2847625"/>
                <a:ext cx="1255793" cy="246799"/>
              </a:xfrm>
              <a:prstGeom prst="rect">
                <a:avLst/>
              </a:prstGeom>
              <a:blipFill>
                <a:blip r:embed="rId14"/>
                <a:stretch>
                  <a:fillRect l="-2927" r="-19024" b="-403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Ellipse 59">
            <a:extLst>
              <a:ext uri="{FF2B5EF4-FFF2-40B4-BE49-F238E27FC236}">
                <a16:creationId xmlns:a16="http://schemas.microsoft.com/office/drawing/2014/main" id="{362D950B-A8B1-F30D-F4C2-E688B10AAAC3}"/>
              </a:ext>
            </a:extLst>
          </p:cNvPr>
          <p:cNvSpPr/>
          <p:nvPr/>
        </p:nvSpPr>
        <p:spPr>
          <a:xfrm>
            <a:off x="7568618" y="1653540"/>
            <a:ext cx="226920" cy="23981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61" name="Gerader Verbinder 60">
            <a:extLst>
              <a:ext uri="{FF2B5EF4-FFF2-40B4-BE49-F238E27FC236}">
                <a16:creationId xmlns:a16="http://schemas.microsoft.com/office/drawing/2014/main" id="{2E9248DB-2858-A7CC-9AC8-B10A329E1098}"/>
              </a:ext>
            </a:extLst>
          </p:cNvPr>
          <p:cNvCxnSpPr>
            <a:cxnSpLocks/>
          </p:cNvCxnSpPr>
          <p:nvPr/>
        </p:nvCxnSpPr>
        <p:spPr>
          <a:xfrm flipV="1">
            <a:off x="7962900" y="4681965"/>
            <a:ext cx="982980" cy="404654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Gerader Verbinder 61">
            <a:extLst>
              <a:ext uri="{FF2B5EF4-FFF2-40B4-BE49-F238E27FC236}">
                <a16:creationId xmlns:a16="http://schemas.microsoft.com/office/drawing/2014/main" id="{0C720914-3959-AD72-A6C7-E6818F0CB7C8}"/>
              </a:ext>
            </a:extLst>
          </p:cNvPr>
          <p:cNvCxnSpPr>
            <a:cxnSpLocks/>
          </p:cNvCxnSpPr>
          <p:nvPr/>
        </p:nvCxnSpPr>
        <p:spPr>
          <a:xfrm>
            <a:off x="7962900" y="5315219"/>
            <a:ext cx="982980" cy="456406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Gerader Verbinder 62">
            <a:extLst>
              <a:ext uri="{FF2B5EF4-FFF2-40B4-BE49-F238E27FC236}">
                <a16:creationId xmlns:a16="http://schemas.microsoft.com/office/drawing/2014/main" id="{5EA354ED-3859-F2F1-9C4D-A8A678FA868D}"/>
              </a:ext>
            </a:extLst>
          </p:cNvPr>
          <p:cNvCxnSpPr>
            <a:cxnSpLocks/>
          </p:cNvCxnSpPr>
          <p:nvPr/>
        </p:nvCxnSpPr>
        <p:spPr>
          <a:xfrm flipV="1">
            <a:off x="9532620" y="3996959"/>
            <a:ext cx="982980" cy="404654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Gerader Verbinder 63">
            <a:extLst>
              <a:ext uri="{FF2B5EF4-FFF2-40B4-BE49-F238E27FC236}">
                <a16:creationId xmlns:a16="http://schemas.microsoft.com/office/drawing/2014/main" id="{74CF8752-1BCD-A6AB-3CDD-44A6714875B7}"/>
              </a:ext>
            </a:extLst>
          </p:cNvPr>
          <p:cNvCxnSpPr>
            <a:cxnSpLocks/>
          </p:cNvCxnSpPr>
          <p:nvPr/>
        </p:nvCxnSpPr>
        <p:spPr>
          <a:xfrm>
            <a:off x="9532620" y="4630213"/>
            <a:ext cx="982980" cy="456406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Gerader Verbinder 64">
            <a:extLst>
              <a:ext uri="{FF2B5EF4-FFF2-40B4-BE49-F238E27FC236}">
                <a16:creationId xmlns:a16="http://schemas.microsoft.com/office/drawing/2014/main" id="{C271B075-E99F-8E2A-B5F9-C95B3B34653E}"/>
              </a:ext>
            </a:extLst>
          </p:cNvPr>
          <p:cNvCxnSpPr>
            <a:cxnSpLocks/>
          </p:cNvCxnSpPr>
          <p:nvPr/>
        </p:nvCxnSpPr>
        <p:spPr>
          <a:xfrm flipV="1">
            <a:off x="9532620" y="5429519"/>
            <a:ext cx="982980" cy="404654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Gerader Verbinder 65">
            <a:extLst>
              <a:ext uri="{FF2B5EF4-FFF2-40B4-BE49-F238E27FC236}">
                <a16:creationId xmlns:a16="http://schemas.microsoft.com/office/drawing/2014/main" id="{80451F00-76A6-7D52-8156-DC505B5C7C71}"/>
              </a:ext>
            </a:extLst>
          </p:cNvPr>
          <p:cNvCxnSpPr>
            <a:cxnSpLocks/>
          </p:cNvCxnSpPr>
          <p:nvPr/>
        </p:nvCxnSpPr>
        <p:spPr>
          <a:xfrm>
            <a:off x="9532620" y="6062773"/>
            <a:ext cx="982980" cy="456406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feld 66">
                <a:extLst>
                  <a:ext uri="{FF2B5EF4-FFF2-40B4-BE49-F238E27FC236}">
                    <a16:creationId xmlns:a16="http://schemas.microsoft.com/office/drawing/2014/main" id="{B74036E7-6154-8B71-47CC-5FF7CC4D34A2}"/>
                  </a:ext>
                </a:extLst>
              </p:cNvPr>
              <p:cNvSpPr txBox="1"/>
              <p:nvPr/>
            </p:nvSpPr>
            <p:spPr>
              <a:xfrm>
                <a:off x="9008519" y="5647274"/>
                <a:ext cx="55739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acc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67" name="Textfeld 66">
                <a:extLst>
                  <a:ext uri="{FF2B5EF4-FFF2-40B4-BE49-F238E27FC236}">
                    <a16:creationId xmlns:a16="http://schemas.microsoft.com/office/drawing/2014/main" id="{B74036E7-6154-8B71-47CC-5FF7CC4D34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8519" y="5647274"/>
                <a:ext cx="557397" cy="461665"/>
              </a:xfrm>
              <a:prstGeom prst="rect">
                <a:avLst/>
              </a:prstGeom>
              <a:blipFill>
                <a:blip r:embed="rId15"/>
                <a:stretch>
                  <a:fillRect r="-989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feld 67">
                <a:extLst>
                  <a:ext uri="{FF2B5EF4-FFF2-40B4-BE49-F238E27FC236}">
                    <a16:creationId xmlns:a16="http://schemas.microsoft.com/office/drawing/2014/main" id="{2140B277-D402-3CC0-A87E-503520AA9AE8}"/>
                  </a:ext>
                </a:extLst>
              </p:cNvPr>
              <p:cNvSpPr txBox="1"/>
              <p:nvPr/>
            </p:nvSpPr>
            <p:spPr>
              <a:xfrm>
                <a:off x="9008520" y="4347429"/>
                <a:ext cx="55739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68" name="Textfeld 67">
                <a:extLst>
                  <a:ext uri="{FF2B5EF4-FFF2-40B4-BE49-F238E27FC236}">
                    <a16:creationId xmlns:a16="http://schemas.microsoft.com/office/drawing/2014/main" id="{2140B277-D402-3CC0-A87E-503520AA9A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8520" y="4347429"/>
                <a:ext cx="557396" cy="46166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feld 68">
                <a:extLst>
                  <a:ext uri="{FF2B5EF4-FFF2-40B4-BE49-F238E27FC236}">
                    <a16:creationId xmlns:a16="http://schemas.microsoft.com/office/drawing/2014/main" id="{032542F4-0C45-3650-3456-18D37111CEC7}"/>
                  </a:ext>
                </a:extLst>
              </p:cNvPr>
              <p:cNvSpPr txBox="1"/>
              <p:nvPr/>
            </p:nvSpPr>
            <p:spPr>
              <a:xfrm>
                <a:off x="10515600" y="6377870"/>
                <a:ext cx="451470" cy="4624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acc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69" name="Textfeld 68">
                <a:extLst>
                  <a:ext uri="{FF2B5EF4-FFF2-40B4-BE49-F238E27FC236}">
                    <a16:creationId xmlns:a16="http://schemas.microsoft.com/office/drawing/2014/main" id="{032542F4-0C45-3650-3456-18D37111CE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5600" y="6377870"/>
                <a:ext cx="451470" cy="462434"/>
              </a:xfrm>
              <a:prstGeom prst="rect">
                <a:avLst/>
              </a:prstGeom>
              <a:blipFill>
                <a:blip r:embed="rId17"/>
                <a:stretch>
                  <a:fillRect r="-3648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feld 69">
                <a:extLst>
                  <a:ext uri="{FF2B5EF4-FFF2-40B4-BE49-F238E27FC236}">
                    <a16:creationId xmlns:a16="http://schemas.microsoft.com/office/drawing/2014/main" id="{7A7878AE-83A9-AF95-189C-6FAC2A8AA703}"/>
                  </a:ext>
                </a:extLst>
              </p:cNvPr>
              <p:cNvSpPr txBox="1"/>
              <p:nvPr/>
            </p:nvSpPr>
            <p:spPr>
              <a:xfrm>
                <a:off x="10515599" y="4884292"/>
                <a:ext cx="451470" cy="4624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acc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70" name="Textfeld 69">
                <a:extLst>
                  <a:ext uri="{FF2B5EF4-FFF2-40B4-BE49-F238E27FC236}">
                    <a16:creationId xmlns:a16="http://schemas.microsoft.com/office/drawing/2014/main" id="{7A7878AE-83A9-AF95-189C-6FAC2A8AA7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5599" y="4884292"/>
                <a:ext cx="451470" cy="462434"/>
              </a:xfrm>
              <a:prstGeom prst="rect">
                <a:avLst/>
              </a:prstGeom>
              <a:blipFill>
                <a:blip r:embed="rId18"/>
                <a:stretch>
                  <a:fillRect r="-3648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feld 70">
                <a:extLst>
                  <a:ext uri="{FF2B5EF4-FFF2-40B4-BE49-F238E27FC236}">
                    <a16:creationId xmlns:a16="http://schemas.microsoft.com/office/drawing/2014/main" id="{8E9DB9ED-3A27-6A07-CE63-8685097C5D0D}"/>
                  </a:ext>
                </a:extLst>
              </p:cNvPr>
              <p:cNvSpPr txBox="1"/>
              <p:nvPr/>
            </p:nvSpPr>
            <p:spPr>
              <a:xfrm>
                <a:off x="10515599" y="3726687"/>
                <a:ext cx="45146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71" name="Textfeld 70">
                <a:extLst>
                  <a:ext uri="{FF2B5EF4-FFF2-40B4-BE49-F238E27FC236}">
                    <a16:creationId xmlns:a16="http://schemas.microsoft.com/office/drawing/2014/main" id="{8E9DB9ED-3A27-6A07-CE63-8685097C5D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5599" y="3726687"/>
                <a:ext cx="451469" cy="461665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feld 71">
                <a:extLst>
                  <a:ext uri="{FF2B5EF4-FFF2-40B4-BE49-F238E27FC236}">
                    <a16:creationId xmlns:a16="http://schemas.microsoft.com/office/drawing/2014/main" id="{3F6F20CA-88B4-6EEC-F9F8-6784010603F4}"/>
                  </a:ext>
                </a:extLst>
              </p:cNvPr>
              <p:cNvSpPr txBox="1"/>
              <p:nvPr/>
            </p:nvSpPr>
            <p:spPr>
              <a:xfrm>
                <a:off x="10515598" y="5223779"/>
                <a:ext cx="45146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72" name="Textfeld 71">
                <a:extLst>
                  <a:ext uri="{FF2B5EF4-FFF2-40B4-BE49-F238E27FC236}">
                    <a16:creationId xmlns:a16="http://schemas.microsoft.com/office/drawing/2014/main" id="{3F6F20CA-88B4-6EEC-F9F8-6784010603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5598" y="5223779"/>
                <a:ext cx="451469" cy="461665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feld 72">
                <a:extLst>
                  <a:ext uri="{FF2B5EF4-FFF2-40B4-BE49-F238E27FC236}">
                    <a16:creationId xmlns:a16="http://schemas.microsoft.com/office/drawing/2014/main" id="{C1B74E5C-3B2D-51A6-FE56-B211E25C6966}"/>
                  </a:ext>
                </a:extLst>
              </p:cNvPr>
              <p:cNvSpPr txBox="1"/>
              <p:nvPr/>
            </p:nvSpPr>
            <p:spPr>
              <a:xfrm rot="20251336">
                <a:off x="7753276" y="4664467"/>
                <a:ext cx="1089209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d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de-DE" sz="1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73" name="Textfeld 72">
                <a:extLst>
                  <a:ext uri="{FF2B5EF4-FFF2-40B4-BE49-F238E27FC236}">
                    <a16:creationId xmlns:a16="http://schemas.microsoft.com/office/drawing/2014/main" id="{C1B74E5C-3B2D-51A6-FE56-B211E25C69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251336">
                <a:off x="7753276" y="4664467"/>
                <a:ext cx="1089209" cy="246221"/>
              </a:xfrm>
              <a:prstGeom prst="rect">
                <a:avLst/>
              </a:prstGeom>
              <a:blipFill>
                <a:blip r:embed="rId21"/>
                <a:stretch>
                  <a:fillRect l="-2198" r="-3846" b="-280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feld 73">
                <a:extLst>
                  <a:ext uri="{FF2B5EF4-FFF2-40B4-BE49-F238E27FC236}">
                    <a16:creationId xmlns:a16="http://schemas.microsoft.com/office/drawing/2014/main" id="{20CE1ED1-A068-6776-66B6-E58462CAE75D}"/>
                  </a:ext>
                </a:extLst>
              </p:cNvPr>
              <p:cNvSpPr txBox="1"/>
              <p:nvPr/>
            </p:nvSpPr>
            <p:spPr>
              <a:xfrm rot="1543878">
                <a:off x="7711569" y="5504999"/>
                <a:ext cx="1089209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</m:acc>
                        </m:e>
                      </m:d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de-DE" sz="1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74" name="Textfeld 73">
                <a:extLst>
                  <a:ext uri="{FF2B5EF4-FFF2-40B4-BE49-F238E27FC236}">
                    <a16:creationId xmlns:a16="http://schemas.microsoft.com/office/drawing/2014/main" id="{20CE1ED1-A068-6776-66B6-E58462CAE7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543878">
                <a:off x="7711569" y="5504999"/>
                <a:ext cx="1089209" cy="246221"/>
              </a:xfrm>
              <a:prstGeom prst="rect">
                <a:avLst/>
              </a:prstGeom>
              <a:blipFill>
                <a:blip r:embed="rId22"/>
                <a:stretch>
                  <a:fillRect l="-3352" r="-2793" b="-434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feld 74">
                <a:extLst>
                  <a:ext uri="{FF2B5EF4-FFF2-40B4-BE49-F238E27FC236}">
                    <a16:creationId xmlns:a16="http://schemas.microsoft.com/office/drawing/2014/main" id="{B7EF8525-B981-E730-7B70-090D02EED2BF}"/>
                  </a:ext>
                </a:extLst>
              </p:cNvPr>
              <p:cNvSpPr txBox="1"/>
              <p:nvPr/>
            </p:nvSpPr>
            <p:spPr>
              <a:xfrm rot="20213512">
                <a:off x="9196698" y="3978657"/>
                <a:ext cx="1285032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e>
                          <m: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d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=0.2</m:t>
                      </m:r>
                    </m:oMath>
                  </m:oMathPara>
                </a14:m>
                <a:endParaRPr lang="de-DE" sz="1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75" name="Textfeld 74">
                <a:extLst>
                  <a:ext uri="{FF2B5EF4-FFF2-40B4-BE49-F238E27FC236}">
                    <a16:creationId xmlns:a16="http://schemas.microsoft.com/office/drawing/2014/main" id="{B7EF8525-B981-E730-7B70-090D02EED2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213512">
                <a:off x="9196698" y="3978657"/>
                <a:ext cx="1285032" cy="246221"/>
              </a:xfrm>
              <a:prstGeom prst="rect">
                <a:avLst/>
              </a:prstGeom>
              <a:blipFill>
                <a:blip r:embed="rId23"/>
                <a:stretch>
                  <a:fillRect l="-1905" r="-3333" b="-330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feld 75">
                <a:extLst>
                  <a:ext uri="{FF2B5EF4-FFF2-40B4-BE49-F238E27FC236}">
                    <a16:creationId xmlns:a16="http://schemas.microsoft.com/office/drawing/2014/main" id="{77686764-777C-E276-6637-7B43D34DD862}"/>
                  </a:ext>
                </a:extLst>
              </p:cNvPr>
              <p:cNvSpPr txBox="1"/>
              <p:nvPr/>
            </p:nvSpPr>
            <p:spPr>
              <a:xfrm rot="1488054">
                <a:off x="9452679" y="4622206"/>
                <a:ext cx="1285032" cy="2467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acc>
                        </m:e>
                        <m:e>
                          <m: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d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=0.8</m:t>
                      </m:r>
                    </m:oMath>
                  </m:oMathPara>
                </a14:m>
                <a:endParaRPr lang="de-DE" sz="1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76" name="Textfeld 75">
                <a:extLst>
                  <a:ext uri="{FF2B5EF4-FFF2-40B4-BE49-F238E27FC236}">
                    <a16:creationId xmlns:a16="http://schemas.microsoft.com/office/drawing/2014/main" id="{77686764-777C-E276-6637-7B43D34DD8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488054">
                <a:off x="9452679" y="4622206"/>
                <a:ext cx="1285032" cy="246799"/>
              </a:xfrm>
              <a:prstGeom prst="rect">
                <a:avLst/>
              </a:prstGeom>
              <a:blipFill>
                <a:blip r:embed="rId24"/>
                <a:stretch>
                  <a:fillRect l="-2857" r="-1429" b="-315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feld 76">
                <a:extLst>
                  <a:ext uri="{FF2B5EF4-FFF2-40B4-BE49-F238E27FC236}">
                    <a16:creationId xmlns:a16="http://schemas.microsoft.com/office/drawing/2014/main" id="{83A619B9-18AB-325A-D8A4-A87CD26194D5}"/>
                  </a:ext>
                </a:extLst>
              </p:cNvPr>
              <p:cNvSpPr txBox="1"/>
              <p:nvPr/>
            </p:nvSpPr>
            <p:spPr>
              <a:xfrm rot="20213512">
                <a:off x="9337654" y="5378353"/>
                <a:ext cx="1285032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e>
                          <m:acc>
                            <m:accPr>
                              <m:chr m:val="̅"/>
                              <m:ctrlP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</m:acc>
                        </m:e>
                      </m:d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=0.6</m:t>
                      </m:r>
                    </m:oMath>
                  </m:oMathPara>
                </a14:m>
                <a:endParaRPr lang="de-DE" sz="1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77" name="Textfeld 76">
                <a:extLst>
                  <a:ext uri="{FF2B5EF4-FFF2-40B4-BE49-F238E27FC236}">
                    <a16:creationId xmlns:a16="http://schemas.microsoft.com/office/drawing/2014/main" id="{83A619B9-18AB-325A-D8A4-A87CD26194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213512">
                <a:off x="9337654" y="5378353"/>
                <a:ext cx="1285032" cy="246221"/>
              </a:xfrm>
              <a:prstGeom prst="rect">
                <a:avLst/>
              </a:prstGeom>
              <a:blipFill>
                <a:blip r:embed="rId25"/>
                <a:stretch>
                  <a:fillRect l="-1896" r="-2844" b="-330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feld 77">
                <a:extLst>
                  <a:ext uri="{FF2B5EF4-FFF2-40B4-BE49-F238E27FC236}">
                    <a16:creationId xmlns:a16="http://schemas.microsoft.com/office/drawing/2014/main" id="{9CDDFEAC-C9B8-C9B7-2D62-5A6CC0BD2201}"/>
                  </a:ext>
                </a:extLst>
              </p:cNvPr>
              <p:cNvSpPr txBox="1"/>
              <p:nvPr/>
            </p:nvSpPr>
            <p:spPr>
              <a:xfrm rot="1488054">
                <a:off x="9243814" y="6254470"/>
                <a:ext cx="1285032" cy="2467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acc>
                        </m:e>
                        <m:e>
                          <m:acc>
                            <m:accPr>
                              <m:chr m:val="̅"/>
                              <m:ctrlP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</m:acc>
                        </m:e>
                      </m:d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=0.4</m:t>
                      </m:r>
                    </m:oMath>
                  </m:oMathPara>
                </a14:m>
                <a:endParaRPr lang="de-DE" sz="1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78" name="Textfeld 77">
                <a:extLst>
                  <a:ext uri="{FF2B5EF4-FFF2-40B4-BE49-F238E27FC236}">
                    <a16:creationId xmlns:a16="http://schemas.microsoft.com/office/drawing/2014/main" id="{9CDDFEAC-C9B8-C9B7-2D62-5A6CC0BD22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488054">
                <a:off x="9243814" y="6254470"/>
                <a:ext cx="1285032" cy="246799"/>
              </a:xfrm>
              <a:prstGeom prst="rect">
                <a:avLst/>
              </a:prstGeom>
              <a:blipFill>
                <a:blip r:embed="rId26"/>
                <a:stretch>
                  <a:fillRect l="-2871" r="-1914" b="-396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Ellipse 78">
            <a:extLst>
              <a:ext uri="{FF2B5EF4-FFF2-40B4-BE49-F238E27FC236}">
                <a16:creationId xmlns:a16="http://schemas.microsoft.com/office/drawing/2014/main" id="{4BA0472B-1BCD-5347-0AF9-D67C7023D69F}"/>
              </a:ext>
            </a:extLst>
          </p:cNvPr>
          <p:cNvSpPr/>
          <p:nvPr/>
        </p:nvSpPr>
        <p:spPr>
          <a:xfrm>
            <a:off x="7568618" y="5086619"/>
            <a:ext cx="226920" cy="23981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3042617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196419C-5CEF-ACEE-50B7-8B1FCEB4B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Independent variables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735C826C-3F18-5A9E-ADC0-0DF476DE4ED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82980" y="1909445"/>
                <a:ext cx="10515600" cy="4351338"/>
              </a:xfrm>
            </p:spPr>
            <p:txBody>
              <a:bodyPr/>
              <a:lstStyle/>
              <a:p>
                <a:r>
                  <a:rPr lang="de-DE" dirty="0"/>
                  <a:t>Two variables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de-DE" dirty="0"/>
                  <a:t> and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are</a:t>
                </a:r>
                <a:r>
                  <a:rPr lang="de-DE" dirty="0"/>
                  <a:t> </a:t>
                </a:r>
                <a:r>
                  <a:rPr lang="de-DE" dirty="0" err="1"/>
                  <a:t>independent</a:t>
                </a:r>
                <a:r>
                  <a:rPr lang="de-DE" dirty="0"/>
                  <a:t> </a:t>
                </a:r>
                <a:r>
                  <a:rPr lang="de-DE" dirty="0" err="1"/>
                  <a:t>if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</m:oMath>
                </a14:m>
                <a:r>
                  <a:rPr lang="de-DE" dirty="0"/>
                  <a:t>.</a:t>
                </a:r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735C826C-3F18-5A9E-ADC0-0DF476DE4ED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82980" y="1909445"/>
                <a:ext cx="10515600" cy="4351338"/>
              </a:xfrm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804CAD9D-C958-50AC-BB21-2E0A80CA7C27}"/>
                  </a:ext>
                </a:extLst>
              </p:cNvPr>
              <p:cNvSpPr txBox="1"/>
              <p:nvPr/>
            </p:nvSpPr>
            <p:spPr>
              <a:xfrm>
                <a:off x="5114468" y="2891801"/>
                <a:ext cx="4671728" cy="10743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𝑔𝑟𝑒𝑒𝑛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16</m:t>
                          </m:r>
                        </m:den>
                      </m:f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𝑔𝑟𝑒𝑒𝑛</m:t>
                          </m:r>
                        </m:e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𝑏𝑖𝑔</m:t>
                          </m:r>
                        </m:e>
                      </m:d>
                    </m:oMath>
                  </m:oMathPara>
                </a14:m>
                <a:endParaRPr lang="de-DE" dirty="0"/>
              </a:p>
              <a:p>
                <a:r>
                  <a:rPr lang="de-DE" dirty="0" err="1"/>
                  <a:t>Being</a:t>
                </a:r>
                <a:r>
                  <a:rPr lang="de-DE" dirty="0"/>
                  <a:t> </a:t>
                </a:r>
                <a:r>
                  <a:rPr lang="de-DE" dirty="0" err="1"/>
                  <a:t>big</a:t>
                </a:r>
                <a:r>
                  <a:rPr lang="de-DE" dirty="0"/>
                  <a:t> </a:t>
                </a:r>
                <a:r>
                  <a:rPr lang="de-DE" dirty="0" err="1"/>
                  <a:t>does</a:t>
                </a:r>
                <a:r>
                  <a:rPr lang="de-DE" dirty="0"/>
                  <a:t> not </a:t>
                </a:r>
                <a:r>
                  <a:rPr lang="de-DE" dirty="0" err="1"/>
                  <a:t>change</a:t>
                </a:r>
                <a:r>
                  <a:rPr lang="de-DE" dirty="0"/>
                  <a:t> </a:t>
                </a:r>
                <a:r>
                  <a:rPr lang="de-DE" dirty="0" err="1"/>
                  <a:t>if</a:t>
                </a:r>
                <a:r>
                  <a:rPr lang="de-DE" dirty="0"/>
                  <a:t> </a:t>
                </a:r>
                <a:r>
                  <a:rPr lang="de-DE" dirty="0" err="1"/>
                  <a:t>you</a:t>
                </a:r>
                <a:r>
                  <a:rPr lang="de-DE" dirty="0"/>
                  <a:t> </a:t>
                </a:r>
                <a:r>
                  <a:rPr lang="de-DE" dirty="0" err="1"/>
                  <a:t>are</a:t>
                </a:r>
                <a:r>
                  <a:rPr lang="de-DE" dirty="0"/>
                  <a:t> </a:t>
                </a:r>
                <a:r>
                  <a:rPr lang="de-DE" dirty="0" err="1"/>
                  <a:t>green</a:t>
                </a:r>
                <a:r>
                  <a:rPr lang="de-DE" dirty="0"/>
                  <a:t> </a:t>
                </a:r>
                <a:r>
                  <a:rPr lang="de-DE" dirty="0" err="1"/>
                  <a:t>or</a:t>
                </a:r>
                <a:r>
                  <a:rPr lang="de-DE" dirty="0"/>
                  <a:t> not.</a:t>
                </a:r>
              </a:p>
              <a:p>
                <a:r>
                  <a:rPr lang="de-DE" dirty="0"/>
                  <a:t>Color and Size </a:t>
                </a:r>
                <a:r>
                  <a:rPr lang="de-DE" dirty="0" err="1"/>
                  <a:t>are</a:t>
                </a:r>
                <a:r>
                  <a:rPr lang="de-DE" dirty="0"/>
                  <a:t> </a:t>
                </a:r>
                <a:r>
                  <a:rPr lang="de-DE" dirty="0" err="1"/>
                  <a:t>independent</a:t>
                </a:r>
                <a:r>
                  <a:rPr lang="de-DE" dirty="0"/>
                  <a:t>. </a:t>
                </a:r>
              </a:p>
            </p:txBody>
          </p:sp>
        </mc:Choice>
        <mc:Fallback xmlns=""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804CAD9D-C958-50AC-BB21-2E0A80CA7C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4468" y="2891801"/>
                <a:ext cx="4671728" cy="1074397"/>
              </a:xfrm>
              <a:prstGeom prst="rect">
                <a:avLst/>
              </a:prstGeom>
              <a:blipFill>
                <a:blip r:embed="rId3"/>
                <a:stretch>
                  <a:fillRect l="-3133" r="-2219" b="-1242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E03B5A42-2C6E-F2F9-5A1D-377E2BAA54E0}"/>
                  </a:ext>
                </a:extLst>
              </p:cNvPr>
              <p:cNvSpPr txBox="1"/>
              <p:nvPr/>
            </p:nvSpPr>
            <p:spPr>
              <a:xfrm>
                <a:off x="5114468" y="4609241"/>
                <a:ext cx="4937632" cy="135139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𝑔𝑟𝑒𝑒𝑛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16</m:t>
                          </m:r>
                        </m:den>
                      </m:f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≠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𝑔𝑟𝑒𝑒𝑛</m:t>
                          </m:r>
                        </m:e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𝑔𝑟𝑎𝑠𝑠h𝑜𝑝𝑝𝑒𝑟</m:t>
                          </m:r>
                        </m:e>
                      </m:d>
                    </m:oMath>
                  </m:oMathPara>
                </a14:m>
                <a:endParaRPr lang="de-DE" dirty="0"/>
              </a:p>
              <a:p>
                <a:r>
                  <a:rPr lang="de-DE" dirty="0" err="1"/>
                  <a:t>There</a:t>
                </a:r>
                <a:r>
                  <a:rPr lang="de-DE" dirty="0"/>
                  <a:t> </a:t>
                </a:r>
                <a:r>
                  <a:rPr lang="de-DE" dirty="0" err="1"/>
                  <a:t>is</a:t>
                </a:r>
                <a:r>
                  <a:rPr lang="de-DE" dirty="0"/>
                  <a:t> a </a:t>
                </a:r>
                <a:r>
                  <a:rPr lang="de-DE" dirty="0" err="1"/>
                  <a:t>higher</a:t>
                </a:r>
                <a:r>
                  <a:rPr lang="de-DE" dirty="0"/>
                  <a:t> </a:t>
                </a:r>
                <a:r>
                  <a:rPr lang="de-DE" dirty="0" err="1"/>
                  <a:t>propability</a:t>
                </a:r>
                <a:r>
                  <a:rPr lang="de-DE" dirty="0"/>
                  <a:t> </a:t>
                </a:r>
                <a:r>
                  <a:rPr lang="de-DE" dirty="0" err="1"/>
                  <a:t>for</a:t>
                </a:r>
                <a:r>
                  <a:rPr lang="de-DE" dirty="0"/>
                  <a:t> </a:t>
                </a:r>
                <a:r>
                  <a:rPr lang="de-DE" dirty="0" err="1"/>
                  <a:t>being</a:t>
                </a:r>
                <a:r>
                  <a:rPr lang="de-DE" dirty="0"/>
                  <a:t> </a:t>
                </a:r>
                <a:r>
                  <a:rPr lang="de-DE" dirty="0" err="1"/>
                  <a:t>green</a:t>
                </a:r>
                <a:r>
                  <a:rPr lang="de-DE" dirty="0"/>
                  <a:t> </a:t>
                </a:r>
                <a:r>
                  <a:rPr lang="de-DE" dirty="0" err="1"/>
                  <a:t>as</a:t>
                </a:r>
                <a:r>
                  <a:rPr lang="de-DE" dirty="0"/>
                  <a:t> a </a:t>
                </a:r>
                <a:r>
                  <a:rPr lang="de-DE" dirty="0" err="1"/>
                  <a:t>grasshopper</a:t>
                </a:r>
                <a:r>
                  <a:rPr lang="de-DE" dirty="0"/>
                  <a:t>.</a:t>
                </a:r>
              </a:p>
              <a:p>
                <a:r>
                  <a:rPr lang="de-DE" dirty="0"/>
                  <a:t>So </a:t>
                </a:r>
                <a:r>
                  <a:rPr lang="de-DE" dirty="0" err="1"/>
                  <a:t>color</a:t>
                </a:r>
                <a:r>
                  <a:rPr lang="de-DE" dirty="0"/>
                  <a:t> and </a:t>
                </a:r>
                <a:r>
                  <a:rPr lang="de-DE" dirty="0" err="1"/>
                  <a:t>species</a:t>
                </a:r>
                <a:r>
                  <a:rPr lang="de-DE" dirty="0"/>
                  <a:t> </a:t>
                </a:r>
                <a:r>
                  <a:rPr lang="de-DE" dirty="0" err="1"/>
                  <a:t>are</a:t>
                </a:r>
                <a:r>
                  <a:rPr lang="de-DE" dirty="0"/>
                  <a:t> </a:t>
                </a:r>
                <a:r>
                  <a:rPr lang="de-DE" dirty="0" err="1"/>
                  <a:t>dependent</a:t>
                </a:r>
                <a:r>
                  <a:rPr lang="de-DE" dirty="0"/>
                  <a:t>.</a:t>
                </a:r>
              </a:p>
            </p:txBody>
          </p:sp>
        </mc:Choice>
        <mc:Fallback xmlns="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E03B5A42-2C6E-F2F9-5A1D-377E2BAA54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4468" y="4609241"/>
                <a:ext cx="4937632" cy="1351396"/>
              </a:xfrm>
              <a:prstGeom prst="rect">
                <a:avLst/>
              </a:prstGeom>
              <a:blipFill>
                <a:blip r:embed="rId4"/>
                <a:stretch>
                  <a:fillRect l="-2963" b="-991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Grafik 4" descr="Ameise mit einfarbiger Füllung">
            <a:extLst>
              <a:ext uri="{FF2B5EF4-FFF2-40B4-BE49-F238E27FC236}">
                <a16:creationId xmlns:a16="http://schemas.microsoft.com/office/drawing/2014/main" id="{77302749-B503-D3AB-5518-3D769EE925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901428" y="2812821"/>
            <a:ext cx="914400" cy="914400"/>
          </a:xfrm>
          <a:prstGeom prst="rect">
            <a:avLst/>
          </a:prstGeom>
        </p:spPr>
      </p:pic>
      <p:pic>
        <p:nvPicPr>
          <p:cNvPr id="8" name="Grafik 7" descr="Ameise mit einfarbiger Füllung">
            <a:extLst>
              <a:ext uri="{FF2B5EF4-FFF2-40B4-BE49-F238E27FC236}">
                <a16:creationId xmlns:a16="http://schemas.microsoft.com/office/drawing/2014/main" id="{ACFCA3CC-48B6-8B35-761C-CE583F7AB1E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901428" y="3608707"/>
            <a:ext cx="914400" cy="914400"/>
          </a:xfrm>
          <a:prstGeom prst="rect">
            <a:avLst/>
          </a:prstGeom>
        </p:spPr>
      </p:pic>
      <p:pic>
        <p:nvPicPr>
          <p:cNvPr id="10" name="Grafik 9" descr="Ameise mit einfarbiger Füllung">
            <a:extLst>
              <a:ext uri="{FF2B5EF4-FFF2-40B4-BE49-F238E27FC236}">
                <a16:creationId xmlns:a16="http://schemas.microsoft.com/office/drawing/2014/main" id="{4DA2D984-2232-A3A7-B67C-E29C9A0F3C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090859" y="4584167"/>
            <a:ext cx="577129" cy="577129"/>
          </a:xfrm>
          <a:prstGeom prst="rect">
            <a:avLst/>
          </a:prstGeom>
        </p:spPr>
      </p:pic>
      <p:pic>
        <p:nvPicPr>
          <p:cNvPr id="12" name="Grafik 11" descr="Ameise mit einfarbiger Füllung">
            <a:extLst>
              <a:ext uri="{FF2B5EF4-FFF2-40B4-BE49-F238E27FC236}">
                <a16:creationId xmlns:a16="http://schemas.microsoft.com/office/drawing/2014/main" id="{39123BF6-FA96-EAF5-0668-46CF6B0C94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090859" y="5284939"/>
            <a:ext cx="577129" cy="577129"/>
          </a:xfrm>
          <a:prstGeom prst="rect">
            <a:avLst/>
          </a:prstGeom>
        </p:spPr>
      </p:pic>
      <p:pic>
        <p:nvPicPr>
          <p:cNvPr id="38" name="Grafik 37" descr="Ameise mit einfarbiger Füllung">
            <a:extLst>
              <a:ext uri="{FF2B5EF4-FFF2-40B4-BE49-F238E27FC236}">
                <a16:creationId xmlns:a16="http://schemas.microsoft.com/office/drawing/2014/main" id="{9A31F716-81D6-8B76-CA0C-629BD10123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680484" y="2818597"/>
            <a:ext cx="914400" cy="914400"/>
          </a:xfrm>
          <a:prstGeom prst="rect">
            <a:avLst/>
          </a:prstGeom>
        </p:spPr>
      </p:pic>
      <p:pic>
        <p:nvPicPr>
          <p:cNvPr id="39" name="Grafik 38" descr="Ameise mit einfarbiger Füllung">
            <a:extLst>
              <a:ext uri="{FF2B5EF4-FFF2-40B4-BE49-F238E27FC236}">
                <a16:creationId xmlns:a16="http://schemas.microsoft.com/office/drawing/2014/main" id="{60398D02-D48C-5557-1244-52382E336C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680484" y="3614483"/>
            <a:ext cx="914400" cy="914400"/>
          </a:xfrm>
          <a:prstGeom prst="rect">
            <a:avLst/>
          </a:prstGeom>
        </p:spPr>
      </p:pic>
      <p:pic>
        <p:nvPicPr>
          <p:cNvPr id="40" name="Grafik 39" descr="Ameise mit einfarbiger Füllung">
            <a:extLst>
              <a:ext uri="{FF2B5EF4-FFF2-40B4-BE49-F238E27FC236}">
                <a16:creationId xmlns:a16="http://schemas.microsoft.com/office/drawing/2014/main" id="{A5D716BB-4274-8C3C-FEBC-CB58078E2F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69915" y="4589943"/>
            <a:ext cx="577129" cy="577129"/>
          </a:xfrm>
          <a:prstGeom prst="rect">
            <a:avLst/>
          </a:prstGeom>
        </p:spPr>
      </p:pic>
      <p:pic>
        <p:nvPicPr>
          <p:cNvPr id="41" name="Grafik 40" descr="Ameise mit einfarbiger Füllung">
            <a:extLst>
              <a:ext uri="{FF2B5EF4-FFF2-40B4-BE49-F238E27FC236}">
                <a16:creationId xmlns:a16="http://schemas.microsoft.com/office/drawing/2014/main" id="{90F2D5B5-4A03-612B-05E4-BDCBDF9D4F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69915" y="5290715"/>
            <a:ext cx="577129" cy="577129"/>
          </a:xfrm>
          <a:prstGeom prst="rect">
            <a:avLst/>
          </a:prstGeom>
        </p:spPr>
      </p:pic>
      <p:pic>
        <p:nvPicPr>
          <p:cNvPr id="42" name="Grafik 41" descr="Heuschrecke mit einfarbiger Füllung">
            <a:extLst>
              <a:ext uri="{FF2B5EF4-FFF2-40B4-BE49-F238E27FC236}">
                <a16:creationId xmlns:a16="http://schemas.microsoft.com/office/drawing/2014/main" id="{D7CAB551-61D2-8E47-6E4E-B66CA6C51EA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53533" y="2845999"/>
            <a:ext cx="914400" cy="914400"/>
          </a:xfrm>
          <a:prstGeom prst="rect">
            <a:avLst/>
          </a:prstGeom>
        </p:spPr>
      </p:pic>
      <p:pic>
        <p:nvPicPr>
          <p:cNvPr id="43" name="Grafik 42" descr="Heuschrecke mit einfarbiger Füllung">
            <a:extLst>
              <a:ext uri="{FF2B5EF4-FFF2-40B4-BE49-F238E27FC236}">
                <a16:creationId xmlns:a16="http://schemas.microsoft.com/office/drawing/2014/main" id="{9A7B4E7F-3CAC-1A64-B142-D628467AE0B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77768" y="3608707"/>
            <a:ext cx="914400" cy="914400"/>
          </a:xfrm>
          <a:prstGeom prst="rect">
            <a:avLst/>
          </a:prstGeom>
        </p:spPr>
      </p:pic>
      <p:pic>
        <p:nvPicPr>
          <p:cNvPr id="44" name="Grafik 43" descr="Heuschrecke mit einfarbiger Füllung">
            <a:extLst>
              <a:ext uri="{FF2B5EF4-FFF2-40B4-BE49-F238E27FC236}">
                <a16:creationId xmlns:a16="http://schemas.microsoft.com/office/drawing/2014/main" id="{FF1DB134-317E-875F-2F4A-0C5BE7621FB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354217" y="4637019"/>
            <a:ext cx="482016" cy="482016"/>
          </a:xfrm>
          <a:prstGeom prst="rect">
            <a:avLst/>
          </a:prstGeom>
        </p:spPr>
      </p:pic>
      <p:pic>
        <p:nvPicPr>
          <p:cNvPr id="45" name="Grafik 44" descr="Heuschrecke mit einfarbiger Füllung">
            <a:extLst>
              <a:ext uri="{FF2B5EF4-FFF2-40B4-BE49-F238E27FC236}">
                <a16:creationId xmlns:a16="http://schemas.microsoft.com/office/drawing/2014/main" id="{C58FAA83-938C-4401-DF97-8476351077E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93960" y="5337792"/>
            <a:ext cx="482016" cy="482016"/>
          </a:xfrm>
          <a:prstGeom prst="rect">
            <a:avLst/>
          </a:prstGeom>
        </p:spPr>
      </p:pic>
      <p:pic>
        <p:nvPicPr>
          <p:cNvPr id="46" name="Grafik 45" descr="Ameise mit einfarbiger Füllung">
            <a:extLst>
              <a:ext uri="{FF2B5EF4-FFF2-40B4-BE49-F238E27FC236}">
                <a16:creationId xmlns:a16="http://schemas.microsoft.com/office/drawing/2014/main" id="{4B234CA7-681E-9BE6-C99A-3FD2946DF6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125630" y="2818597"/>
            <a:ext cx="914400" cy="914400"/>
          </a:xfrm>
          <a:prstGeom prst="rect">
            <a:avLst/>
          </a:prstGeom>
        </p:spPr>
      </p:pic>
      <p:pic>
        <p:nvPicPr>
          <p:cNvPr id="47" name="Grafik 46" descr="Ameise mit einfarbiger Füllung">
            <a:extLst>
              <a:ext uri="{FF2B5EF4-FFF2-40B4-BE49-F238E27FC236}">
                <a16:creationId xmlns:a16="http://schemas.microsoft.com/office/drawing/2014/main" id="{FDAB9FED-8305-568A-D8EA-7FCE5D261DE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125630" y="3614483"/>
            <a:ext cx="914400" cy="914400"/>
          </a:xfrm>
          <a:prstGeom prst="rect">
            <a:avLst/>
          </a:prstGeom>
        </p:spPr>
      </p:pic>
      <p:pic>
        <p:nvPicPr>
          <p:cNvPr id="48" name="Grafik 47" descr="Ameise mit einfarbiger Füllung">
            <a:extLst>
              <a:ext uri="{FF2B5EF4-FFF2-40B4-BE49-F238E27FC236}">
                <a16:creationId xmlns:a16="http://schemas.microsoft.com/office/drawing/2014/main" id="{57A3EEA3-EA64-2514-4FB3-12B9247EEC0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315061" y="4589943"/>
            <a:ext cx="577129" cy="577129"/>
          </a:xfrm>
          <a:prstGeom prst="rect">
            <a:avLst/>
          </a:prstGeom>
        </p:spPr>
      </p:pic>
      <p:pic>
        <p:nvPicPr>
          <p:cNvPr id="49" name="Grafik 48" descr="Ameise mit einfarbiger Füllung">
            <a:extLst>
              <a:ext uri="{FF2B5EF4-FFF2-40B4-BE49-F238E27FC236}">
                <a16:creationId xmlns:a16="http://schemas.microsoft.com/office/drawing/2014/main" id="{FB459A73-A8D1-5D14-CB52-6E724C82B5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315061" y="5290715"/>
            <a:ext cx="577129" cy="577129"/>
          </a:xfrm>
          <a:prstGeom prst="rect">
            <a:avLst/>
          </a:prstGeom>
        </p:spPr>
      </p:pic>
      <p:sp>
        <p:nvSpPr>
          <p:cNvPr id="50" name="Geschweifte Klammer rechts 49">
            <a:extLst>
              <a:ext uri="{FF2B5EF4-FFF2-40B4-BE49-F238E27FC236}">
                <a16:creationId xmlns:a16="http://schemas.microsoft.com/office/drawing/2014/main" id="{7F6BACFF-F055-A146-2A1D-E904F5EFAC4E}"/>
              </a:ext>
            </a:extLst>
          </p:cNvPr>
          <p:cNvSpPr/>
          <p:nvPr/>
        </p:nvSpPr>
        <p:spPr>
          <a:xfrm rot="5400000">
            <a:off x="3629664" y="5384640"/>
            <a:ext cx="276643" cy="1358115"/>
          </a:xfrm>
          <a:prstGeom prst="rightBrace">
            <a:avLst>
              <a:gd name="adj1" fmla="val 32285"/>
              <a:gd name="adj2" fmla="val 50000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1" name="Textfeld 50">
            <a:extLst>
              <a:ext uri="{FF2B5EF4-FFF2-40B4-BE49-F238E27FC236}">
                <a16:creationId xmlns:a16="http://schemas.microsoft.com/office/drawing/2014/main" id="{84A6C97B-2FB2-D01F-DBA4-0921C0A73F51}"/>
              </a:ext>
            </a:extLst>
          </p:cNvPr>
          <p:cNvSpPr txBox="1"/>
          <p:nvPr/>
        </p:nvSpPr>
        <p:spPr>
          <a:xfrm>
            <a:off x="3220207" y="6134087"/>
            <a:ext cx="10955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/>
              <a:t>Found</a:t>
            </a:r>
            <a:r>
              <a:rPr lang="de-DE" dirty="0"/>
              <a:t> in</a:t>
            </a:r>
          </a:p>
          <a:p>
            <a:pPr algn="ctr"/>
            <a:r>
              <a:rPr lang="de-DE" dirty="0"/>
              <a:t>Frontyard</a:t>
            </a:r>
          </a:p>
        </p:txBody>
      </p:sp>
      <p:sp>
        <p:nvSpPr>
          <p:cNvPr id="52" name="Geschweifte Klammer rechts 51">
            <a:extLst>
              <a:ext uri="{FF2B5EF4-FFF2-40B4-BE49-F238E27FC236}">
                <a16:creationId xmlns:a16="http://schemas.microsoft.com/office/drawing/2014/main" id="{4DB022C0-59FC-3E28-A9E4-A5578A820829}"/>
              </a:ext>
            </a:extLst>
          </p:cNvPr>
          <p:cNvSpPr/>
          <p:nvPr/>
        </p:nvSpPr>
        <p:spPr>
          <a:xfrm rot="5400000">
            <a:off x="1937836" y="5359507"/>
            <a:ext cx="276643" cy="1358115"/>
          </a:xfrm>
          <a:prstGeom prst="rightBrace">
            <a:avLst>
              <a:gd name="adj1" fmla="val 32285"/>
              <a:gd name="adj2" fmla="val 50000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3" name="Textfeld 52">
            <a:extLst>
              <a:ext uri="{FF2B5EF4-FFF2-40B4-BE49-F238E27FC236}">
                <a16:creationId xmlns:a16="http://schemas.microsoft.com/office/drawing/2014/main" id="{BD4EAFE7-37E1-E50A-A9C8-8AFA2D9E278C}"/>
              </a:ext>
            </a:extLst>
          </p:cNvPr>
          <p:cNvSpPr txBox="1"/>
          <p:nvPr/>
        </p:nvSpPr>
        <p:spPr>
          <a:xfrm>
            <a:off x="1559926" y="6108954"/>
            <a:ext cx="10324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/>
              <a:t>Found</a:t>
            </a:r>
            <a:r>
              <a:rPr lang="de-DE" dirty="0"/>
              <a:t> in</a:t>
            </a:r>
          </a:p>
          <a:p>
            <a:pPr algn="ctr"/>
            <a:r>
              <a:rPr lang="de-DE" dirty="0" err="1"/>
              <a:t>Backyard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976297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189266FE9A26F64398652C88D6DB7ECE" ma:contentTypeVersion="11" ma:contentTypeDescription="Ein neues Dokument erstellen." ma:contentTypeScope="" ma:versionID="9cdd7438205a43a9ad1c31f6e6238cb0">
  <xsd:schema xmlns:xsd="http://www.w3.org/2001/XMLSchema" xmlns:xs="http://www.w3.org/2001/XMLSchema" xmlns:p="http://schemas.microsoft.com/office/2006/metadata/properties" xmlns:ns3="fa93afb9-6895-46cd-a5bb-9cbc512ab84d" xmlns:ns4="b8763bf9-6684-4a28-b43b-093b90b1f139" targetNamespace="http://schemas.microsoft.com/office/2006/metadata/properties" ma:root="true" ma:fieldsID="c4e1c53e6b8e890d30ac9b5de26df048" ns3:_="" ns4:_="">
    <xsd:import namespace="fa93afb9-6895-46cd-a5bb-9cbc512ab84d"/>
    <xsd:import namespace="b8763bf9-6684-4a28-b43b-093b90b1f139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MediaServiceAutoTags" minOccurs="0"/>
                <xsd:element ref="ns4:MediaLengthInSeconds" minOccurs="0"/>
                <xsd:element ref="ns4:MediaServiceOCR" minOccurs="0"/>
                <xsd:element ref="ns4:MediaServiceGenerationTime" minOccurs="0"/>
                <xsd:element ref="ns4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a93afb9-6895-46cd-a5bb-9cbc512ab84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Freigegeben für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Freigegeben für -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Freigabehinweis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8763bf9-6684-4a28-b43b-093b90b1f13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84A71FE-17F3-4EF5-9802-E6DD08E0811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a93afb9-6895-46cd-a5bb-9cbc512ab84d"/>
    <ds:schemaRef ds:uri="b8763bf9-6684-4a28-b43b-093b90b1f13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87B01EE-9CD0-4CAD-9126-6E6F1EEBAB71}">
  <ds:schemaRefs>
    <ds:schemaRef ds:uri="http://schemas.microsoft.com/office/2006/documentManagement/types"/>
    <ds:schemaRef ds:uri="http://purl.org/dc/terms/"/>
    <ds:schemaRef ds:uri="http://purl.org/dc/dcmitype/"/>
    <ds:schemaRef ds:uri="b8763bf9-6684-4a28-b43b-093b90b1f139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fa93afb9-6895-46cd-a5bb-9cbc512ab84d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24014BF5-9255-4C9C-81FC-44A095D6CD0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13419</Words>
  <Application>Microsoft Office PowerPoint</Application>
  <PresentationFormat>Breitbild</PresentationFormat>
  <Paragraphs>3642</Paragraphs>
  <Slides>207</Slides>
  <Notes>37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9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207</vt:i4>
      </vt:variant>
    </vt:vector>
  </HeadingPairs>
  <TitlesOfParts>
    <vt:vector size="217" baseType="lpstr">
      <vt:lpstr>Aharoni</vt:lpstr>
      <vt:lpstr>Arial</vt:lpstr>
      <vt:lpstr>Calibri</vt:lpstr>
      <vt:lpstr>Calibri Light</vt:lpstr>
      <vt:lpstr>Cambria Math</vt:lpstr>
      <vt:lpstr>Courier New</vt:lpstr>
      <vt:lpstr>Inter</vt:lpstr>
      <vt:lpstr>Source Sans Pro</vt:lpstr>
      <vt:lpstr>var(--jp-code-font-family)</vt:lpstr>
      <vt:lpstr>Office</vt:lpstr>
      <vt:lpstr>Introduction to Machine Learning with Python</vt:lpstr>
      <vt:lpstr>Greetings!</vt:lpstr>
      <vt:lpstr>What is Machine Learning</vt:lpstr>
      <vt:lpstr>What is Machine Learning</vt:lpstr>
      <vt:lpstr>Python 3</vt:lpstr>
      <vt:lpstr>Working with matricies</vt:lpstr>
      <vt:lpstr>Working with tabular data</vt:lpstr>
      <vt:lpstr>scikit-learn</vt:lpstr>
      <vt:lpstr>Pandas</vt:lpstr>
      <vt:lpstr>CSV einlesen und speichern</vt:lpstr>
      <vt:lpstr>Other formats</vt:lpstr>
      <vt:lpstr>DataFrame</vt:lpstr>
      <vt:lpstr>Series</vt:lpstr>
      <vt:lpstr>First step of EDA</vt:lpstr>
      <vt:lpstr>Access</vt:lpstr>
      <vt:lpstr>Accessing columns</vt:lpstr>
      <vt:lpstr>Adding/Changing Columns</vt:lpstr>
      <vt:lpstr>Renaming columns and index</vt:lpstr>
      <vt:lpstr>Changing datatypes</vt:lpstr>
      <vt:lpstr>Add/change columns functionally</vt:lpstr>
      <vt:lpstr>sorting</vt:lpstr>
      <vt:lpstr>Differences of consecutive values</vt:lpstr>
      <vt:lpstr>Filtering Data with Queries</vt:lpstr>
      <vt:lpstr>function wrapper</vt:lpstr>
      <vt:lpstr>Adding more class methods</vt:lpstr>
      <vt:lpstr>Plotting a DataFrame</vt:lpstr>
      <vt:lpstr>Scatter Plot</vt:lpstr>
      <vt:lpstr>Histogramme</vt:lpstr>
      <vt:lpstr>Bar Plot</vt:lpstr>
      <vt:lpstr>Connection to Numpy</vt:lpstr>
      <vt:lpstr>Scale level of variables</vt:lpstr>
      <vt:lpstr>continuity of variables</vt:lpstr>
      <vt:lpstr>Important data types in pandas</vt:lpstr>
      <vt:lpstr>Positional Parameters /  Central Tendancy</vt:lpstr>
      <vt:lpstr>PowerPoint-Präsentation</vt:lpstr>
      <vt:lpstr>spreads</vt:lpstr>
      <vt:lpstr>Getting an overview</vt:lpstr>
      <vt:lpstr>Supervised Learning</vt:lpstr>
      <vt:lpstr>Examples for supervised learning</vt:lpstr>
      <vt:lpstr>Unsupervised Learning</vt:lpstr>
      <vt:lpstr>PowerPoint-Präsentation</vt:lpstr>
      <vt:lpstr>Unsupervised Learning</vt:lpstr>
      <vt:lpstr>Train-Test-Split</vt:lpstr>
      <vt:lpstr>Stratify</vt:lpstr>
      <vt:lpstr>Cross validation</vt:lpstr>
      <vt:lpstr>k-nearest Neighbor Algorithm (kNN)</vt:lpstr>
      <vt:lpstr>Labeled Dataset</vt:lpstr>
      <vt:lpstr>New Sample</vt:lpstr>
      <vt:lpstr>Prediction</vt:lpstr>
      <vt:lpstr>Questions</vt:lpstr>
      <vt:lpstr>Regression</vt:lpstr>
      <vt:lpstr>Implementation in scikit-learn</vt:lpstr>
      <vt:lpstr>Distances</vt:lpstr>
      <vt:lpstr>Distances</vt:lpstr>
      <vt:lpstr>Distances in Chess</vt:lpstr>
      <vt:lpstr>What is a distance?</vt:lpstr>
      <vt:lpstr>Different Distances (1)</vt:lpstr>
      <vt:lpstr>Make it explicit</vt:lpstr>
      <vt:lpstr>Make it explicit</vt:lpstr>
      <vt:lpstr>Make it explicit</vt:lpstr>
      <vt:lpstr>Make it explicit</vt:lpstr>
      <vt:lpstr>Make it explicit</vt:lpstr>
      <vt:lpstr>Different Distances (2)</vt:lpstr>
      <vt:lpstr>Lossfunctions</vt:lpstr>
      <vt:lpstr>Excercise</vt:lpstr>
      <vt:lpstr>Regression</vt:lpstr>
      <vt:lpstr>What does optimal mean?</vt:lpstr>
      <vt:lpstr>Calculations</vt:lpstr>
      <vt:lpstr>PowerPoint-Präsentation</vt:lpstr>
      <vt:lpstr>Alternative calculation methods</vt:lpstr>
      <vt:lpstr>statistical metrics for regression</vt:lpstr>
      <vt:lpstr>Linear function</vt:lpstr>
      <vt:lpstr>Other types of regression, traceable to linear regression</vt:lpstr>
      <vt:lpstr>Exponential function</vt:lpstr>
      <vt:lpstr>Calculate R^2</vt:lpstr>
      <vt:lpstr>Residual plot</vt:lpstr>
      <vt:lpstr>Expanding existing models</vt:lpstr>
      <vt:lpstr>Power function</vt:lpstr>
      <vt:lpstr>Polynomial function</vt:lpstr>
      <vt:lpstr>Logistic Function</vt:lpstr>
      <vt:lpstr>Logistic regression</vt:lpstr>
      <vt:lpstr>Other…</vt:lpstr>
      <vt:lpstr>Example</vt:lpstr>
      <vt:lpstr>Naive Bayes classifier</vt:lpstr>
      <vt:lpstr>Example Data</vt:lpstr>
      <vt:lpstr>Contingency table</vt:lpstr>
      <vt:lpstr>Propability tree</vt:lpstr>
      <vt:lpstr>Propability tree</vt:lpstr>
      <vt:lpstr>Difference between P(A│B) and P(A∩B)</vt:lpstr>
      <vt:lpstr>All propabilities</vt:lpstr>
      <vt:lpstr>Complimentary rule</vt:lpstr>
      <vt:lpstr>Addition rule</vt:lpstr>
      <vt:lpstr>Addition rule</vt:lpstr>
      <vt:lpstr>Product rule</vt:lpstr>
      <vt:lpstr>Bayes theorem</vt:lpstr>
      <vt:lpstr>Bayes theorem</vt:lpstr>
      <vt:lpstr>Bayes theorem</vt:lpstr>
      <vt:lpstr>Naive Bayes classifier</vt:lpstr>
      <vt:lpstr>Independent variables</vt:lpstr>
      <vt:lpstr>Conditionally dependent</vt:lpstr>
      <vt:lpstr>Math of Naive Bayes classifier</vt:lpstr>
      <vt:lpstr>Math of naive Bayes classifier</vt:lpstr>
      <vt:lpstr>Math of naive Bayes classifier</vt:lpstr>
      <vt:lpstr>Analizing Spam </vt:lpstr>
      <vt:lpstr>Evaluate new message</vt:lpstr>
      <vt:lpstr>Evaluate new message</vt:lpstr>
      <vt:lpstr>Adding Dummies</vt:lpstr>
      <vt:lpstr>Evaluate new message</vt:lpstr>
      <vt:lpstr>Implementation</vt:lpstr>
      <vt:lpstr>Decision Trees (Entscheidungsbäume)</vt:lpstr>
      <vt:lpstr>Advantages</vt:lpstr>
      <vt:lpstr>Disadvantages</vt:lpstr>
      <vt:lpstr>Example</vt:lpstr>
      <vt:lpstr>DecisionTreeClassifier von sklearn</vt:lpstr>
      <vt:lpstr>Common algorithms</vt:lpstr>
      <vt:lpstr>CART-Alogirthmus</vt:lpstr>
      <vt:lpstr>Classification Tree</vt:lpstr>
      <vt:lpstr>Categorical feature</vt:lpstr>
      <vt:lpstr>Categorical feature</vt:lpstr>
      <vt:lpstr>Rate allocation</vt:lpstr>
      <vt:lpstr>Calculate Gini Impurity</vt:lpstr>
      <vt:lpstr>Calculate Gini Impurity</vt:lpstr>
      <vt:lpstr>Rate allocation</vt:lpstr>
      <vt:lpstr>Numeric Features</vt:lpstr>
      <vt:lpstr>Numeric Features</vt:lpstr>
      <vt:lpstr>Numeric Features</vt:lpstr>
      <vt:lpstr>Make a selection</vt:lpstr>
      <vt:lpstr>Repeat recursivly</vt:lpstr>
      <vt:lpstr>Fertiger Baum</vt:lpstr>
      <vt:lpstr>Problem: Overfitting</vt:lpstr>
      <vt:lpstr>Regression with Decision Trees</vt:lpstr>
      <vt:lpstr>Regression with Decision Trees</vt:lpstr>
      <vt:lpstr>Many other variants…</vt:lpstr>
      <vt:lpstr>PCA</vt:lpstr>
      <vt:lpstr>PowerPoint-Präsentation</vt:lpstr>
      <vt:lpstr>Wiederholung Varianz berechnen</vt:lpstr>
      <vt:lpstr>Welches Feature hat die meiste Information?</vt:lpstr>
      <vt:lpstr>Centralizing Data</vt:lpstr>
      <vt:lpstr>Derivation of x^t Ax to x</vt:lpstr>
      <vt:lpstr>Derivation of x^t Ax to x</vt:lpstr>
      <vt:lpstr>Vector Projection</vt:lpstr>
      <vt:lpstr>Vector Projection</vt:lpstr>
      <vt:lpstr>Prerequisits</vt:lpstr>
      <vt:lpstr>Covariance matrix of projected space.</vt:lpstr>
      <vt:lpstr>Maximize u^t Su</vt:lpstr>
      <vt:lpstr>Matrix ausrechnen</vt:lpstr>
      <vt:lpstr>sklearn</vt:lpstr>
      <vt:lpstr>Non-Negative Matrix Factorization (NMF)</vt:lpstr>
      <vt:lpstr>Example of dimensionality reduction</vt:lpstr>
      <vt:lpstr>Example of dimensionality reduction</vt:lpstr>
      <vt:lpstr>Math behind NMF</vt:lpstr>
      <vt:lpstr>Math behind NMF</vt:lpstr>
      <vt:lpstr>Example NMF</vt:lpstr>
      <vt:lpstr>Calculating W and H</vt:lpstr>
      <vt:lpstr>NMF in scikit-learn</vt:lpstr>
      <vt:lpstr>t-SNE</vt:lpstr>
      <vt:lpstr>Dataset</vt:lpstr>
      <vt:lpstr>Calculate distances</vt:lpstr>
      <vt:lpstr>Calculate unscaled z-values</vt:lpstr>
      <vt:lpstr>Scaling z-values</vt:lpstr>
      <vt:lpstr>Repeat the Prozess</vt:lpstr>
      <vt:lpstr>Symetrize </vt:lpstr>
      <vt:lpstr>Initilize lower dimensional dataset</vt:lpstr>
      <vt:lpstr>Initilize lower dimensional dataset</vt:lpstr>
      <vt:lpstr>Initilize lower dimensional dataset</vt:lpstr>
      <vt:lpstr>Updating</vt:lpstr>
      <vt:lpstr>Some remarks</vt:lpstr>
      <vt:lpstr>Sklearn t-SNE</vt:lpstr>
      <vt:lpstr>K-Means clustering</vt:lpstr>
      <vt:lpstr>PowerPoint-Präsentation</vt:lpstr>
      <vt:lpstr>PowerPoint-Präsentation</vt:lpstr>
      <vt:lpstr>Math of K-Means</vt:lpstr>
      <vt:lpstr>Image Segmentation</vt:lpstr>
      <vt:lpstr>sklearn</vt:lpstr>
      <vt:lpstr>Agglomerative/Hirarchical Clustering</vt:lpstr>
      <vt:lpstr>Example</vt:lpstr>
      <vt:lpstr>Agglomerative/Hirarchical Clustering</vt:lpstr>
      <vt:lpstr>Agglomerative/Hirarchical Clustering</vt:lpstr>
      <vt:lpstr>Agglomerative/Hirarchical Clustering</vt:lpstr>
      <vt:lpstr>Agglomerative/Hirarchical Clustering</vt:lpstr>
      <vt:lpstr>Comparing</vt:lpstr>
      <vt:lpstr>Single linkage</vt:lpstr>
      <vt:lpstr>Complete linkage</vt:lpstr>
      <vt:lpstr>Average linkage</vt:lpstr>
      <vt:lpstr>Centroid linkage</vt:lpstr>
      <vt:lpstr>sklearn</vt:lpstr>
      <vt:lpstr>DBSCAN</vt:lpstr>
      <vt:lpstr>Algorithm Overview</vt:lpstr>
      <vt:lpstr>Important Hyperparameters</vt:lpstr>
      <vt:lpstr>Example: 2d dataset</vt:lpstr>
      <vt:lpstr>Example: 2d dataset</vt:lpstr>
      <vt:lpstr>Step 1: Calculate number of neibors</vt:lpstr>
      <vt:lpstr>Step 1: Calculate number of neibors</vt:lpstr>
      <vt:lpstr>Step 1: Calculate number of neibors</vt:lpstr>
      <vt:lpstr>Step 2: Mark all points with at least n=5 neighbors as core points</vt:lpstr>
      <vt:lpstr>Step 3: Pick a random core point</vt:lpstr>
      <vt:lpstr>Step 3: Add it to a new cluster</vt:lpstr>
      <vt:lpstr>Step 4: Core points with a maximum distance of ε… </vt:lpstr>
      <vt:lpstr>Step 4: …are added to the cluster</vt:lpstr>
      <vt:lpstr>Step 5: Repeat step 4 for all newly added core points</vt:lpstr>
      <vt:lpstr>Step 6: Repeat from step 3.</vt:lpstr>
      <vt:lpstr>Step 6: Repeat from step 3.</vt:lpstr>
      <vt:lpstr>Step 7: Add non-core points to clusters.</vt:lpstr>
      <vt:lpstr>Step 7: Add non-core points to clusters.</vt:lpstr>
      <vt:lpstr>Step 8: Add remaining points to outpliers</vt:lpstr>
      <vt:lpstr>DBSCAN in sklearn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Machine Learning with Python</dc:title>
  <dc:creator>Viktor Reichert</dc:creator>
  <cp:lastModifiedBy>Viktor Reichert</cp:lastModifiedBy>
  <cp:revision>7</cp:revision>
  <dcterms:created xsi:type="dcterms:W3CDTF">2023-05-15T13:35:03Z</dcterms:created>
  <dcterms:modified xsi:type="dcterms:W3CDTF">2023-12-18T11:11:55Z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0x010100189266FE9A26F64398652C88D6DB7ECE</vt:lpwstr>
  </property>
</Properties>
</file>